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10"/>
  </p:notesMasterIdLst>
  <p:sldIdLst>
    <p:sldId id="256" r:id="rId2"/>
    <p:sldId id="301" r:id="rId3"/>
    <p:sldId id="303" r:id="rId4"/>
    <p:sldId id="302" r:id="rId5"/>
    <p:sldId id="304" r:id="rId6"/>
    <p:sldId id="305" r:id="rId7"/>
    <p:sldId id="306" r:id="rId8"/>
    <p:sldId id="257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71CD"/>
    <a:srgbClr val="0F4F8F"/>
    <a:srgbClr val="A36298"/>
    <a:srgbClr val="98C2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01" autoAdjust="0"/>
  </p:normalViewPr>
  <p:slideViewPr>
    <p:cSldViewPr>
      <p:cViewPr varScale="1">
        <p:scale>
          <a:sx n="118" d="100"/>
          <a:sy n="118" d="100"/>
        </p:scale>
        <p:origin x="140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B48D5-814A-427E-A07A-062ADF82EC30}" type="datetimeFigureOut">
              <a:rPr lang="el-GR" smtClean="0"/>
              <a:pPr/>
              <a:t>03/10/18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906105-2895-4AE0-AEA3-D1AC0CC26DE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07900" y="3504872"/>
            <a:ext cx="8072494" cy="655617"/>
          </a:xfrm>
        </p:spPr>
        <p:txBody>
          <a:bodyPr>
            <a:normAutofit/>
          </a:bodyPr>
          <a:lstStyle>
            <a:lvl1pPr>
              <a:defRPr sz="3000">
                <a:latin typeface="+mj-lt"/>
              </a:defRPr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07900" y="4266476"/>
            <a:ext cx="8072494" cy="96602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/>
              <a:t>Κάντε κλικ για να επεξεργαστείτε τον υπότιτλο του υποδείγματος</a:t>
            </a:r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1B495F56-C729-4F5D-BC87-DEEDF2E390C1}"/>
              </a:ext>
            </a:extLst>
          </p:cNvPr>
          <p:cNvSpPr/>
          <p:nvPr userDrawn="1"/>
        </p:nvSpPr>
        <p:spPr>
          <a:xfrm>
            <a:off x="1267252" y="1476792"/>
            <a:ext cx="669674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400" b="1" dirty="0">
              <a:solidFill>
                <a:srgbClr val="0F4F8F"/>
              </a:solidFill>
              <a:ea typeface="ＭＳ Ｐゴシック" pitchFamily="-28" charset="-128"/>
            </a:endParaRPr>
          </a:p>
          <a:p>
            <a:pPr algn="ctr"/>
            <a:endParaRPr lang="en-US" sz="1400" b="1" dirty="0">
              <a:solidFill>
                <a:srgbClr val="0F4F8F"/>
              </a:solidFill>
              <a:ea typeface="ＭＳ Ｐゴシック" pitchFamily="-28" charset="-128"/>
            </a:endParaRPr>
          </a:p>
          <a:p>
            <a:pPr algn="ctr"/>
            <a:endParaRPr lang="en-US" b="1" dirty="0">
              <a:solidFill>
                <a:srgbClr val="0F4F8F"/>
              </a:solidFill>
              <a:ea typeface="ＭＳ Ｐゴシック" pitchFamily="-28" charset="-128"/>
            </a:endParaRPr>
          </a:p>
          <a:p>
            <a:pPr algn="ctr"/>
            <a:r>
              <a:rPr lang="en-GB" sz="1800" dirty="0">
                <a:solidFill>
                  <a:srgbClr val="A36298"/>
                </a:solidFill>
                <a:ea typeface="ＭＳ Ｐゴシック" pitchFamily="-28" charset="-128"/>
              </a:rPr>
              <a:t>Cross-border initiative for integrated health and social services promoting safe ageing, early prevention and independent living for all</a:t>
            </a:r>
            <a:br>
              <a:rPr lang="en-GB" sz="1800" dirty="0">
                <a:solidFill>
                  <a:srgbClr val="A36298"/>
                </a:solidFill>
                <a:ea typeface="ＭＳ Ｐゴシック" pitchFamily="-28" charset="-128"/>
              </a:rPr>
            </a:br>
            <a:r>
              <a:rPr lang="en-US" sz="2000" b="1" dirty="0">
                <a:solidFill>
                  <a:srgbClr val="A36298"/>
                </a:solidFill>
                <a:ea typeface="ＭＳ Ｐゴシック" pitchFamily="-28" charset="-128"/>
              </a:rPr>
              <a:t>– Cross4all –</a:t>
            </a:r>
            <a:r>
              <a:rPr lang="en-US" sz="1800" b="1" dirty="0">
                <a:solidFill>
                  <a:srgbClr val="A36298"/>
                </a:solidFill>
                <a:ea typeface="ＭＳ Ｐゴシック" pitchFamily="-28" charset="-128"/>
              </a:rPr>
              <a:t> </a:t>
            </a:r>
          </a:p>
          <a:p>
            <a:pPr algn="ctr"/>
            <a:r>
              <a:rPr lang="en-GB" sz="1200" i="0" dirty="0">
                <a:solidFill>
                  <a:srgbClr val="A36298"/>
                </a:solidFill>
                <a:ea typeface="ＭＳ Ｐゴシック" pitchFamily="-28" charset="-128"/>
              </a:rPr>
              <a:t>(Reg. No: 1816 / Subsidy Contract No: Cross4all-CN1-SO1.2-SC015)</a:t>
            </a:r>
            <a:endParaRPr lang="en-US" i="0" dirty="0">
              <a:solidFill>
                <a:srgbClr val="A36298"/>
              </a:solidFill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823104D5-8F6C-48C1-BC8A-09C30D3ED0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75" y="175212"/>
            <a:ext cx="4599441" cy="1514859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8CB1EB-C855-4420-A7C4-DA41BEE6441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007" y="312661"/>
            <a:ext cx="1940566" cy="1251343"/>
          </a:xfrm>
          <a:prstGeom prst="rect">
            <a:avLst/>
          </a:prstGeom>
        </p:spPr>
      </p:pic>
      <p:cxnSp>
        <p:nvCxnSpPr>
          <p:cNvPr id="13" name="12 - Ευθεία γραμμή σύνδεσης">
            <a:extLst>
              <a:ext uri="{FF2B5EF4-FFF2-40B4-BE49-F238E27FC236}">
                <a16:creationId xmlns:a16="http://schemas.microsoft.com/office/drawing/2014/main" id="{302BBAEC-BEE8-42B9-84FA-AF527A88A3CC}"/>
              </a:ext>
            </a:extLst>
          </p:cNvPr>
          <p:cNvCxnSpPr/>
          <p:nvPr userDrawn="1"/>
        </p:nvCxnSpPr>
        <p:spPr>
          <a:xfrm>
            <a:off x="2755616" y="3355404"/>
            <a:ext cx="3714776" cy="1588"/>
          </a:xfrm>
          <a:prstGeom prst="line">
            <a:avLst/>
          </a:prstGeom>
          <a:ln w="19050">
            <a:solidFill>
              <a:srgbClr val="A362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Ομάδα 13">
            <a:extLst>
              <a:ext uri="{FF2B5EF4-FFF2-40B4-BE49-F238E27FC236}">
                <a16:creationId xmlns:a16="http://schemas.microsoft.com/office/drawing/2014/main" id="{A40B494F-6710-44F1-A695-93B3C8BC292B}"/>
              </a:ext>
            </a:extLst>
          </p:cNvPr>
          <p:cNvGrpSpPr/>
          <p:nvPr userDrawn="1"/>
        </p:nvGrpSpPr>
        <p:grpSpPr>
          <a:xfrm>
            <a:off x="1327616" y="5775280"/>
            <a:ext cx="6488767" cy="770059"/>
            <a:chOff x="402889" y="3162256"/>
            <a:chExt cx="11335794" cy="1345284"/>
          </a:xfrm>
        </p:grpSpPr>
        <p:pic>
          <p:nvPicPr>
            <p:cNvPr id="15" name="Εικόνα 14">
              <a:extLst>
                <a:ext uri="{FF2B5EF4-FFF2-40B4-BE49-F238E27FC236}">
                  <a16:creationId xmlns:a16="http://schemas.microsoft.com/office/drawing/2014/main" id="{5D433394-2A1B-43AB-9C56-3AD948A5A3A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2889" y="3162256"/>
              <a:ext cx="1345284" cy="1345284"/>
            </a:xfrm>
            <a:prstGeom prst="rect">
              <a:avLst/>
            </a:prstGeom>
          </p:spPr>
        </p:pic>
        <p:pic>
          <p:nvPicPr>
            <p:cNvPr id="16" name="Εικόνα 15">
              <a:extLst>
                <a:ext uri="{FF2B5EF4-FFF2-40B4-BE49-F238E27FC236}">
                  <a16:creationId xmlns:a16="http://schemas.microsoft.com/office/drawing/2014/main" id="{FD36588B-75F2-42BD-8CFA-173B95385E4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11073" y="3255493"/>
              <a:ext cx="1345284" cy="1158809"/>
            </a:xfrm>
            <a:prstGeom prst="rect">
              <a:avLst/>
            </a:prstGeom>
          </p:spPr>
        </p:pic>
        <p:pic>
          <p:nvPicPr>
            <p:cNvPr id="17" name="Εικόνα 16">
              <a:extLst>
                <a:ext uri="{FF2B5EF4-FFF2-40B4-BE49-F238E27FC236}">
                  <a16:creationId xmlns:a16="http://schemas.microsoft.com/office/drawing/2014/main" id="{24993374-1D8A-4394-98E9-F866D702DC7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9261" y="3349923"/>
              <a:ext cx="1345280" cy="969947"/>
            </a:xfrm>
            <a:prstGeom prst="rect">
              <a:avLst/>
            </a:prstGeom>
          </p:spPr>
        </p:pic>
        <p:pic>
          <p:nvPicPr>
            <p:cNvPr id="18" name="Εικόνα 17">
              <a:extLst>
                <a:ext uri="{FF2B5EF4-FFF2-40B4-BE49-F238E27FC236}">
                  <a16:creationId xmlns:a16="http://schemas.microsoft.com/office/drawing/2014/main" id="{7C326A25-C062-4193-9B69-678D86D53B6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48184" y="3162256"/>
              <a:ext cx="898369" cy="1345284"/>
            </a:xfrm>
            <a:prstGeom prst="rect">
              <a:avLst/>
            </a:prstGeom>
          </p:spPr>
        </p:pic>
        <p:pic>
          <p:nvPicPr>
            <p:cNvPr id="19" name="Εικόνα 18">
              <a:extLst>
                <a:ext uri="{FF2B5EF4-FFF2-40B4-BE49-F238E27FC236}">
                  <a16:creationId xmlns:a16="http://schemas.microsoft.com/office/drawing/2014/main" id="{EF20867B-12EB-4093-9B89-EEE3F88B715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5624" y="3611701"/>
              <a:ext cx="1345284" cy="446390"/>
            </a:xfrm>
            <a:prstGeom prst="rect">
              <a:avLst/>
            </a:prstGeom>
          </p:spPr>
        </p:pic>
        <p:pic>
          <p:nvPicPr>
            <p:cNvPr id="27" name="Εικόνα 26">
              <a:extLst>
                <a:ext uri="{FF2B5EF4-FFF2-40B4-BE49-F238E27FC236}">
                  <a16:creationId xmlns:a16="http://schemas.microsoft.com/office/drawing/2014/main" id="{8D81AE43-AE20-44CA-B1C6-91290C99406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94250" y="3209116"/>
              <a:ext cx="1244433" cy="1244433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03/10/18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03/10/18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E93E9E61-EE2E-4840-BA32-FF9F620D195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402" b="5754"/>
          <a:stretch/>
        </p:blipFill>
        <p:spPr>
          <a:xfrm>
            <a:off x="6910164" y="6374474"/>
            <a:ext cx="1940566" cy="461040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634082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A36298"/>
                </a:solidFill>
              </a:defRPr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>
            <a:lvl1pPr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  <a:lvl4pPr>
              <a:defRPr sz="2200">
                <a:latin typeface="+mn-lt"/>
              </a:defRPr>
            </a:lvl4pPr>
            <a:lvl5pPr>
              <a:defRPr sz="2200">
                <a:latin typeface="+mn-lt"/>
              </a:defRPr>
            </a:lvl5pPr>
          </a:lstStyle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8" name="Line 5">
            <a:extLst>
              <a:ext uri="{FF2B5EF4-FFF2-40B4-BE49-F238E27FC236}">
                <a16:creationId xmlns:a16="http://schemas.microsoft.com/office/drawing/2014/main" id="{CBE2806C-DD83-45B5-BB8B-E865F58DE34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8596" y="6357958"/>
            <a:ext cx="8305800" cy="0"/>
          </a:xfrm>
          <a:prstGeom prst="line">
            <a:avLst/>
          </a:prstGeom>
          <a:noFill/>
          <a:ln w="9525">
            <a:solidFill>
              <a:srgbClr val="A3629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Line 8">
            <a:extLst>
              <a:ext uri="{FF2B5EF4-FFF2-40B4-BE49-F238E27FC236}">
                <a16:creationId xmlns:a16="http://schemas.microsoft.com/office/drawing/2014/main" id="{6D25F28D-27E2-454F-82BD-AF8ED2239AA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483768" y="6357958"/>
            <a:ext cx="0" cy="381000"/>
          </a:xfrm>
          <a:prstGeom prst="line">
            <a:avLst/>
          </a:prstGeom>
          <a:noFill/>
          <a:ln w="9525">
            <a:solidFill>
              <a:srgbClr val="A3629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5B396CB5-2E40-4340-8245-AABAF4EEECA9}"/>
              </a:ext>
            </a:extLst>
          </p:cNvPr>
          <p:cNvSpPr/>
          <p:nvPr userDrawn="1"/>
        </p:nvSpPr>
        <p:spPr>
          <a:xfrm>
            <a:off x="927674" y="908720"/>
            <a:ext cx="7806722" cy="59299"/>
          </a:xfrm>
          <a:prstGeom prst="rect">
            <a:avLst/>
          </a:prstGeom>
          <a:solidFill>
            <a:srgbClr val="A362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B17A7BBB-9F00-4B57-8F82-A8C3B26243B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810" y="6380621"/>
            <a:ext cx="1983950" cy="412334"/>
          </a:xfrm>
          <a:prstGeom prst="rect">
            <a:avLst/>
          </a:prstGeom>
        </p:spPr>
      </p:pic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57734D68-D433-418C-80C0-0D7DD2644A22}"/>
              </a:ext>
            </a:extLst>
          </p:cNvPr>
          <p:cNvSpPr/>
          <p:nvPr userDrawn="1"/>
        </p:nvSpPr>
        <p:spPr>
          <a:xfrm>
            <a:off x="2515403" y="6390364"/>
            <a:ext cx="450486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tabLst>
                <a:tab pos="2637155" algn="ctr"/>
                <a:tab pos="5274310" algn="r"/>
              </a:tabLst>
            </a:pPr>
            <a:r>
              <a:rPr lang="en-US" sz="1100" dirty="0">
                <a:solidFill>
                  <a:srgbClr val="0F4F8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project is co-funded by the European Union and National Funds of the participating countries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AAE77317-88CA-4797-812A-B671DE8B0B3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3" r="44088" b="9202"/>
          <a:stretch/>
        </p:blipFill>
        <p:spPr>
          <a:xfrm>
            <a:off x="127072" y="268120"/>
            <a:ext cx="700512" cy="720228"/>
          </a:xfrm>
          <a:prstGeom prst="rect">
            <a:avLst/>
          </a:prstGeom>
        </p:spPr>
      </p:pic>
      <p:sp>
        <p:nvSpPr>
          <p:cNvPr id="12" name="Line 8">
            <a:extLst>
              <a:ext uri="{FF2B5EF4-FFF2-40B4-BE49-F238E27FC236}">
                <a16:creationId xmlns:a16="http://schemas.microsoft.com/office/drawing/2014/main" id="{AD8C29FB-D1A5-4F75-ABAF-A5F95B7E550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7020272" y="6357958"/>
            <a:ext cx="0" cy="381000"/>
          </a:xfrm>
          <a:prstGeom prst="line">
            <a:avLst/>
          </a:prstGeom>
          <a:noFill/>
          <a:ln w="9525">
            <a:solidFill>
              <a:srgbClr val="A3629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03/10/18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03/10/18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03/10/18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03/10/18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03/10/18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03/10/18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03/10/18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03/10/18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91D2D0ED-5B63-4087-A4B2-62C7D4B6AD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431" y="3499421"/>
            <a:ext cx="8072494" cy="1220959"/>
          </a:xfrm>
        </p:spPr>
        <p:txBody>
          <a:bodyPr>
            <a:normAutofit/>
          </a:bodyPr>
          <a:lstStyle/>
          <a:p>
            <a:r>
              <a:rPr lang="en-GB" dirty="0"/>
              <a:t>Progress and plans of PB3 - NCDP</a:t>
            </a:r>
            <a:br>
              <a:rPr lang="en-GB" dirty="0"/>
            </a:br>
            <a:r>
              <a:rPr lang="en-GB" sz="1800" dirty="0"/>
              <a:t>Presenter: Alexandros Mourouzis</a:t>
            </a:r>
            <a:endParaRPr lang="en-US" dirty="0"/>
          </a:p>
        </p:txBody>
      </p:sp>
      <p:sp>
        <p:nvSpPr>
          <p:cNvPr id="7" name="Υπότιτλος 6">
            <a:extLst>
              <a:ext uri="{FF2B5EF4-FFF2-40B4-BE49-F238E27FC236}">
                <a16:creationId xmlns:a16="http://schemas.microsoft.com/office/drawing/2014/main" id="{DD7C0C43-FD63-4397-A514-2C8615015A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1594" y="4708026"/>
            <a:ext cx="8072494" cy="1002265"/>
          </a:xfrm>
          <a:solidFill>
            <a:srgbClr val="A36298"/>
          </a:solidFill>
          <a:ln>
            <a:solidFill>
              <a:srgbClr val="A36298"/>
            </a:solidFill>
          </a:ln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000" b="1" dirty="0">
                <a:solidFill>
                  <a:schemeClr val="bg1"/>
                </a:solidFill>
              </a:rPr>
              <a:t>2</a:t>
            </a:r>
            <a:r>
              <a:rPr lang="en-GB" sz="2000" b="1" baseline="30000" dirty="0">
                <a:solidFill>
                  <a:schemeClr val="bg1"/>
                </a:solidFill>
              </a:rPr>
              <a:t>nd</a:t>
            </a:r>
            <a:r>
              <a:rPr lang="en-GB" sz="2000" b="1" dirty="0">
                <a:solidFill>
                  <a:schemeClr val="bg1"/>
                </a:solidFill>
              </a:rPr>
              <a:t> Project Meeting, 4-5 October 2018</a:t>
            </a:r>
          </a:p>
          <a:p>
            <a:pPr>
              <a:lnSpc>
                <a:spcPct val="110000"/>
              </a:lnSpc>
            </a:pPr>
            <a:r>
              <a:rPr lang="en-GB" sz="1500" dirty="0">
                <a:solidFill>
                  <a:schemeClr val="bg1"/>
                </a:solidFill>
              </a:rPr>
              <a:t>Host: University of St. </a:t>
            </a:r>
            <a:r>
              <a:rPr lang="en-GB" sz="1500" dirty="0" err="1">
                <a:solidFill>
                  <a:schemeClr val="bg1"/>
                </a:solidFill>
              </a:rPr>
              <a:t>Kliment</a:t>
            </a:r>
            <a:r>
              <a:rPr lang="en-GB" sz="1500" dirty="0">
                <a:solidFill>
                  <a:schemeClr val="bg1"/>
                </a:solidFill>
              </a:rPr>
              <a:t> </a:t>
            </a:r>
            <a:r>
              <a:rPr lang="en-GB" sz="1500" dirty="0" err="1">
                <a:solidFill>
                  <a:schemeClr val="bg1"/>
                </a:solidFill>
              </a:rPr>
              <a:t>Ohridski</a:t>
            </a:r>
            <a:r>
              <a:rPr lang="en-GB" sz="1500" dirty="0">
                <a:solidFill>
                  <a:schemeClr val="bg1"/>
                </a:solidFill>
              </a:rPr>
              <a:t> – Bitola, FIKT (PB2)</a:t>
            </a:r>
          </a:p>
          <a:p>
            <a:pPr>
              <a:lnSpc>
                <a:spcPct val="110000"/>
              </a:lnSpc>
            </a:pPr>
            <a:r>
              <a:rPr lang="en-GB" sz="1500" dirty="0">
                <a:solidFill>
                  <a:schemeClr val="bg1"/>
                </a:solidFill>
              </a:rPr>
              <a:t>Venue: Hotel Premier conference room, </a:t>
            </a:r>
            <a:r>
              <a:rPr lang="en-GB" sz="1500" dirty="0" err="1">
                <a:solidFill>
                  <a:schemeClr val="bg1"/>
                </a:solidFill>
              </a:rPr>
              <a:t>Stiv</a:t>
            </a:r>
            <a:r>
              <a:rPr lang="en-GB" sz="1500" dirty="0">
                <a:solidFill>
                  <a:schemeClr val="bg1"/>
                </a:solidFill>
              </a:rPr>
              <a:t> </a:t>
            </a:r>
            <a:r>
              <a:rPr lang="en-GB" sz="1500" dirty="0" err="1">
                <a:solidFill>
                  <a:schemeClr val="bg1"/>
                </a:solidFill>
              </a:rPr>
              <a:t>Naumov</a:t>
            </a:r>
            <a:r>
              <a:rPr lang="en-GB" sz="1500" dirty="0">
                <a:solidFill>
                  <a:schemeClr val="bg1"/>
                </a:solidFill>
              </a:rPr>
              <a:t> 12, 7000 Bitola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E853FD28-4274-463C-B1F9-4D4166E35DF9}"/>
              </a:ext>
            </a:extLst>
          </p:cNvPr>
          <p:cNvSpPr/>
          <p:nvPr/>
        </p:nvSpPr>
        <p:spPr>
          <a:xfrm>
            <a:off x="571430" y="5720235"/>
            <a:ext cx="8072494" cy="864096"/>
          </a:xfrm>
          <a:prstGeom prst="rect">
            <a:avLst/>
          </a:prstGeom>
          <a:noFill/>
          <a:ln>
            <a:solidFill>
              <a:srgbClr val="A36298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110000"/>
              </a:lnSpc>
              <a:spcBef>
                <a:spcPct val="20000"/>
              </a:spcBef>
            </a:pPr>
            <a:endParaRPr lang="en-US" sz="20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Progress and current status per Deliverable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Overview:</a:t>
            </a:r>
          </a:p>
          <a:p>
            <a:pPr lvl="1"/>
            <a:r>
              <a:rPr lang="en-US" dirty="0"/>
              <a:t>Staff assigned to the project</a:t>
            </a:r>
          </a:p>
          <a:p>
            <a:pPr lvl="1"/>
            <a:r>
              <a:rPr lang="en-US" dirty="0"/>
              <a:t>External service subcontracted for local management support (13.024€)</a:t>
            </a:r>
          </a:p>
          <a:p>
            <a:pPr lvl="1"/>
            <a:r>
              <a:rPr lang="en-US" dirty="0"/>
              <a:t>The original plan for three (3) separate tenders had to be abandoned, further to the clarifications received from the MA in the context of other Interreg projects of ESAmeA</a:t>
            </a:r>
          </a:p>
          <a:p>
            <a:pPr lvl="1"/>
            <a:r>
              <a:rPr lang="en-US" dirty="0"/>
              <a:t>A new open procedure tender has been prepared with two lots:</a:t>
            </a:r>
          </a:p>
          <a:p>
            <a:pPr lvl="2"/>
            <a:r>
              <a:rPr lang="en-GB" dirty="0"/>
              <a:t>Special s/w development: 79.980€</a:t>
            </a:r>
          </a:p>
          <a:p>
            <a:pPr lvl="2"/>
            <a:r>
              <a:rPr lang="en-GB" dirty="0"/>
              <a:t>Consulting services (studies, training, …): 106.600€</a:t>
            </a:r>
          </a:p>
          <a:p>
            <a:pPr lvl="1"/>
            <a:r>
              <a:rPr lang="en-US" dirty="0"/>
              <a:t>Upon approval it shall be launched. Expected for mid-end October</a:t>
            </a: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269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Progress and current status per Deliverable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WP1</a:t>
            </a:r>
          </a:p>
          <a:p>
            <a:pPr lvl="1"/>
            <a:r>
              <a:rPr lang="en-GB" dirty="0"/>
              <a:t>1.3.2 Project management: </a:t>
            </a:r>
            <a:r>
              <a:rPr lang="en-GB" dirty="0">
                <a:solidFill>
                  <a:srgbClr val="FF0000"/>
                </a:solidFill>
              </a:rPr>
              <a:t>Local project manager was assigned to the project</a:t>
            </a:r>
          </a:p>
          <a:p>
            <a:pPr lvl="1"/>
            <a:r>
              <a:rPr lang="en-GB" dirty="0"/>
              <a:t>1.3.3 Project meetings: </a:t>
            </a:r>
            <a:r>
              <a:rPr lang="en-GB" dirty="0">
                <a:solidFill>
                  <a:srgbClr val="FF0000"/>
                </a:solidFill>
              </a:rPr>
              <a:t>Will host project meeting No3?</a:t>
            </a:r>
          </a:p>
          <a:p>
            <a:pPr lvl="1"/>
            <a:r>
              <a:rPr lang="en-GB" dirty="0"/>
              <a:t>1.3.4 External technical support: </a:t>
            </a:r>
            <a:r>
              <a:rPr lang="en-GB" dirty="0">
                <a:solidFill>
                  <a:srgbClr val="FF0000"/>
                </a:solidFill>
              </a:rPr>
              <a:t>Preparation of procedure for selecting a subcontractor for project management support under D1.3.4</a:t>
            </a:r>
          </a:p>
          <a:p>
            <a:pPr lvl="1"/>
            <a:r>
              <a:rPr lang="en-GB" dirty="0"/>
              <a:t>Audits</a:t>
            </a:r>
            <a:r>
              <a:rPr lang="el-GR" dirty="0"/>
              <a:t>: </a:t>
            </a:r>
            <a:r>
              <a:rPr lang="en-US" dirty="0">
                <a:solidFill>
                  <a:srgbClr val="FF0000"/>
                </a:solidFill>
              </a:rPr>
              <a:t>Plan to file a very first costs verification request within 2018. </a:t>
            </a:r>
            <a:endParaRPr lang="en-GB" dirty="0">
              <a:solidFill>
                <a:srgbClr val="FF0000"/>
              </a:solidFill>
            </a:endParaRP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1792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Progress and current status per Deliverable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WP2: All </a:t>
            </a:r>
            <a:r>
              <a:rPr lang="en-GB" dirty="0" err="1"/>
              <a:t>dels</a:t>
            </a:r>
            <a:r>
              <a:rPr lang="en-GB" dirty="0"/>
              <a:t> are subcontracted (external)</a:t>
            </a:r>
          </a:p>
          <a:p>
            <a:pPr lvl="1"/>
            <a:r>
              <a:rPr lang="en-GB" dirty="0"/>
              <a:t>D2.3.2 Communication material &amp; tools: </a:t>
            </a:r>
            <a:r>
              <a:rPr lang="en-GB" dirty="0">
                <a:solidFill>
                  <a:srgbClr val="FF0000"/>
                </a:solidFill>
              </a:rPr>
              <a:t>shall be made available in January 19 </a:t>
            </a:r>
          </a:p>
          <a:p>
            <a:pPr lvl="1"/>
            <a:r>
              <a:rPr lang="en-GB" dirty="0"/>
              <a:t>Public Project events: </a:t>
            </a:r>
            <a:r>
              <a:rPr lang="en-GB" dirty="0">
                <a:solidFill>
                  <a:srgbClr val="FF0000"/>
                </a:solidFill>
              </a:rPr>
              <a:t>We specify the date from 1</a:t>
            </a:r>
            <a:r>
              <a:rPr lang="en-GB" baseline="30000" dirty="0">
                <a:solidFill>
                  <a:srgbClr val="FF0000"/>
                </a:solidFill>
              </a:rPr>
              <a:t>st</a:t>
            </a:r>
            <a:r>
              <a:rPr lang="en-GB" dirty="0">
                <a:solidFill>
                  <a:srgbClr val="FF0000"/>
                </a:solidFill>
              </a:rPr>
              <a:t> Feb onwards</a:t>
            </a:r>
          </a:p>
          <a:p>
            <a:pPr lvl="1"/>
            <a:r>
              <a:rPr lang="en-GB" dirty="0"/>
              <a:t>Project website (WCAG 2.0, AA): a first version </a:t>
            </a:r>
            <a:r>
              <a:rPr lang="en-GB" dirty="0">
                <a:solidFill>
                  <a:srgbClr val="FF0000"/>
                </a:solidFill>
              </a:rPr>
              <a:t>shall be up and running in mid January 19 </a:t>
            </a: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7788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Progress and current status per Deliverable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WP3: All </a:t>
            </a:r>
            <a:r>
              <a:rPr lang="en-GB" dirty="0" err="1"/>
              <a:t>dels</a:t>
            </a:r>
            <a:r>
              <a:rPr lang="en-GB" dirty="0"/>
              <a:t> are subcontracted (external)</a:t>
            </a:r>
          </a:p>
          <a:p>
            <a:pPr lvl="1"/>
            <a:r>
              <a:rPr lang="en-GB" dirty="0"/>
              <a:t>D3.3.1 Joint study of needs and gaps</a:t>
            </a:r>
            <a:endParaRPr lang="en-GB" dirty="0">
              <a:solidFill>
                <a:srgbClr val="FF0000"/>
              </a:solidFill>
            </a:endParaRPr>
          </a:p>
          <a:p>
            <a:pPr lvl="1"/>
            <a:r>
              <a:rPr lang="en-GB" dirty="0"/>
              <a:t>D3.3.2 Inspections and data collection</a:t>
            </a:r>
          </a:p>
          <a:p>
            <a:pPr lvl="1"/>
            <a:r>
              <a:rPr lang="en-GB" dirty="0"/>
              <a:t>D3.3.3 Common strategy, action plan &amp; guide: </a:t>
            </a:r>
            <a:r>
              <a:rPr lang="en-GB" dirty="0">
                <a:solidFill>
                  <a:srgbClr val="FF0000"/>
                </a:solidFill>
              </a:rPr>
              <a:t>Who is leading the development of the joint strategy and action plan?</a:t>
            </a: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Is it PB2 (staff)?</a:t>
            </a:r>
          </a:p>
          <a:p>
            <a:pPr lvl="1"/>
            <a:r>
              <a:rPr lang="en-GB" dirty="0"/>
              <a:t>D3.3.5 Awareness and activation raising campaign </a:t>
            </a:r>
          </a:p>
          <a:p>
            <a:pPr lvl="1"/>
            <a:endParaRPr lang="en-GB" dirty="0"/>
          </a:p>
          <a:p>
            <a:pPr lvl="1"/>
            <a:r>
              <a:rPr lang="en-GB" dirty="0">
                <a:solidFill>
                  <a:srgbClr val="FF0000"/>
                </a:solidFill>
              </a:rPr>
              <a:t>The first 3 activities are planned for the first 3-4 months of the contract</a:t>
            </a:r>
          </a:p>
          <a:p>
            <a:pPr lvl="1"/>
            <a:r>
              <a:rPr lang="en-GB" dirty="0">
                <a:solidFill>
                  <a:srgbClr val="FF0000"/>
                </a:solidFill>
              </a:rPr>
              <a:t>The last activity will follow after</a:t>
            </a: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640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Progress and current status per Deliverable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WP4: The del is  subcontracted (external)</a:t>
            </a:r>
          </a:p>
          <a:p>
            <a:pPr lvl="1"/>
            <a:r>
              <a:rPr lang="en-GB" dirty="0"/>
              <a:t>D4.3.1 Cross-border Portal for accessible health services</a:t>
            </a:r>
          </a:p>
          <a:p>
            <a:pPr lvl="1"/>
            <a:endParaRPr lang="en-GB" dirty="0">
              <a:solidFill>
                <a:srgbClr val="FF0000"/>
              </a:solidFill>
            </a:endParaRPr>
          </a:p>
          <a:p>
            <a:r>
              <a:rPr lang="en-GB" dirty="0"/>
              <a:t>WP5: The del is  subcontracted (external)</a:t>
            </a:r>
          </a:p>
          <a:p>
            <a:pPr lvl="1"/>
            <a:r>
              <a:rPr lang="en-GB" dirty="0"/>
              <a:t>D5.3.3 Mobile app for citizens &amp; medical tourists</a:t>
            </a:r>
          </a:p>
          <a:p>
            <a:pPr marL="457200" lvl="1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GB" dirty="0">
                <a:solidFill>
                  <a:srgbClr val="FF0000"/>
                </a:solidFill>
              </a:rPr>
              <a:t>The subcontractor (of lot #2) is required to assign a technical manager who will be responsible for communicating with the LB1 and PB2 tech teams; will also join next skype and project meetings</a:t>
            </a:r>
          </a:p>
        </p:txBody>
      </p:sp>
    </p:spTree>
    <p:extLst>
      <p:ext uri="{BB962C8B-B14F-4D97-AF65-F5344CB8AC3E}">
        <p14:creationId xmlns:p14="http://schemas.microsoft.com/office/powerpoint/2010/main" val="248759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Progress and current status per Deliverable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WP6:</a:t>
            </a:r>
          </a:p>
          <a:p>
            <a:pPr lvl="1"/>
            <a:r>
              <a:rPr lang="en-GB" dirty="0"/>
              <a:t>D6.3.1 Pilot programme with Municipalities: </a:t>
            </a:r>
            <a:r>
              <a:rPr lang="en-GB" dirty="0">
                <a:solidFill>
                  <a:srgbClr val="FF0000"/>
                </a:solidFill>
              </a:rPr>
              <a:t>The staff will be activated a couple months before the launch of the pilot</a:t>
            </a:r>
          </a:p>
          <a:p>
            <a:pPr lvl="1"/>
            <a:r>
              <a:rPr lang="en-GB" dirty="0"/>
              <a:t>D6.3.5 Study visits abroad: </a:t>
            </a:r>
            <a:r>
              <a:rPr lang="en-GB" dirty="0">
                <a:solidFill>
                  <a:srgbClr val="FF0000"/>
                </a:solidFill>
              </a:rPr>
              <a:t>Any draft plan /schedule from the activity leader? Shall the partners propose destination? We may need to move the T&amp;A to external</a:t>
            </a:r>
          </a:p>
        </p:txBody>
      </p:sp>
    </p:spTree>
    <p:extLst>
      <p:ext uri="{BB962C8B-B14F-4D97-AF65-F5344CB8AC3E}">
        <p14:creationId xmlns:p14="http://schemas.microsoft.com/office/powerpoint/2010/main" val="2904005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Planned activities until M12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3</a:t>
            </a:r>
            <a:r>
              <a:rPr lang="en-GB" baseline="30000" dirty="0"/>
              <a:t>rd</a:t>
            </a:r>
            <a:r>
              <a:rPr lang="en-GB" dirty="0"/>
              <a:t> Project meeting in Thessaloniki - </a:t>
            </a:r>
            <a:r>
              <a:rPr lang="en-GB" dirty="0">
                <a:solidFill>
                  <a:srgbClr val="FF0000"/>
                </a:solidFill>
              </a:rPr>
              <a:t>Feb 2019?</a:t>
            </a:r>
          </a:p>
          <a:p>
            <a:r>
              <a:rPr lang="en-GB" dirty="0"/>
              <a:t>Delivery of the project’s basic communication/dissemination kit - </a:t>
            </a:r>
            <a:r>
              <a:rPr lang="en-GB" dirty="0">
                <a:solidFill>
                  <a:srgbClr val="FF0000"/>
                </a:solidFill>
              </a:rPr>
              <a:t>in early Jan, feedback on the drafts will be requested from all PBs</a:t>
            </a:r>
          </a:p>
          <a:p>
            <a:r>
              <a:rPr lang="en-GB" dirty="0"/>
              <a:t>The Opening Conference in Thessaloniki - </a:t>
            </a:r>
            <a:r>
              <a:rPr lang="en-GB" dirty="0">
                <a:solidFill>
                  <a:srgbClr val="FF0000"/>
                </a:solidFill>
              </a:rPr>
              <a:t>Feb 2019, jointly with the 3</a:t>
            </a:r>
            <a:r>
              <a:rPr lang="en-GB" baseline="30000" dirty="0">
                <a:solidFill>
                  <a:srgbClr val="FF0000"/>
                </a:solidFill>
              </a:rPr>
              <a:t>rd</a:t>
            </a:r>
            <a:r>
              <a:rPr lang="en-GB" dirty="0">
                <a:solidFill>
                  <a:srgbClr val="FF0000"/>
                </a:solidFill>
              </a:rPr>
              <a:t> meeting?</a:t>
            </a:r>
          </a:p>
          <a:p>
            <a:r>
              <a:rPr lang="en-GB" dirty="0"/>
              <a:t>Launch of the 1</a:t>
            </a:r>
            <a:r>
              <a:rPr lang="en-GB" baseline="30000" dirty="0"/>
              <a:t>st</a:t>
            </a:r>
            <a:r>
              <a:rPr lang="en-GB" dirty="0"/>
              <a:t> online version of the Project website (WCAG 2.0, AA)  - </a:t>
            </a:r>
            <a:r>
              <a:rPr lang="en-GB" dirty="0">
                <a:solidFill>
                  <a:srgbClr val="FF0000"/>
                </a:solidFill>
              </a:rPr>
              <a:t>in late Dec /early Jan, feedback on the draft and preliminary content will be requested from all PBs</a:t>
            </a:r>
          </a:p>
          <a:p>
            <a:r>
              <a:rPr lang="en-GB" dirty="0"/>
              <a:t>Most our WP3-WP4-WP5 activities shall be completed around June 2019</a:t>
            </a:r>
          </a:p>
        </p:txBody>
      </p:sp>
    </p:spTree>
    <p:extLst>
      <p:ext uri="{BB962C8B-B14F-4D97-AF65-F5344CB8AC3E}">
        <p14:creationId xmlns:p14="http://schemas.microsoft.com/office/powerpoint/2010/main" val="60804880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1167</TotalTime>
  <Words>576</Words>
  <Application>Microsoft Office PowerPoint</Application>
  <PresentationFormat>Προβολή στην οθόνη (4:3)</PresentationFormat>
  <Paragraphs>51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ＭＳ Ｐゴシック</vt:lpstr>
      <vt:lpstr>Arial</vt:lpstr>
      <vt:lpstr>Calibri</vt:lpstr>
      <vt:lpstr>Θέμα του Office</vt:lpstr>
      <vt:lpstr>Progress and plans of PB3 - NCDP Presenter: Alexandros Mourouzis</vt:lpstr>
      <vt:lpstr>Progress and current status per Deliverable</vt:lpstr>
      <vt:lpstr>Progress and current status per Deliverable</vt:lpstr>
      <vt:lpstr>Progress and current status per Deliverable</vt:lpstr>
      <vt:lpstr>Progress and current status per Deliverable</vt:lpstr>
      <vt:lpstr>Progress and current status per Deliverable</vt:lpstr>
      <vt:lpstr>Progress and current status per Deliverable</vt:lpstr>
      <vt:lpstr>Planned activities until M12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Alexandros Mourouzis</cp:lastModifiedBy>
  <cp:revision>53</cp:revision>
  <dcterms:created xsi:type="dcterms:W3CDTF">2017-09-06T09:12:49Z</dcterms:created>
  <dcterms:modified xsi:type="dcterms:W3CDTF">2018-10-03T20:41:19Z</dcterms:modified>
</cp:coreProperties>
</file>