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0"/>
  </p:notesMasterIdLst>
  <p:sldIdLst>
    <p:sldId id="256" r:id="rId2"/>
    <p:sldId id="262" r:id="rId3"/>
    <p:sldId id="259" r:id="rId4"/>
    <p:sldId id="260" r:id="rId5"/>
    <p:sldId id="261" r:id="rId6"/>
    <p:sldId id="263" r:id="rId7"/>
    <p:sldId id="258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6298"/>
    <a:srgbClr val="0F4F8F"/>
    <a:srgbClr val="98C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38" autoAdjust="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B48D5-814A-427E-A07A-062ADF82EC30}" type="datetimeFigureOut">
              <a:rPr lang="el-GR" smtClean="0"/>
              <a:pPr/>
              <a:t>04/10/18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06105-2895-4AE0-AEA3-D1AC0CC26DE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709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06105-2895-4AE0-AEA3-D1AC0CC26DE2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8015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06105-2895-4AE0-AEA3-D1AC0CC26DE2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3808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06105-2895-4AE0-AEA3-D1AC0CC26DE2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316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06105-2895-4AE0-AEA3-D1AC0CC26DE2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796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7900" y="3504872"/>
            <a:ext cx="8072494" cy="655617"/>
          </a:xfrm>
        </p:spPr>
        <p:txBody>
          <a:bodyPr>
            <a:normAutofit/>
          </a:bodyPr>
          <a:lstStyle>
            <a:lvl1pPr>
              <a:defRPr sz="3000">
                <a:latin typeface="+mj-lt"/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07900" y="4266476"/>
            <a:ext cx="8072494" cy="9660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Κάντε κλικ για να επεξεργαστείτε τον υπότιτλο του υποδείγματος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1B495F56-C729-4F5D-BC87-DEEDF2E390C1}"/>
              </a:ext>
            </a:extLst>
          </p:cNvPr>
          <p:cNvSpPr/>
          <p:nvPr userDrawn="1"/>
        </p:nvSpPr>
        <p:spPr>
          <a:xfrm>
            <a:off x="1331640" y="1476792"/>
            <a:ext cx="66967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dirty="0">
              <a:solidFill>
                <a:srgbClr val="0F4F8F"/>
              </a:solidFill>
              <a:ea typeface="ＭＳ Ｐゴシック" pitchFamily="-28" charset="-128"/>
            </a:endParaRPr>
          </a:p>
          <a:p>
            <a:pPr algn="ctr"/>
            <a:endParaRPr lang="en-US" sz="1400" b="1" dirty="0">
              <a:solidFill>
                <a:srgbClr val="0F4F8F"/>
              </a:solidFill>
              <a:ea typeface="ＭＳ Ｐゴシック" pitchFamily="-28" charset="-128"/>
            </a:endParaRPr>
          </a:p>
          <a:p>
            <a:pPr algn="ctr"/>
            <a:endParaRPr lang="en-US" b="1" dirty="0">
              <a:solidFill>
                <a:srgbClr val="0F4F8F"/>
              </a:solidFill>
              <a:ea typeface="ＭＳ Ｐゴシック" pitchFamily="-28" charset="-128"/>
            </a:endParaRPr>
          </a:p>
          <a:p>
            <a:pPr algn="ctr"/>
            <a:r>
              <a:rPr lang="en-GB" sz="1800" dirty="0">
                <a:solidFill>
                  <a:srgbClr val="A36298"/>
                </a:solidFill>
                <a:ea typeface="ＭＳ Ｐゴシック" pitchFamily="-28" charset="-128"/>
              </a:rPr>
              <a:t>Cross-border initiative for integrated health and social services promoting safe ageing, early prevention and independent living for all</a:t>
            </a:r>
            <a:br>
              <a:rPr lang="en-GB" sz="1800" dirty="0">
                <a:solidFill>
                  <a:srgbClr val="A36298"/>
                </a:solidFill>
                <a:ea typeface="ＭＳ Ｐゴシック" pitchFamily="-28" charset="-128"/>
              </a:rPr>
            </a:br>
            <a:r>
              <a:rPr lang="en-US" sz="2000" b="1" dirty="0">
                <a:solidFill>
                  <a:srgbClr val="A36298"/>
                </a:solidFill>
                <a:ea typeface="ＭＳ Ｐゴシック" pitchFamily="-28" charset="-128"/>
              </a:rPr>
              <a:t>– Cross4all –</a:t>
            </a:r>
            <a:r>
              <a:rPr lang="en-US" sz="1800" b="1" dirty="0">
                <a:solidFill>
                  <a:srgbClr val="A36298"/>
                </a:solidFill>
                <a:ea typeface="ＭＳ Ｐゴシック" pitchFamily="-28" charset="-128"/>
              </a:rPr>
              <a:t> </a:t>
            </a:r>
          </a:p>
          <a:p>
            <a:pPr algn="ctr"/>
            <a:r>
              <a:rPr lang="en-US" sz="1200" i="0" dirty="0">
                <a:solidFill>
                  <a:srgbClr val="A36298"/>
                </a:solidFill>
                <a:ea typeface="ＭＳ Ｐゴシック" pitchFamily="-28" charset="-128"/>
              </a:rPr>
              <a:t>(Reg. No: 1816)</a:t>
            </a:r>
            <a:endParaRPr lang="en-US" i="0" dirty="0">
              <a:solidFill>
                <a:srgbClr val="A36298"/>
              </a:solidFill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823104D5-8F6C-48C1-BC8A-09C30D3ED0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75" y="175212"/>
            <a:ext cx="4599441" cy="1514859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8CB1EB-C855-4420-A7C4-DA41BEE6441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007" y="312661"/>
            <a:ext cx="1940566" cy="1251343"/>
          </a:xfrm>
          <a:prstGeom prst="rect">
            <a:avLst/>
          </a:prstGeom>
        </p:spPr>
      </p:pic>
      <p:pic>
        <p:nvPicPr>
          <p:cNvPr id="21" name="Εικόνα 20">
            <a:extLst>
              <a:ext uri="{FF2B5EF4-FFF2-40B4-BE49-F238E27FC236}">
                <a16:creationId xmlns:a16="http://schemas.microsoft.com/office/drawing/2014/main" id="{2D2DA8E2-FE28-45A4-8478-2CFBDF1B89C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378" y="5839254"/>
            <a:ext cx="1109037" cy="687917"/>
          </a:xfrm>
          <a:prstGeom prst="rect">
            <a:avLst/>
          </a:prstGeom>
        </p:spPr>
      </p:pic>
      <p:pic>
        <p:nvPicPr>
          <p:cNvPr id="22" name="Εικόνα 21">
            <a:extLst>
              <a:ext uri="{FF2B5EF4-FFF2-40B4-BE49-F238E27FC236}">
                <a16:creationId xmlns:a16="http://schemas.microsoft.com/office/drawing/2014/main" id="{0EC497C3-F33C-476A-B883-C2C29D5BE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0" t="5324" r="4556" b="22464"/>
          <a:stretch/>
        </p:blipFill>
        <p:spPr>
          <a:xfrm>
            <a:off x="3396214" y="5887525"/>
            <a:ext cx="697439" cy="534697"/>
          </a:xfrm>
          <a:prstGeom prst="rect">
            <a:avLst/>
          </a:prstGeom>
        </p:spPr>
      </p:pic>
      <p:pic>
        <p:nvPicPr>
          <p:cNvPr id="23" name="Εικόνα 22">
            <a:extLst>
              <a:ext uri="{FF2B5EF4-FFF2-40B4-BE49-F238E27FC236}">
                <a16:creationId xmlns:a16="http://schemas.microsoft.com/office/drawing/2014/main" id="{C0B2B0CC-769D-4DDB-9F4B-CC8A1BEEBD3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165" y="5839254"/>
            <a:ext cx="640373" cy="640373"/>
          </a:xfrm>
          <a:prstGeom prst="rect">
            <a:avLst/>
          </a:prstGeom>
        </p:spPr>
      </p:pic>
      <p:pic>
        <p:nvPicPr>
          <p:cNvPr id="24" name="Εικόνα 23">
            <a:extLst>
              <a:ext uri="{FF2B5EF4-FFF2-40B4-BE49-F238E27FC236}">
                <a16:creationId xmlns:a16="http://schemas.microsoft.com/office/drawing/2014/main" id="{2C6D9006-C15A-45EA-9039-82E915DC019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425" y="5846650"/>
            <a:ext cx="427636" cy="640374"/>
          </a:xfrm>
          <a:prstGeom prst="rect">
            <a:avLst/>
          </a:prstGeom>
        </p:spPr>
      </p:pic>
      <p:pic>
        <p:nvPicPr>
          <p:cNvPr id="25" name="Εικόνα 24">
            <a:extLst>
              <a:ext uri="{FF2B5EF4-FFF2-40B4-BE49-F238E27FC236}">
                <a16:creationId xmlns:a16="http://schemas.microsoft.com/office/drawing/2014/main" id="{63E54449-B32E-4161-BBDF-7181D63CCD7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806" y="5975290"/>
            <a:ext cx="1089419" cy="361489"/>
          </a:xfrm>
          <a:prstGeom prst="rect">
            <a:avLst/>
          </a:prstGeom>
        </p:spPr>
      </p:pic>
      <p:pic>
        <p:nvPicPr>
          <p:cNvPr id="26" name="Εικόνα 25">
            <a:extLst>
              <a:ext uri="{FF2B5EF4-FFF2-40B4-BE49-F238E27FC236}">
                <a16:creationId xmlns:a16="http://schemas.microsoft.com/office/drawing/2014/main" id="{9571745F-4438-4D99-8C1E-30ADC4B9A75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401" y="5851557"/>
            <a:ext cx="608954" cy="6089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04/10/18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04/10/18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E93E9E61-EE2E-4840-BA32-FF9F620D19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02" b="5754"/>
          <a:stretch/>
        </p:blipFill>
        <p:spPr>
          <a:xfrm>
            <a:off x="6910164" y="6374474"/>
            <a:ext cx="1940566" cy="46104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36298"/>
                </a:solidFill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  <a:lvl4pPr>
              <a:defRPr sz="2200">
                <a:latin typeface="+mn-lt"/>
              </a:defRPr>
            </a:lvl4pPr>
            <a:lvl5pPr>
              <a:defRPr sz="2200">
                <a:latin typeface="+mn-lt"/>
              </a:defRPr>
            </a:lvl5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id="{CBE2806C-DD83-45B5-BB8B-E865F58DE34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8596" y="6357958"/>
            <a:ext cx="8305800" cy="0"/>
          </a:xfrm>
          <a:prstGeom prst="line">
            <a:avLst/>
          </a:prstGeom>
          <a:noFill/>
          <a:ln w="9525">
            <a:solidFill>
              <a:srgbClr val="A3629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5B396CB5-2E40-4340-8245-AABAF4EEECA9}"/>
              </a:ext>
            </a:extLst>
          </p:cNvPr>
          <p:cNvSpPr/>
          <p:nvPr userDrawn="1"/>
        </p:nvSpPr>
        <p:spPr>
          <a:xfrm>
            <a:off x="457200" y="908720"/>
            <a:ext cx="8229600" cy="50801"/>
          </a:xfrm>
          <a:prstGeom prst="rect">
            <a:avLst/>
          </a:prstGeom>
          <a:solidFill>
            <a:srgbClr val="A362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B17A7BBB-9F00-4B57-8F82-A8C3B26243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10" y="6380621"/>
            <a:ext cx="1983950" cy="4123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04/10/18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04/10/18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04/10/18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04/10/18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04/10/18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04/10/18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04/10/18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04/10/18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- Ευθεία γραμμή σύνδεσης"/>
          <p:cNvCxnSpPr/>
          <p:nvPr/>
        </p:nvCxnSpPr>
        <p:spPr>
          <a:xfrm>
            <a:off x="2643174" y="2143116"/>
            <a:ext cx="3714776" cy="1588"/>
          </a:xfrm>
          <a:prstGeom prst="line">
            <a:avLst/>
          </a:prstGeom>
          <a:ln w="19050">
            <a:solidFill>
              <a:srgbClr val="A362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Τίτλος 3">
            <a:extLst>
              <a:ext uri="{FF2B5EF4-FFF2-40B4-BE49-F238E27FC236}">
                <a16:creationId xmlns:a16="http://schemas.microsoft.com/office/drawing/2014/main" id="{91D2D0ED-5B63-4087-A4B2-62C7D4B6AD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Progress and plans at local level</a:t>
            </a:r>
            <a:endParaRPr lang="en-US" dirty="0"/>
          </a:p>
        </p:txBody>
      </p:sp>
      <p:sp>
        <p:nvSpPr>
          <p:cNvPr id="7" name="Υπότιτλος 6">
            <a:extLst>
              <a:ext uri="{FF2B5EF4-FFF2-40B4-BE49-F238E27FC236}">
                <a16:creationId xmlns:a16="http://schemas.microsoft.com/office/drawing/2014/main" id="{DD7C0C43-FD63-4397-A514-2C8615015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900" y="4266476"/>
            <a:ext cx="8072494" cy="1322764"/>
          </a:xfrm>
          <a:noFill/>
          <a:ln>
            <a:solidFill>
              <a:srgbClr val="A36298"/>
            </a:solidFill>
          </a:ln>
        </p:spPr>
        <p:txBody>
          <a:bodyPr>
            <a:normAutofit fontScale="40000" lnSpcReduction="20000"/>
          </a:bodyPr>
          <a:lstStyle/>
          <a:p>
            <a:r>
              <a:rPr lang="en-GB" sz="6200" dirty="0"/>
              <a:t>Presentation of Municipality of Neapolis-Sykeon (PB5)</a:t>
            </a:r>
          </a:p>
          <a:p>
            <a:endParaRPr lang="en-GB" dirty="0"/>
          </a:p>
          <a:p>
            <a:r>
              <a:rPr lang="en-GB" sz="2800" b="1" dirty="0"/>
              <a:t>2</a:t>
            </a:r>
            <a:r>
              <a:rPr lang="en-GB" sz="2800" b="1" baseline="30000" dirty="0"/>
              <a:t>nd</a:t>
            </a:r>
            <a:r>
              <a:rPr lang="en-GB" sz="2800" b="1" dirty="0"/>
              <a:t> Project Meeting, 4-5 October 2018</a:t>
            </a:r>
          </a:p>
          <a:p>
            <a:r>
              <a:rPr lang="en-GB" sz="2800" b="1" dirty="0"/>
              <a:t>Host</a:t>
            </a:r>
            <a:r>
              <a:rPr lang="en-GB" sz="2800" dirty="0"/>
              <a:t>: University of St. </a:t>
            </a:r>
            <a:r>
              <a:rPr lang="en-GB" sz="2800" dirty="0" err="1"/>
              <a:t>Kliment</a:t>
            </a:r>
            <a:r>
              <a:rPr lang="en-GB" sz="2800" dirty="0"/>
              <a:t> </a:t>
            </a:r>
            <a:r>
              <a:rPr lang="en-GB" sz="2800" dirty="0" err="1"/>
              <a:t>Ohridski</a:t>
            </a:r>
            <a:r>
              <a:rPr lang="en-GB" sz="2800" dirty="0"/>
              <a:t> – Bitola, FIKT (PB2)</a:t>
            </a:r>
          </a:p>
          <a:p>
            <a:r>
              <a:rPr lang="en-GB" sz="2800" b="1" dirty="0"/>
              <a:t>Venue</a:t>
            </a:r>
            <a:r>
              <a:rPr lang="en-GB" sz="2800" dirty="0"/>
              <a:t>: Meetings Room, Building of Rectorate – Military Complex (near Faculty of Law), University of St. </a:t>
            </a:r>
            <a:r>
              <a:rPr lang="en-GB" sz="2800" dirty="0" err="1"/>
              <a:t>Kliment</a:t>
            </a:r>
            <a:r>
              <a:rPr lang="en-GB" sz="2800" dirty="0"/>
              <a:t> </a:t>
            </a:r>
            <a:r>
              <a:rPr lang="en-GB" sz="2800" dirty="0" err="1"/>
              <a:t>Ohridski</a:t>
            </a:r>
            <a:r>
              <a:rPr lang="en-GB" sz="2800" dirty="0"/>
              <a:t> – Bitola, Bitola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ymvsyk5\Pictures\VIEW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5312"/>
            <a:ext cx="7920880" cy="351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93096"/>
            <a:ext cx="8064896" cy="18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384595" y="3835157"/>
            <a:ext cx="83118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Good morning from the Municipality Neapolis-Sykeon!</a:t>
            </a:r>
            <a:endParaRPr lang="el-GR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0431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What are our interests / expectations in the Project </a:t>
            </a:r>
            <a:endParaRPr lang="en-US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Interests</a:t>
            </a:r>
          </a:p>
          <a:p>
            <a:pPr lvl="1"/>
            <a:r>
              <a:rPr lang="en-GB" dirty="0"/>
              <a:t>State-of-the-art technologies for providing high quality health services to citizens</a:t>
            </a:r>
          </a:p>
          <a:p>
            <a:pPr lvl="1"/>
            <a:r>
              <a:rPr lang="en-GB" dirty="0"/>
              <a:t>Novel approaches for reaching / supporting isolated individuals </a:t>
            </a:r>
          </a:p>
          <a:p>
            <a:r>
              <a:rPr lang="en-GB" dirty="0"/>
              <a:t>Expectations</a:t>
            </a:r>
          </a:p>
          <a:p>
            <a:pPr lvl="1"/>
            <a:r>
              <a:rPr lang="en-GB" dirty="0"/>
              <a:t>Own an advanced platform for hosting the Electronic Health Records (EHR) of our beneficiaries </a:t>
            </a:r>
          </a:p>
          <a:p>
            <a:pPr lvl="1"/>
            <a:r>
              <a:rPr lang="en-GB" dirty="0"/>
              <a:t>Receive significant experience / know-how out of the pilot programme in order to build upon it the next period’s municipal plans</a:t>
            </a:r>
          </a:p>
          <a:p>
            <a:pPr lvl="1"/>
            <a:r>
              <a:rPr lang="en-GB" dirty="0"/>
              <a:t>Exploit, advance and promote existing municipal services and resources</a:t>
            </a:r>
          </a:p>
        </p:txBody>
      </p:sp>
    </p:spTree>
    <p:extLst>
      <p:ext uri="{BB962C8B-B14F-4D97-AF65-F5344CB8AC3E}">
        <p14:creationId xmlns:p14="http://schemas.microsoft.com/office/powerpoint/2010/main" val="152657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Our main role in the Project</a:t>
            </a:r>
            <a:endParaRPr lang="en-US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Help in elucidating the needs from the Municipal and the citizens’ perspectives</a:t>
            </a:r>
          </a:p>
          <a:p>
            <a:r>
              <a:rPr lang="en-GB" dirty="0"/>
              <a:t>Contribute to know-how exchange and people-to-people activities for developing joint knowledge, strategies and plans</a:t>
            </a:r>
          </a:p>
          <a:p>
            <a:r>
              <a:rPr lang="en-GB" dirty="0"/>
              <a:t>Organise specific special training events based on the project’s produced knowledge and resources</a:t>
            </a:r>
          </a:p>
          <a:p>
            <a:r>
              <a:rPr lang="en-GB" dirty="0"/>
              <a:t>Prepare and run the Local Pilot in our Municipality, as proof-of-concept and real conditions testing of the Cross4all technologies and resources</a:t>
            </a:r>
          </a:p>
        </p:txBody>
      </p:sp>
    </p:spTree>
    <p:extLst>
      <p:ext uri="{BB962C8B-B14F-4D97-AF65-F5344CB8AC3E}">
        <p14:creationId xmlns:p14="http://schemas.microsoft.com/office/powerpoint/2010/main" val="2193409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Our main deliverables</a:t>
            </a:r>
            <a:endParaRPr lang="en-US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One (1) Project publicity event (Opening Conference)</a:t>
            </a:r>
          </a:p>
          <a:p>
            <a:r>
              <a:rPr lang="en-GB" dirty="0"/>
              <a:t>Contribution to the Joint Strategy and the Local Action Plan</a:t>
            </a:r>
          </a:p>
          <a:p>
            <a:r>
              <a:rPr lang="en-GB" dirty="0"/>
              <a:t>Organisation of one awareness seminar and two special workshops</a:t>
            </a:r>
          </a:p>
          <a:p>
            <a:r>
              <a:rPr lang="en-GB" dirty="0"/>
              <a:t>Prepare and run the Local Pilot in our Municipality, as proof-of-concept and real conditions testing of the Cross4all technologies and resources</a:t>
            </a:r>
          </a:p>
          <a:p>
            <a:r>
              <a:rPr lang="en-GB" dirty="0"/>
              <a:t>Acquisition of equipment for the Local Center (info points and devices for preventive health checks) and for the mobile / telemonitoring programme</a:t>
            </a:r>
          </a:p>
          <a:p>
            <a:r>
              <a:rPr lang="en-GB" dirty="0"/>
              <a:t>Implementation of the Pilot Programme incl. the operation of the Mobile Unit</a:t>
            </a:r>
          </a:p>
        </p:txBody>
      </p:sp>
    </p:spTree>
    <p:extLst>
      <p:ext uri="{BB962C8B-B14F-4D97-AF65-F5344CB8AC3E}">
        <p14:creationId xmlns:p14="http://schemas.microsoft.com/office/powerpoint/2010/main" val="622768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 term plans (6 months)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Assign staff to the project</a:t>
            </a:r>
          </a:p>
          <a:p>
            <a:r>
              <a:rPr lang="en-GB" dirty="0"/>
              <a:t>Prepare the tender for the consulting services</a:t>
            </a:r>
          </a:p>
          <a:p>
            <a:r>
              <a:rPr lang="en-GB" dirty="0"/>
              <a:t>Organise the opening conference -postponed</a:t>
            </a:r>
          </a:p>
          <a:p>
            <a:r>
              <a:rPr lang="en-GB" dirty="0"/>
              <a:t>Participate to the project study visits</a:t>
            </a:r>
          </a:p>
        </p:txBody>
      </p:sp>
    </p:spTree>
    <p:extLst>
      <p:ext uri="{BB962C8B-B14F-4D97-AF65-F5344CB8AC3E}">
        <p14:creationId xmlns:p14="http://schemas.microsoft.com/office/powerpoint/2010/main" val="1927818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So far: </a:t>
            </a:r>
            <a:r>
              <a:rPr lang="de-DE" sz="1800" dirty="0" err="1"/>
              <a:t>Municipality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Neapoli-Sykies</a:t>
            </a:r>
            <a:r>
              <a:rPr lang="de-DE" sz="1800" dirty="0"/>
              <a:t>  </a:t>
            </a:r>
            <a:r>
              <a:rPr lang="de-DE" sz="1800" dirty="0" err="1"/>
              <a:t>started</a:t>
            </a:r>
            <a:r>
              <a:rPr lang="de-DE" sz="1800" dirty="0"/>
              <a:t> all </a:t>
            </a:r>
            <a:r>
              <a:rPr lang="de-DE" sz="1800" dirty="0" err="1"/>
              <a:t>the</a:t>
            </a:r>
            <a:r>
              <a:rPr lang="de-DE" sz="1800" dirty="0"/>
              <a:t> formal </a:t>
            </a:r>
            <a:r>
              <a:rPr lang="de-DE" sz="1800" dirty="0" err="1"/>
              <a:t>procedures</a:t>
            </a:r>
            <a:r>
              <a:rPr lang="de-DE" sz="1800" dirty="0"/>
              <a:t> 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implementation</a:t>
            </a:r>
            <a:r>
              <a:rPr lang="de-DE" sz="1800" dirty="0"/>
              <a:t>  </a:t>
            </a:r>
            <a:r>
              <a:rPr lang="de-DE" sz="1800" dirty="0" err="1"/>
              <a:t>of</a:t>
            </a:r>
            <a:r>
              <a:rPr lang="de-DE" sz="1800" dirty="0"/>
              <a:t>  Cross4all </a:t>
            </a:r>
            <a:r>
              <a:rPr lang="de-DE" sz="1800" dirty="0" err="1"/>
              <a:t>project</a:t>
            </a:r>
            <a:endParaRPr lang="el-GR" sz="1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The </a:t>
            </a:r>
            <a:r>
              <a:rPr lang="de-DE" dirty="0" err="1"/>
              <a:t>municipal</a:t>
            </a:r>
            <a:r>
              <a:rPr lang="de-DE" dirty="0"/>
              <a:t> </a:t>
            </a:r>
            <a:r>
              <a:rPr lang="de-DE" dirty="0" err="1"/>
              <a:t>budget</a:t>
            </a:r>
            <a:r>
              <a:rPr lang="de-DE" dirty="0"/>
              <a:t> </a:t>
            </a:r>
            <a:r>
              <a:rPr lang="de-DE" dirty="0" err="1"/>
              <a:t>amendement</a:t>
            </a:r>
            <a:endParaRPr lang="de-DE" dirty="0"/>
          </a:p>
          <a:p>
            <a:r>
              <a:rPr lang="de-DE" dirty="0"/>
              <a:t>The establishment </a:t>
            </a:r>
            <a:r>
              <a:rPr lang="de-DE" dirty="0" err="1"/>
              <a:t>of</a:t>
            </a:r>
            <a:r>
              <a:rPr lang="de-DE" dirty="0"/>
              <a:t>  </a:t>
            </a:r>
            <a:r>
              <a:rPr lang="de-DE" dirty="0" err="1"/>
              <a:t>the</a:t>
            </a:r>
            <a:r>
              <a:rPr lang="de-DE" dirty="0"/>
              <a:t> Project Team &amp;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assignment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tasks</a:t>
            </a:r>
            <a:r>
              <a:rPr lang="de-DE" dirty="0"/>
              <a:t> </a:t>
            </a:r>
            <a:r>
              <a:rPr lang="de-DE" dirty="0" err="1"/>
              <a:t>etc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WP 1. </a:t>
            </a:r>
          </a:p>
          <a:p>
            <a:r>
              <a:rPr lang="de-DE" dirty="0" err="1"/>
              <a:t>Representatives</a:t>
            </a:r>
            <a:r>
              <a:rPr lang="de-DE" dirty="0"/>
              <a:t> </a:t>
            </a:r>
            <a:r>
              <a:rPr lang="de-DE" dirty="0" err="1"/>
              <a:t>actively</a:t>
            </a:r>
            <a:r>
              <a:rPr lang="de-DE" dirty="0"/>
              <a:t> </a:t>
            </a:r>
            <a:r>
              <a:rPr lang="de-DE" dirty="0" err="1"/>
              <a:t>participated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contributed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kick-off</a:t>
            </a:r>
            <a:r>
              <a:rPr lang="de-DE" dirty="0"/>
              <a:t> </a:t>
            </a:r>
            <a:r>
              <a:rPr lang="de-DE" dirty="0" err="1"/>
              <a:t>meeting</a:t>
            </a:r>
            <a:r>
              <a:rPr lang="de-DE" dirty="0"/>
              <a:t> on 5 </a:t>
            </a:r>
            <a:r>
              <a:rPr lang="de-DE" dirty="0" err="1"/>
              <a:t>and</a:t>
            </a:r>
            <a:r>
              <a:rPr lang="de-DE" dirty="0"/>
              <a:t> 6 June 2018 ( WP 1)</a:t>
            </a:r>
          </a:p>
          <a:p>
            <a:r>
              <a:rPr lang="de-DE" dirty="0"/>
              <a:t>Further, </a:t>
            </a:r>
            <a:r>
              <a:rPr lang="de-DE" dirty="0" err="1"/>
              <a:t>municipal</a:t>
            </a:r>
            <a:r>
              <a:rPr lang="de-DE" dirty="0"/>
              <a:t> </a:t>
            </a:r>
            <a:r>
              <a:rPr lang="de-DE" dirty="0" err="1"/>
              <a:t>services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preparing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tenders</a:t>
            </a:r>
            <a:r>
              <a:rPr lang="de-DE" dirty="0"/>
              <a:t> 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procurement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medical</a:t>
            </a:r>
            <a:r>
              <a:rPr lang="de-DE" dirty="0"/>
              <a:t> </a:t>
            </a:r>
            <a:r>
              <a:rPr lang="de-DE" dirty="0" err="1"/>
              <a:t>equipment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services</a:t>
            </a:r>
            <a:r>
              <a:rPr lang="de-DE" dirty="0"/>
              <a:t>, </a:t>
            </a:r>
            <a:r>
              <a:rPr lang="de-DE" dirty="0" err="1"/>
              <a:t>under</a:t>
            </a:r>
            <a:r>
              <a:rPr lang="de-DE" dirty="0"/>
              <a:t> WP 4, 5 </a:t>
            </a:r>
            <a:r>
              <a:rPr lang="de-DE" dirty="0" err="1"/>
              <a:t>and</a:t>
            </a:r>
            <a:r>
              <a:rPr lang="de-DE" dirty="0"/>
              <a:t> 6. </a:t>
            </a:r>
          </a:p>
          <a:p>
            <a:pPr lvl="1"/>
            <a:r>
              <a:rPr lang="de-DE" dirty="0"/>
              <a:t>In </a:t>
            </a:r>
            <a:r>
              <a:rPr lang="de-DE" dirty="0" err="1"/>
              <a:t>particular</a:t>
            </a:r>
            <a:r>
              <a:rPr lang="de-DE" dirty="0"/>
              <a:t>,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procurements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preparation</a:t>
            </a:r>
            <a:r>
              <a:rPr lang="de-DE" dirty="0"/>
              <a:t>: </a:t>
            </a:r>
          </a:p>
          <a:p>
            <a:pPr lvl="2"/>
            <a:r>
              <a:rPr lang="de-DE" dirty="0"/>
              <a:t>I. a </a:t>
            </a:r>
            <a:r>
              <a:rPr lang="de-DE" dirty="0" err="1"/>
              <a:t>procurement</a:t>
            </a:r>
            <a:r>
              <a:rPr lang="de-DE" dirty="0"/>
              <a:t> </a:t>
            </a:r>
            <a:r>
              <a:rPr lang="de-DE" dirty="0" err="1"/>
              <a:t>bid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 </a:t>
            </a:r>
            <a:r>
              <a:rPr lang="de-DE" dirty="0" err="1"/>
              <a:t>supply</a:t>
            </a:r>
            <a:r>
              <a:rPr lang="de-DE" dirty="0"/>
              <a:t>, </a:t>
            </a:r>
            <a:r>
              <a:rPr lang="de-DE" dirty="0" err="1"/>
              <a:t>installation</a:t>
            </a:r>
            <a:r>
              <a:rPr lang="de-DE" dirty="0"/>
              <a:t> and </a:t>
            </a:r>
            <a:r>
              <a:rPr lang="de-DE" dirty="0" err="1"/>
              <a:t>maintenance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3 </a:t>
            </a:r>
            <a:r>
              <a:rPr lang="de-DE" dirty="0" err="1"/>
              <a:t>public</a:t>
            </a:r>
            <a:r>
              <a:rPr lang="de-DE" dirty="0"/>
              <a:t> (indoor) </a:t>
            </a:r>
            <a:r>
              <a:rPr lang="de-DE" dirty="0" err="1"/>
              <a:t>interactive</a:t>
            </a:r>
            <a:r>
              <a:rPr lang="de-DE" dirty="0"/>
              <a:t> </a:t>
            </a:r>
            <a:r>
              <a:rPr lang="de-DE" dirty="0" err="1"/>
              <a:t>workbenches</a:t>
            </a:r>
            <a:r>
              <a:rPr lang="de-DE" dirty="0"/>
              <a:t> (WP4), </a:t>
            </a:r>
            <a:r>
              <a:rPr lang="de-DE" dirty="0" err="1"/>
              <a:t>provision</a:t>
            </a:r>
            <a:r>
              <a:rPr lang="de-DE" dirty="0"/>
              <a:t>, </a:t>
            </a:r>
            <a:r>
              <a:rPr lang="de-DE" dirty="0" err="1"/>
              <a:t>installation</a:t>
            </a:r>
            <a:r>
              <a:rPr lang="de-DE" dirty="0"/>
              <a:t> and </a:t>
            </a:r>
            <a:r>
              <a:rPr lang="de-DE" dirty="0" err="1"/>
              <a:t>maintenance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4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sets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equipment</a:t>
            </a:r>
            <a:r>
              <a:rPr lang="de-DE" dirty="0"/>
              <a:t> (</a:t>
            </a:r>
            <a:r>
              <a:rPr lang="de-DE" dirty="0" err="1"/>
              <a:t>tablet</a:t>
            </a:r>
            <a:r>
              <a:rPr lang="de-DE" dirty="0"/>
              <a:t>, </a:t>
            </a:r>
            <a:r>
              <a:rPr lang="de-DE" dirty="0" err="1"/>
              <a:t>wireless</a:t>
            </a:r>
            <a:r>
              <a:rPr lang="de-DE" dirty="0"/>
              <a:t> </a:t>
            </a:r>
            <a:r>
              <a:rPr lang="de-DE" dirty="0" err="1"/>
              <a:t>sensors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vital </a:t>
            </a:r>
            <a:r>
              <a:rPr lang="de-DE" dirty="0" err="1"/>
              <a:t>sign</a:t>
            </a:r>
            <a:r>
              <a:rPr lang="de-DE" dirty="0"/>
              <a:t> </a:t>
            </a:r>
            <a:r>
              <a:rPr lang="de-DE" dirty="0" err="1"/>
              <a:t>recording</a:t>
            </a:r>
            <a:r>
              <a:rPr lang="de-DE" dirty="0"/>
              <a:t> (</a:t>
            </a:r>
            <a:r>
              <a:rPr lang="de-DE" dirty="0" err="1"/>
              <a:t>heart</a:t>
            </a:r>
            <a:r>
              <a:rPr lang="de-DE" dirty="0"/>
              <a:t> rate, </a:t>
            </a:r>
            <a:r>
              <a:rPr lang="de-DE" dirty="0" err="1"/>
              <a:t>heart</a:t>
            </a:r>
            <a:r>
              <a:rPr lang="de-DE" dirty="0"/>
              <a:t> </a:t>
            </a:r>
            <a:r>
              <a:rPr lang="de-DE" dirty="0" err="1"/>
              <a:t>pressure</a:t>
            </a:r>
            <a:r>
              <a:rPr lang="de-DE" dirty="0"/>
              <a:t>, </a:t>
            </a:r>
            <a:r>
              <a:rPr lang="de-DE" dirty="0" err="1"/>
              <a:t>spirometer</a:t>
            </a:r>
            <a:r>
              <a:rPr lang="de-DE" dirty="0"/>
              <a:t>, </a:t>
            </a:r>
            <a:r>
              <a:rPr lang="de-DE" dirty="0" err="1"/>
              <a:t>cardiograph</a:t>
            </a:r>
            <a:r>
              <a:rPr lang="de-DE" dirty="0"/>
              <a:t>, </a:t>
            </a:r>
            <a:r>
              <a:rPr lang="de-DE" dirty="0" err="1"/>
              <a:t>weight</a:t>
            </a:r>
            <a:r>
              <a:rPr lang="de-DE" dirty="0"/>
              <a:t> </a:t>
            </a:r>
            <a:r>
              <a:rPr lang="de-DE" dirty="0" err="1"/>
              <a:t>scale</a:t>
            </a:r>
            <a:r>
              <a:rPr lang="de-DE" dirty="0"/>
              <a:t>, </a:t>
            </a:r>
            <a:r>
              <a:rPr lang="de-DE" dirty="0" err="1"/>
              <a:t>body</a:t>
            </a:r>
            <a:r>
              <a:rPr lang="de-DE" dirty="0"/>
              <a:t> </a:t>
            </a:r>
            <a:r>
              <a:rPr lang="de-DE" dirty="0" err="1"/>
              <a:t>temperature</a:t>
            </a:r>
            <a:r>
              <a:rPr lang="de-DE" dirty="0"/>
              <a:t>, and </a:t>
            </a:r>
            <a:r>
              <a:rPr lang="de-DE" dirty="0" err="1"/>
              <a:t>arterial</a:t>
            </a:r>
            <a:r>
              <a:rPr lang="de-DE" dirty="0"/>
              <a:t> </a:t>
            </a:r>
            <a:r>
              <a:rPr lang="de-DE" dirty="0" err="1"/>
              <a:t>oxyhemoglobin</a:t>
            </a:r>
            <a:r>
              <a:rPr lang="de-DE" dirty="0"/>
              <a:t> </a:t>
            </a:r>
            <a:r>
              <a:rPr lang="de-DE" dirty="0" err="1"/>
              <a:t>saturation</a:t>
            </a:r>
            <a:r>
              <a:rPr lang="de-DE" dirty="0"/>
              <a:t> (Sp02), etc.) </a:t>
            </a:r>
            <a:r>
              <a:rPr lang="de-DE" dirty="0" err="1"/>
              <a:t>under</a:t>
            </a:r>
            <a:r>
              <a:rPr lang="de-DE" dirty="0"/>
              <a:t> WP 5 </a:t>
            </a:r>
          </a:p>
          <a:p>
            <a:pPr lvl="2"/>
            <a:r>
              <a:rPr lang="de-DE" dirty="0" err="1"/>
              <a:t>and</a:t>
            </a:r>
            <a:r>
              <a:rPr lang="de-DE" dirty="0"/>
              <a:t> II. a </a:t>
            </a:r>
            <a:r>
              <a:rPr lang="de-DE" dirty="0" err="1"/>
              <a:t>procurement</a:t>
            </a:r>
            <a:r>
              <a:rPr lang="de-DE" dirty="0"/>
              <a:t> </a:t>
            </a:r>
            <a:r>
              <a:rPr lang="de-DE" dirty="0" err="1"/>
              <a:t>bid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services</a:t>
            </a:r>
            <a:r>
              <a:rPr lang="de-DE" dirty="0"/>
              <a:t>, </a:t>
            </a:r>
            <a:r>
              <a:rPr lang="de-DE" dirty="0" err="1"/>
              <a:t>under</a:t>
            </a:r>
            <a:r>
              <a:rPr lang="de-DE" dirty="0"/>
              <a:t> WP 6.</a:t>
            </a:r>
          </a:p>
          <a:p>
            <a:pPr marL="914400" lvl="2" indent="0">
              <a:buNone/>
            </a:pPr>
            <a:endParaRPr lang="de-DE" dirty="0"/>
          </a:p>
          <a:p>
            <a:pPr lvl="0"/>
            <a:r>
              <a:rPr lang="de-DE" sz="2100" dirty="0">
                <a:solidFill>
                  <a:prstClr val="black"/>
                </a:solidFill>
              </a:rPr>
              <a:t>The </a:t>
            </a:r>
            <a:r>
              <a:rPr lang="de-DE" sz="2100" dirty="0" err="1">
                <a:solidFill>
                  <a:prstClr val="black"/>
                </a:solidFill>
              </a:rPr>
              <a:t>recruitment</a:t>
            </a:r>
            <a:r>
              <a:rPr lang="de-DE" sz="2100" dirty="0">
                <a:solidFill>
                  <a:prstClr val="black"/>
                </a:solidFill>
              </a:rPr>
              <a:t> </a:t>
            </a:r>
            <a:r>
              <a:rPr lang="de-DE" sz="2100" dirty="0" err="1">
                <a:solidFill>
                  <a:prstClr val="black"/>
                </a:solidFill>
              </a:rPr>
              <a:t>call</a:t>
            </a:r>
            <a:r>
              <a:rPr lang="de-DE" sz="2100" dirty="0">
                <a:solidFill>
                  <a:prstClr val="black"/>
                </a:solidFill>
              </a:rPr>
              <a:t>  </a:t>
            </a:r>
            <a:r>
              <a:rPr lang="de-DE" sz="2100" dirty="0" err="1">
                <a:solidFill>
                  <a:prstClr val="black"/>
                </a:solidFill>
              </a:rPr>
              <a:t>for</a:t>
            </a:r>
            <a:r>
              <a:rPr lang="de-DE" sz="2100" dirty="0">
                <a:solidFill>
                  <a:prstClr val="black"/>
                </a:solidFill>
              </a:rPr>
              <a:t> a </a:t>
            </a:r>
            <a:r>
              <a:rPr lang="de-DE" sz="2100" dirty="0" err="1">
                <a:solidFill>
                  <a:prstClr val="black"/>
                </a:solidFill>
              </a:rPr>
              <a:t>local</a:t>
            </a:r>
            <a:r>
              <a:rPr lang="de-DE" sz="2100" dirty="0">
                <a:solidFill>
                  <a:prstClr val="black"/>
                </a:solidFill>
              </a:rPr>
              <a:t> </a:t>
            </a:r>
            <a:r>
              <a:rPr lang="de-DE" sz="2100" dirty="0" err="1">
                <a:solidFill>
                  <a:prstClr val="black"/>
                </a:solidFill>
              </a:rPr>
              <a:t>project</a:t>
            </a:r>
            <a:r>
              <a:rPr lang="de-DE" sz="2100" dirty="0">
                <a:solidFill>
                  <a:prstClr val="black"/>
                </a:solidFill>
              </a:rPr>
              <a:t>  </a:t>
            </a:r>
            <a:r>
              <a:rPr lang="de-DE" sz="2100" dirty="0" err="1">
                <a:solidFill>
                  <a:prstClr val="black"/>
                </a:solidFill>
              </a:rPr>
              <a:t>manager</a:t>
            </a:r>
            <a:r>
              <a:rPr lang="de-DE" sz="2100" dirty="0">
                <a:solidFill>
                  <a:prstClr val="black"/>
                </a:solidFill>
              </a:rPr>
              <a:t>  </a:t>
            </a:r>
            <a:r>
              <a:rPr lang="de-DE" sz="2100" dirty="0" err="1">
                <a:solidFill>
                  <a:prstClr val="black"/>
                </a:solidFill>
              </a:rPr>
              <a:t>assistant</a:t>
            </a:r>
            <a:r>
              <a:rPr lang="de-DE" sz="2100" dirty="0">
                <a:solidFill>
                  <a:prstClr val="black"/>
                </a:solidFill>
              </a:rPr>
              <a:t> </a:t>
            </a:r>
            <a:r>
              <a:rPr lang="de-DE" sz="2100" dirty="0" err="1">
                <a:solidFill>
                  <a:prstClr val="black"/>
                </a:solidFill>
              </a:rPr>
              <a:t>is</a:t>
            </a:r>
            <a:r>
              <a:rPr lang="de-DE" sz="2100" dirty="0">
                <a:solidFill>
                  <a:prstClr val="black"/>
                </a:solidFill>
              </a:rPr>
              <a:t> </a:t>
            </a:r>
            <a:r>
              <a:rPr lang="de-DE" sz="2100" dirty="0" err="1">
                <a:solidFill>
                  <a:prstClr val="black"/>
                </a:solidFill>
              </a:rPr>
              <a:t>to</a:t>
            </a:r>
            <a:r>
              <a:rPr lang="de-DE" sz="2100" dirty="0">
                <a:solidFill>
                  <a:prstClr val="black"/>
                </a:solidFill>
              </a:rPr>
              <a:t> </a:t>
            </a:r>
            <a:r>
              <a:rPr lang="de-DE" sz="2100" dirty="0" err="1">
                <a:solidFill>
                  <a:prstClr val="black"/>
                </a:solidFill>
              </a:rPr>
              <a:t>be</a:t>
            </a:r>
            <a:r>
              <a:rPr lang="de-DE" sz="2100" dirty="0">
                <a:solidFill>
                  <a:prstClr val="black"/>
                </a:solidFill>
              </a:rPr>
              <a:t> </a:t>
            </a:r>
            <a:r>
              <a:rPr lang="de-DE" sz="2100" dirty="0" err="1">
                <a:solidFill>
                  <a:prstClr val="black"/>
                </a:solidFill>
              </a:rPr>
              <a:t>published</a:t>
            </a:r>
            <a:r>
              <a:rPr lang="de-DE" sz="2100" dirty="0">
                <a:solidFill>
                  <a:prstClr val="black"/>
                </a:solidFill>
              </a:rPr>
              <a:t> </a:t>
            </a:r>
            <a:r>
              <a:rPr lang="de-DE" sz="2100" dirty="0" err="1">
                <a:solidFill>
                  <a:prstClr val="black"/>
                </a:solidFill>
              </a:rPr>
              <a:t>shortly</a:t>
            </a:r>
            <a:r>
              <a:rPr lang="de-DE" sz="2100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de-DE" sz="2100" dirty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2485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Planned</a:t>
            </a:r>
            <a:r>
              <a:rPr lang="de-DE" dirty="0"/>
              <a:t> </a:t>
            </a:r>
            <a:r>
              <a:rPr lang="de-DE" dirty="0" err="1"/>
              <a:t>activities</a:t>
            </a:r>
            <a:r>
              <a:rPr lang="de-DE" dirty="0"/>
              <a:t> </a:t>
            </a:r>
            <a:r>
              <a:rPr lang="de-DE" dirty="0" err="1"/>
              <a:t>until</a:t>
            </a:r>
            <a:r>
              <a:rPr lang="de-DE" dirty="0"/>
              <a:t> M12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(Starting dates)</a:t>
            </a:r>
          </a:p>
          <a:p>
            <a:r>
              <a:rPr lang="en-US" dirty="0"/>
              <a:t>January 2019: Organization of a 3day seminar</a:t>
            </a:r>
          </a:p>
          <a:p>
            <a:r>
              <a:rPr lang="en-US" dirty="0"/>
              <a:t>April 2019: Provision of medical equipment and services</a:t>
            </a:r>
          </a:p>
          <a:p>
            <a:r>
              <a:rPr lang="en-US" dirty="0"/>
              <a:t>May 2019: Organization of a one-day Public Project Event</a:t>
            </a:r>
          </a:p>
          <a:p>
            <a:r>
              <a:rPr lang="en-US" dirty="0"/>
              <a:t>September 2019: Recruit experts team for the local center </a:t>
            </a:r>
          </a:p>
          <a:p>
            <a:r>
              <a:rPr lang="en-US" dirty="0"/>
              <a:t>September 2019: Helpdesk for vulnerable groups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0899308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</TotalTime>
  <Words>585</Words>
  <Application>Microsoft Office PowerPoint</Application>
  <PresentationFormat>Προβολή στην οθόνη (4:3)</PresentationFormat>
  <Paragraphs>53</Paragraphs>
  <Slides>8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Θέμα του Office</vt:lpstr>
      <vt:lpstr>Progress and plans at local level</vt:lpstr>
      <vt:lpstr>Παρουσίαση του PowerPoint</vt:lpstr>
      <vt:lpstr>What are our interests / expectations in the Project </vt:lpstr>
      <vt:lpstr>Our main role in the Project</vt:lpstr>
      <vt:lpstr>Our main deliverables</vt:lpstr>
      <vt:lpstr>Short term plans (6 months)</vt:lpstr>
      <vt:lpstr>So far: Municipality of Neapoli-Sykies  started all the formal procedures  for the implementation  of  Cross4all project</vt:lpstr>
      <vt:lpstr>Planned activities until M12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Alexandros Mourouzis</cp:lastModifiedBy>
  <cp:revision>59</cp:revision>
  <dcterms:created xsi:type="dcterms:W3CDTF">2017-09-06T09:12:49Z</dcterms:created>
  <dcterms:modified xsi:type="dcterms:W3CDTF">2018-10-04T09:44:22Z</dcterms:modified>
</cp:coreProperties>
</file>