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36298"/>
    <a:srgbClr val="0F4F8F"/>
    <a:srgbClr val="98C22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B48D5-814A-427E-A07A-062ADF82EC30}" type="datetimeFigureOut">
              <a:rPr lang="el-GR" smtClean="0"/>
              <a:pPr/>
              <a:t>3/10/2018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06105-2895-4AE0-AEA3-D1AC0CC26DE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07900" y="3504872"/>
            <a:ext cx="8072494" cy="655617"/>
          </a:xfrm>
        </p:spPr>
        <p:txBody>
          <a:bodyPr>
            <a:normAutofit/>
          </a:bodyPr>
          <a:lstStyle>
            <a:lvl1pPr>
              <a:defRPr sz="3000">
                <a:latin typeface="+mj-lt"/>
              </a:defRPr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07900" y="4266476"/>
            <a:ext cx="8072494" cy="9660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/>
              <a:t>Κάντε κλικ για να επεξεργαστείτε τον υπότιτλο του υποδείγματος</a:t>
            </a:r>
          </a:p>
        </p:txBody>
      </p:sp>
      <p:sp>
        <p:nvSpPr>
          <p:cNvPr id="11" name="Ορθογώνιο 10">
            <a:extLst>
              <a:ext uri="{FF2B5EF4-FFF2-40B4-BE49-F238E27FC236}">
                <a16:creationId xmlns="" xmlns:a16="http://schemas.microsoft.com/office/drawing/2014/main" id="{1B495F56-C729-4F5D-BC87-DEEDF2E390C1}"/>
              </a:ext>
            </a:extLst>
          </p:cNvPr>
          <p:cNvSpPr/>
          <p:nvPr userDrawn="1"/>
        </p:nvSpPr>
        <p:spPr>
          <a:xfrm>
            <a:off x="1331640" y="1476792"/>
            <a:ext cx="669674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b="1" dirty="0">
              <a:solidFill>
                <a:srgbClr val="0F4F8F"/>
              </a:solidFill>
              <a:ea typeface="ＭＳ Ｐゴシック" pitchFamily="-28" charset="-128"/>
            </a:endParaRPr>
          </a:p>
          <a:p>
            <a:pPr algn="ctr"/>
            <a:endParaRPr lang="en-US" sz="1400" b="1" dirty="0">
              <a:solidFill>
                <a:srgbClr val="0F4F8F"/>
              </a:solidFill>
              <a:ea typeface="ＭＳ Ｐゴシック" pitchFamily="-28" charset="-128"/>
            </a:endParaRPr>
          </a:p>
          <a:p>
            <a:pPr algn="ctr"/>
            <a:endParaRPr lang="en-US" b="1" dirty="0">
              <a:solidFill>
                <a:srgbClr val="0F4F8F"/>
              </a:solidFill>
              <a:ea typeface="ＭＳ Ｐゴシック" pitchFamily="-28" charset="-128"/>
            </a:endParaRPr>
          </a:p>
          <a:p>
            <a:pPr algn="ctr"/>
            <a:r>
              <a:rPr lang="en-GB" sz="1800" dirty="0">
                <a:solidFill>
                  <a:srgbClr val="A36298"/>
                </a:solidFill>
                <a:ea typeface="ＭＳ Ｐゴシック" pitchFamily="-28" charset="-128"/>
              </a:rPr>
              <a:t>Cross-border initiative for integrated health and social services promoting safe ageing, early prevention and independent living for all</a:t>
            </a:r>
            <a:br>
              <a:rPr lang="en-GB" sz="1800" dirty="0">
                <a:solidFill>
                  <a:srgbClr val="A36298"/>
                </a:solidFill>
                <a:ea typeface="ＭＳ Ｐゴシック" pitchFamily="-28" charset="-128"/>
              </a:rPr>
            </a:br>
            <a:r>
              <a:rPr lang="en-US" sz="2000" b="1" dirty="0">
                <a:solidFill>
                  <a:srgbClr val="A36298"/>
                </a:solidFill>
                <a:ea typeface="ＭＳ Ｐゴシック" pitchFamily="-28" charset="-128"/>
              </a:rPr>
              <a:t>– Cross4all –</a:t>
            </a:r>
            <a:r>
              <a:rPr lang="en-US" sz="1800" b="1" dirty="0">
                <a:solidFill>
                  <a:srgbClr val="A36298"/>
                </a:solidFill>
                <a:ea typeface="ＭＳ Ｐゴシック" pitchFamily="-28" charset="-128"/>
              </a:rPr>
              <a:t> </a:t>
            </a:r>
          </a:p>
          <a:p>
            <a:pPr algn="ctr"/>
            <a:r>
              <a:rPr lang="en-US" sz="1200" i="0" dirty="0">
                <a:solidFill>
                  <a:srgbClr val="A36298"/>
                </a:solidFill>
                <a:ea typeface="ＭＳ Ｐゴシック" pitchFamily="-28" charset="-128"/>
              </a:rPr>
              <a:t>(Reg. No: 1816)</a:t>
            </a:r>
            <a:endParaRPr lang="en-US" i="0" dirty="0">
              <a:solidFill>
                <a:srgbClr val="A36298"/>
              </a:solidFill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823104D5-8F6C-48C1-BC8A-09C30D3ED0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75" y="175212"/>
            <a:ext cx="4599441" cy="1514859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="" xmlns:a16="http://schemas.microsoft.com/office/drawing/2014/main" id="{9D8CB1EB-C855-4420-A7C4-DA41BEE6441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007" y="312661"/>
            <a:ext cx="1940566" cy="1251343"/>
          </a:xfrm>
          <a:prstGeom prst="rect">
            <a:avLst/>
          </a:prstGeom>
        </p:spPr>
      </p:pic>
      <p:pic>
        <p:nvPicPr>
          <p:cNvPr id="21" name="Εικόνα 20">
            <a:extLst>
              <a:ext uri="{FF2B5EF4-FFF2-40B4-BE49-F238E27FC236}">
                <a16:creationId xmlns="" xmlns:a16="http://schemas.microsoft.com/office/drawing/2014/main" id="{2D2DA8E2-FE28-45A4-8478-2CFBDF1B89C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378" y="5839254"/>
            <a:ext cx="1109037" cy="687917"/>
          </a:xfrm>
          <a:prstGeom prst="rect">
            <a:avLst/>
          </a:prstGeom>
        </p:spPr>
      </p:pic>
      <p:pic>
        <p:nvPicPr>
          <p:cNvPr id="22" name="Εικόνα 21">
            <a:extLst>
              <a:ext uri="{FF2B5EF4-FFF2-40B4-BE49-F238E27FC236}">
                <a16:creationId xmlns="" xmlns:a16="http://schemas.microsoft.com/office/drawing/2014/main" id="{0EC497C3-F33C-476A-B883-C2C29D5BE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450" t="5324" r="4556" b="22464"/>
          <a:stretch/>
        </p:blipFill>
        <p:spPr>
          <a:xfrm>
            <a:off x="3396214" y="5887525"/>
            <a:ext cx="697439" cy="534697"/>
          </a:xfrm>
          <a:prstGeom prst="rect">
            <a:avLst/>
          </a:prstGeom>
        </p:spPr>
      </p:pic>
      <p:pic>
        <p:nvPicPr>
          <p:cNvPr id="23" name="Εικόνα 22">
            <a:extLst>
              <a:ext uri="{FF2B5EF4-FFF2-40B4-BE49-F238E27FC236}">
                <a16:creationId xmlns="" xmlns:a16="http://schemas.microsoft.com/office/drawing/2014/main" id="{C0B2B0CC-769D-4DDB-9F4B-CC8A1BEEBD3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165" y="5839254"/>
            <a:ext cx="640373" cy="640373"/>
          </a:xfrm>
          <a:prstGeom prst="rect">
            <a:avLst/>
          </a:prstGeom>
        </p:spPr>
      </p:pic>
      <p:pic>
        <p:nvPicPr>
          <p:cNvPr id="24" name="Εικόνα 23">
            <a:extLst>
              <a:ext uri="{FF2B5EF4-FFF2-40B4-BE49-F238E27FC236}">
                <a16:creationId xmlns="" xmlns:a16="http://schemas.microsoft.com/office/drawing/2014/main" id="{2C6D9006-C15A-45EA-9039-82E915DC019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425" y="5846650"/>
            <a:ext cx="427636" cy="640374"/>
          </a:xfrm>
          <a:prstGeom prst="rect">
            <a:avLst/>
          </a:prstGeom>
        </p:spPr>
      </p:pic>
      <p:pic>
        <p:nvPicPr>
          <p:cNvPr id="25" name="Εικόνα 24">
            <a:extLst>
              <a:ext uri="{FF2B5EF4-FFF2-40B4-BE49-F238E27FC236}">
                <a16:creationId xmlns="" xmlns:a16="http://schemas.microsoft.com/office/drawing/2014/main" id="{63E54449-B32E-4161-BBDF-7181D63CCD7E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0806" y="5975290"/>
            <a:ext cx="1089419" cy="361489"/>
          </a:xfrm>
          <a:prstGeom prst="rect">
            <a:avLst/>
          </a:prstGeom>
        </p:spPr>
      </p:pic>
      <p:pic>
        <p:nvPicPr>
          <p:cNvPr id="26" name="Εικόνα 25">
            <a:extLst>
              <a:ext uri="{FF2B5EF4-FFF2-40B4-BE49-F238E27FC236}">
                <a16:creationId xmlns="" xmlns:a16="http://schemas.microsoft.com/office/drawing/2014/main" id="{9571745F-4438-4D99-8C1E-30ADC4B9A75A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401" y="5851557"/>
            <a:ext cx="608954" cy="6089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Εικόνα 12">
            <a:extLst>
              <a:ext uri="{FF2B5EF4-FFF2-40B4-BE49-F238E27FC236}">
                <a16:creationId xmlns="" xmlns:a16="http://schemas.microsoft.com/office/drawing/2014/main" id="{E93E9E61-EE2E-4840-BA32-FF9F620D19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7402" b="5754"/>
          <a:stretch/>
        </p:blipFill>
        <p:spPr>
          <a:xfrm>
            <a:off x="6910164" y="6374474"/>
            <a:ext cx="1940566" cy="461040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A36298"/>
                </a:solidFill>
              </a:defRPr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>
            <a:lvl1pPr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  <a:lvl4pPr>
              <a:defRPr sz="2200">
                <a:latin typeface="+mn-lt"/>
              </a:defRPr>
            </a:lvl4pPr>
            <a:lvl5pPr>
              <a:defRPr sz="2200">
                <a:latin typeface="+mn-lt"/>
              </a:defRPr>
            </a:lvl5pPr>
          </a:lstStyle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8" name="Line 5">
            <a:extLst>
              <a:ext uri="{FF2B5EF4-FFF2-40B4-BE49-F238E27FC236}">
                <a16:creationId xmlns="" xmlns:a16="http://schemas.microsoft.com/office/drawing/2014/main" id="{CBE2806C-DD83-45B5-BB8B-E865F58DE34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8596" y="6357958"/>
            <a:ext cx="8305800" cy="0"/>
          </a:xfrm>
          <a:prstGeom prst="line">
            <a:avLst/>
          </a:prstGeom>
          <a:noFill/>
          <a:ln w="9525">
            <a:solidFill>
              <a:srgbClr val="A3629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5" name="Ορθογώνιο 14">
            <a:extLst>
              <a:ext uri="{FF2B5EF4-FFF2-40B4-BE49-F238E27FC236}">
                <a16:creationId xmlns="" xmlns:a16="http://schemas.microsoft.com/office/drawing/2014/main" id="{5B396CB5-2E40-4340-8245-AABAF4EEECA9}"/>
              </a:ext>
            </a:extLst>
          </p:cNvPr>
          <p:cNvSpPr/>
          <p:nvPr userDrawn="1"/>
        </p:nvSpPr>
        <p:spPr>
          <a:xfrm>
            <a:off x="457200" y="908720"/>
            <a:ext cx="8229600" cy="50801"/>
          </a:xfrm>
          <a:prstGeom prst="rect">
            <a:avLst/>
          </a:prstGeom>
          <a:solidFill>
            <a:srgbClr val="A362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B17A7BBB-9F00-4B57-8F82-A8C3B26243B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10" y="6380621"/>
            <a:ext cx="1983950" cy="4123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3/10/2018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3/10/2018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3/10/2018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3/10/2018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12 - Ευθεία γραμμή σύνδεσης"/>
          <p:cNvCxnSpPr/>
          <p:nvPr/>
        </p:nvCxnSpPr>
        <p:spPr>
          <a:xfrm>
            <a:off x="2643174" y="2143116"/>
            <a:ext cx="3714776" cy="1588"/>
          </a:xfrm>
          <a:prstGeom prst="line">
            <a:avLst/>
          </a:prstGeom>
          <a:ln w="19050">
            <a:solidFill>
              <a:srgbClr val="A362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Τίτλος 3">
            <a:extLst>
              <a:ext uri="{FF2B5EF4-FFF2-40B4-BE49-F238E27FC236}">
                <a16:creationId xmlns="" xmlns:a16="http://schemas.microsoft.com/office/drawing/2014/main" id="{91D2D0ED-5B63-4087-A4B2-62C7D4B6AD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Progress and plans at local level</a:t>
            </a:r>
            <a:endParaRPr lang="en-US" dirty="0"/>
          </a:p>
        </p:txBody>
      </p:sp>
      <p:sp>
        <p:nvSpPr>
          <p:cNvPr id="7" name="Υπότιτλος 6">
            <a:extLst>
              <a:ext uri="{FF2B5EF4-FFF2-40B4-BE49-F238E27FC236}">
                <a16:creationId xmlns="" xmlns:a16="http://schemas.microsoft.com/office/drawing/2014/main" id="{DD7C0C43-FD63-4397-A514-2C8615015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900" y="4266476"/>
            <a:ext cx="8072494" cy="1322764"/>
          </a:xfrm>
          <a:noFill/>
          <a:ln>
            <a:solidFill>
              <a:srgbClr val="A36298"/>
            </a:solidFill>
          </a:ln>
        </p:spPr>
        <p:txBody>
          <a:bodyPr>
            <a:normAutofit fontScale="25000" lnSpcReduction="20000"/>
          </a:bodyPr>
          <a:lstStyle/>
          <a:p>
            <a:r>
              <a:rPr lang="en-GB" sz="6200" dirty="0"/>
              <a:t>Presentation of </a:t>
            </a:r>
            <a:r>
              <a:rPr lang="en-GB" sz="6200" dirty="0" smtClean="0"/>
              <a:t>PB</a:t>
            </a:r>
            <a:r>
              <a:rPr lang="en-GB" sz="6200" dirty="0" smtClean="0">
                <a:highlight>
                  <a:srgbClr val="FFFF00"/>
                </a:highlight>
              </a:rPr>
              <a:t>6</a:t>
            </a:r>
            <a:r>
              <a:rPr lang="en-GB" sz="6200" dirty="0" smtClean="0"/>
              <a:t> [</a:t>
            </a:r>
            <a:r>
              <a:rPr lang="en-US" sz="6600" b="1" dirty="0" smtClean="0">
                <a:solidFill>
                  <a:srgbClr val="898989"/>
                </a:solidFill>
              </a:rPr>
              <a:t>Institute for Prevention, Treatment and Rehabilitation of Cardiovascular Diseases </a:t>
            </a:r>
            <a:r>
              <a:rPr lang="en-US" sz="6600" b="1" dirty="0" err="1" smtClean="0">
                <a:solidFill>
                  <a:srgbClr val="898989"/>
                </a:solidFill>
              </a:rPr>
              <a:t>Ohrid</a:t>
            </a:r>
            <a:r>
              <a:rPr lang="en-GB" sz="6200" dirty="0" smtClean="0"/>
              <a:t> </a:t>
            </a:r>
            <a:r>
              <a:rPr lang="en-GB" sz="6200" dirty="0"/>
              <a:t>]</a:t>
            </a:r>
          </a:p>
          <a:p>
            <a:endParaRPr lang="en-GB" dirty="0"/>
          </a:p>
          <a:p>
            <a:r>
              <a:rPr lang="en-GB" sz="2800" b="1" dirty="0"/>
              <a:t>2</a:t>
            </a:r>
            <a:r>
              <a:rPr lang="en-GB" sz="2800" b="1" baseline="30000" dirty="0"/>
              <a:t>nd</a:t>
            </a:r>
            <a:r>
              <a:rPr lang="en-GB" sz="2800" b="1" dirty="0"/>
              <a:t> Project Meeting, 4-5 October 2018</a:t>
            </a:r>
          </a:p>
          <a:p>
            <a:r>
              <a:rPr lang="en-GB" sz="2800" b="1" dirty="0"/>
              <a:t>Host</a:t>
            </a:r>
            <a:r>
              <a:rPr lang="en-GB" sz="2800" dirty="0"/>
              <a:t>: University of St. </a:t>
            </a:r>
            <a:r>
              <a:rPr lang="en-GB" sz="2800" dirty="0" err="1"/>
              <a:t>Kliment</a:t>
            </a:r>
            <a:r>
              <a:rPr lang="en-GB" sz="2800" dirty="0"/>
              <a:t> </a:t>
            </a:r>
            <a:r>
              <a:rPr lang="en-GB" sz="2800" dirty="0" err="1"/>
              <a:t>Ohridski</a:t>
            </a:r>
            <a:r>
              <a:rPr lang="en-GB" sz="2800" dirty="0"/>
              <a:t> – Bitola, FIKT (PB2)</a:t>
            </a:r>
          </a:p>
          <a:p>
            <a:r>
              <a:rPr lang="en-GB" sz="2800" b="1" dirty="0"/>
              <a:t>Venue</a:t>
            </a:r>
            <a:r>
              <a:rPr lang="en-GB" sz="2800" dirty="0"/>
              <a:t>: Meetings Room, Building of Rectorate – Military Complex (near Faculty of Law), University of St. </a:t>
            </a:r>
            <a:r>
              <a:rPr lang="en-GB" sz="2800" dirty="0" err="1"/>
              <a:t>Kliment</a:t>
            </a:r>
            <a:r>
              <a:rPr lang="en-GB" sz="2800" dirty="0"/>
              <a:t> </a:t>
            </a:r>
            <a:r>
              <a:rPr lang="en-GB" sz="2800" dirty="0" err="1"/>
              <a:t>Ohridski</a:t>
            </a:r>
            <a:r>
              <a:rPr lang="en-GB" sz="2800" dirty="0"/>
              <a:t> – Bitola, Bitola</a:t>
            </a:r>
          </a:p>
          <a:p>
            <a:endParaRPr lang="en-GB" sz="2800" dirty="0"/>
          </a:p>
          <a:p>
            <a:r>
              <a:rPr lang="en-GB" sz="2800" b="1" dirty="0"/>
              <a:t>Presenter</a:t>
            </a:r>
            <a:r>
              <a:rPr lang="en-GB" sz="2800" dirty="0"/>
              <a:t>: </a:t>
            </a:r>
            <a:r>
              <a:rPr lang="en-GB" sz="2800" dirty="0" smtClean="0"/>
              <a:t>[</a:t>
            </a:r>
            <a:r>
              <a:rPr lang="en-GB" sz="2800" dirty="0" err="1" smtClean="0">
                <a:highlight>
                  <a:srgbClr val="FFFF00"/>
                </a:highlight>
              </a:rPr>
              <a:t>Dr.Gordana</a:t>
            </a:r>
            <a:r>
              <a:rPr lang="en-GB" sz="2800" dirty="0" smtClean="0">
                <a:highlight>
                  <a:srgbClr val="FFFF00"/>
                </a:highlight>
              </a:rPr>
              <a:t> </a:t>
            </a:r>
            <a:r>
              <a:rPr lang="en-GB" sz="2800" dirty="0" err="1" smtClean="0">
                <a:highlight>
                  <a:srgbClr val="FFFF00"/>
                </a:highlight>
              </a:rPr>
              <a:t>Konjanovska</a:t>
            </a:r>
            <a:endParaRPr lang="en-GB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Contents of the Presentation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In your presentations, please provide information on the following items:</a:t>
            </a:r>
          </a:p>
          <a:p>
            <a:r>
              <a:rPr lang="en-GB" dirty="0"/>
              <a:t>Progress and current status per Deliverable of the partner (see </a:t>
            </a:r>
            <a:r>
              <a:rPr lang="en-GB" dirty="0" err="1"/>
              <a:t>JoB</a:t>
            </a:r>
            <a:r>
              <a:rPr lang="en-GB" dirty="0"/>
              <a:t>)</a:t>
            </a:r>
          </a:p>
          <a:p>
            <a:r>
              <a:rPr lang="en-GB" dirty="0"/>
              <a:t>Planned activities until M12</a:t>
            </a:r>
          </a:p>
          <a:p>
            <a:pPr lvl="1"/>
            <a:r>
              <a:rPr lang="en-GB" dirty="0"/>
              <a:t>activities and expected outcomes</a:t>
            </a:r>
          </a:p>
          <a:p>
            <a:pPr lvl="1"/>
            <a:r>
              <a:rPr lang="en-GB" dirty="0"/>
              <a:t>time plans</a:t>
            </a:r>
          </a:p>
          <a:p>
            <a:pPr lvl="1"/>
            <a:r>
              <a:rPr lang="en-GB" dirty="0"/>
              <a:t>input from other partners needed</a:t>
            </a:r>
          </a:p>
          <a:p>
            <a:pPr lvl="1"/>
            <a:r>
              <a:rPr lang="en-GB" dirty="0"/>
              <a:t>Risks and issues to be considered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Contents of the Presentation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In your presentations, please provide information on the following items</a:t>
            </a:r>
            <a:r>
              <a:rPr lang="en-GB" dirty="0" smtClean="0"/>
              <a:t>:</a:t>
            </a:r>
          </a:p>
          <a:p>
            <a:pPr marL="0" indent="0"/>
            <a:r>
              <a:rPr lang="en-GB" dirty="0" smtClean="0"/>
              <a:t>   In the final phase of preparing is  the Call for  candidates for project team.</a:t>
            </a:r>
          </a:p>
          <a:p>
            <a:pPr marL="0" indent="0"/>
            <a:r>
              <a:rPr lang="en-GB" dirty="0" smtClean="0"/>
              <a:t>   Call  will be announce in October.</a:t>
            </a:r>
          </a:p>
          <a:p>
            <a:pPr marL="0" indent="0"/>
            <a:r>
              <a:rPr lang="en-GB" dirty="0" smtClean="0"/>
              <a:t>   Mid of November the Project team will be completed.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We are waiting instructions from the partners in Greece for further activities. </a:t>
            </a: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1087</TotalTime>
  <Words>190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Θέμα του Office</vt:lpstr>
      <vt:lpstr>Progress and plans at local level</vt:lpstr>
      <vt:lpstr>Contents of the Presentation </vt:lpstr>
      <vt:lpstr>Contents of the Presentation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Lekarska</cp:lastModifiedBy>
  <cp:revision>44</cp:revision>
  <dcterms:created xsi:type="dcterms:W3CDTF">2017-09-06T09:12:49Z</dcterms:created>
  <dcterms:modified xsi:type="dcterms:W3CDTF">2018-10-03T10:02:56Z</dcterms:modified>
</cp:coreProperties>
</file>