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298"/>
    <a:srgbClr val="0F4F8F"/>
    <a:srgbClr val="98C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38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B48D5-814A-427E-A07A-062ADF82EC30}" type="datetimeFigureOut">
              <a:rPr lang="el-GR" smtClean="0"/>
              <a:pPr/>
              <a:t>3/10/2018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06105-2895-4AE0-AEA3-D1AC0CC26D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705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07900" y="3504872"/>
            <a:ext cx="8072494" cy="655617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07900" y="4266476"/>
            <a:ext cx="8072494" cy="9660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xmlns="" id="{1B495F56-C729-4F5D-BC87-DEEDF2E390C1}"/>
              </a:ext>
            </a:extLst>
          </p:cNvPr>
          <p:cNvSpPr/>
          <p:nvPr userDrawn="1"/>
        </p:nvSpPr>
        <p:spPr>
          <a:xfrm>
            <a:off x="1331640" y="1476792"/>
            <a:ext cx="66967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rgbClr val="0F4F8F"/>
              </a:solidFill>
              <a:ea typeface="ＭＳ Ｐゴシック" pitchFamily="-28" charset="-128"/>
            </a:endParaRPr>
          </a:p>
          <a:p>
            <a:pPr algn="ctr"/>
            <a:endParaRPr lang="en-US" sz="1400" b="1" dirty="0">
              <a:solidFill>
                <a:srgbClr val="0F4F8F"/>
              </a:solidFill>
              <a:ea typeface="ＭＳ Ｐゴシック" pitchFamily="-28" charset="-128"/>
            </a:endParaRPr>
          </a:p>
          <a:p>
            <a:pPr algn="ctr"/>
            <a:endParaRPr lang="en-US" b="1" dirty="0">
              <a:solidFill>
                <a:srgbClr val="0F4F8F"/>
              </a:solidFill>
              <a:ea typeface="ＭＳ Ｐゴシック" pitchFamily="-28" charset="-128"/>
            </a:endParaRPr>
          </a:p>
          <a:p>
            <a:pPr algn="ctr"/>
            <a:r>
              <a:rPr lang="en-GB" sz="1800" dirty="0">
                <a:solidFill>
                  <a:srgbClr val="A36298"/>
                </a:solidFill>
                <a:ea typeface="ＭＳ Ｐゴシック" pitchFamily="-28" charset="-128"/>
              </a:rPr>
              <a:t>Cross-border initiative for integrated health and social services promoting safe ageing, early prevention and independent living for all</a:t>
            </a:r>
            <a:br>
              <a:rPr lang="en-GB" sz="1800" dirty="0">
                <a:solidFill>
                  <a:srgbClr val="A36298"/>
                </a:solidFill>
                <a:ea typeface="ＭＳ Ｐゴシック" pitchFamily="-28" charset="-128"/>
              </a:rPr>
            </a:br>
            <a:r>
              <a:rPr lang="en-US" sz="2000" b="1" dirty="0">
                <a:solidFill>
                  <a:srgbClr val="A36298"/>
                </a:solidFill>
                <a:ea typeface="ＭＳ Ｐゴシック" pitchFamily="-28" charset="-128"/>
              </a:rPr>
              <a:t>– Cross4all –</a:t>
            </a:r>
            <a:r>
              <a:rPr lang="en-US" sz="1800" b="1" dirty="0">
                <a:solidFill>
                  <a:srgbClr val="A36298"/>
                </a:solidFill>
                <a:ea typeface="ＭＳ Ｐゴシック" pitchFamily="-28" charset="-128"/>
              </a:rPr>
              <a:t> </a:t>
            </a:r>
          </a:p>
          <a:p>
            <a:pPr algn="ctr"/>
            <a:r>
              <a:rPr lang="en-US" sz="1200" i="0" dirty="0">
                <a:solidFill>
                  <a:srgbClr val="A36298"/>
                </a:solidFill>
                <a:ea typeface="ＭＳ Ｐゴシック" pitchFamily="-28" charset="-128"/>
              </a:rPr>
              <a:t>(Reg. No: 1816)</a:t>
            </a:r>
            <a:endParaRPr lang="en-US" i="0" dirty="0">
              <a:solidFill>
                <a:srgbClr val="A36298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823104D5-8F6C-48C1-BC8A-09C30D3ED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5" y="175212"/>
            <a:ext cx="4599441" cy="1514859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xmlns="" id="{9D8CB1EB-C855-4420-A7C4-DA41BEE64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07" y="312661"/>
            <a:ext cx="1940566" cy="1251343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xmlns="" id="{2D2DA8E2-FE28-45A4-8478-2CFBDF1B89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78" y="5839254"/>
            <a:ext cx="1109037" cy="687917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xmlns="" id="{0EC497C3-F33C-476A-B883-C2C29D5BE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t="5324" r="4556" b="22464"/>
          <a:stretch/>
        </p:blipFill>
        <p:spPr>
          <a:xfrm>
            <a:off x="3396214" y="5887525"/>
            <a:ext cx="697439" cy="534697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xmlns="" id="{C0B2B0CC-769D-4DDB-9F4B-CC8A1BEEBD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65" y="5839254"/>
            <a:ext cx="640373" cy="640373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2C6D9006-C15A-45EA-9039-82E915DC019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25" y="5846650"/>
            <a:ext cx="427636" cy="640374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63E54449-B32E-4161-BBDF-7181D63CCD7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806" y="5975290"/>
            <a:ext cx="1089419" cy="361489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xmlns="" id="{9571745F-4438-4D99-8C1E-30ADC4B9A7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01" y="5851557"/>
            <a:ext cx="608954" cy="608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E93E9E61-EE2E-4840-BA32-FF9F620D1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2" b="5754"/>
          <a:stretch/>
        </p:blipFill>
        <p:spPr>
          <a:xfrm>
            <a:off x="6910164" y="6374474"/>
            <a:ext cx="1940566" cy="46104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36298"/>
                </a:solidFill>
              </a:defRPr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xmlns="" id="{CBE2806C-DD83-45B5-BB8B-E865F58DE34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8596" y="6357958"/>
            <a:ext cx="8305800" cy="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xmlns="" id="{5B396CB5-2E40-4340-8245-AABAF4EEECA9}"/>
              </a:ext>
            </a:extLst>
          </p:cNvPr>
          <p:cNvSpPr/>
          <p:nvPr userDrawn="1"/>
        </p:nvSpPr>
        <p:spPr>
          <a:xfrm>
            <a:off x="457200" y="908720"/>
            <a:ext cx="8229600" cy="50801"/>
          </a:xfrm>
          <a:prstGeom prst="rect">
            <a:avLst/>
          </a:prstGeom>
          <a:solidFill>
            <a:srgbClr val="A3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B17A7BBB-9F00-4B57-8F82-A8C3B2624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0" y="6380621"/>
            <a:ext cx="1983950" cy="4123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hyperlink" Target="https://drive.google.com/open?id=1jPGMhPUvm9eLGHv_GbQBQ1QPC2rEYt5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- Ευθεία γραμμή σύνδεσης"/>
          <p:cNvCxnSpPr/>
          <p:nvPr/>
        </p:nvCxnSpPr>
        <p:spPr>
          <a:xfrm>
            <a:off x="2643174" y="2143116"/>
            <a:ext cx="3714776" cy="1588"/>
          </a:xfrm>
          <a:prstGeom prst="line">
            <a:avLst/>
          </a:prstGeom>
          <a:ln w="19050">
            <a:solidFill>
              <a:srgbClr val="A362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Τίτλος 3">
            <a:extLst>
              <a:ext uri="{FF2B5EF4-FFF2-40B4-BE49-F238E27FC236}">
                <a16:creationId xmlns:a16="http://schemas.microsoft.com/office/drawing/2014/main" xmlns="" id="{91D2D0ED-5B63-4087-A4B2-62C7D4B6A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Progress and plans at local level</a:t>
            </a:r>
            <a:endParaRPr lang="en-US" dirty="0"/>
          </a:p>
        </p:txBody>
      </p:sp>
      <p:sp>
        <p:nvSpPr>
          <p:cNvPr id="7" name="Υπότιτλος 6">
            <a:extLst>
              <a:ext uri="{FF2B5EF4-FFF2-40B4-BE49-F238E27FC236}">
                <a16:creationId xmlns:a16="http://schemas.microsoft.com/office/drawing/2014/main" xmlns="" id="{DD7C0C43-FD63-4397-A514-2C8615015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900" y="4266476"/>
            <a:ext cx="8072494" cy="1322764"/>
          </a:xfrm>
          <a:noFill/>
          <a:ln>
            <a:solidFill>
              <a:srgbClr val="A36298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en-GB" sz="6200" dirty="0"/>
              <a:t>Presentation of </a:t>
            </a:r>
            <a:r>
              <a:rPr lang="en-GB" sz="6200" dirty="0" smtClean="0"/>
              <a:t>PP2 Faculty of information and communication technology Bitola </a:t>
            </a:r>
            <a:endParaRPr lang="en-GB" sz="6200" dirty="0"/>
          </a:p>
          <a:p>
            <a:endParaRPr lang="en-GB" dirty="0"/>
          </a:p>
          <a:p>
            <a:r>
              <a:rPr lang="en-GB" sz="2800" b="1" dirty="0"/>
              <a:t>2</a:t>
            </a:r>
            <a:r>
              <a:rPr lang="en-GB" sz="2800" b="1" baseline="30000" dirty="0"/>
              <a:t>nd</a:t>
            </a:r>
            <a:r>
              <a:rPr lang="en-GB" sz="2800" b="1" dirty="0"/>
              <a:t> Project Meeting, 4-5 October 2018</a:t>
            </a:r>
          </a:p>
          <a:p>
            <a:r>
              <a:rPr lang="en-GB" sz="2800" b="1" dirty="0"/>
              <a:t>Host</a:t>
            </a:r>
            <a:r>
              <a:rPr lang="en-GB" sz="2800" dirty="0"/>
              <a:t>: University of St. </a:t>
            </a:r>
            <a:r>
              <a:rPr lang="en-GB" sz="2800" dirty="0" err="1"/>
              <a:t>Kliment</a:t>
            </a:r>
            <a:r>
              <a:rPr lang="en-GB" sz="2800" dirty="0"/>
              <a:t> </a:t>
            </a:r>
            <a:r>
              <a:rPr lang="en-GB" sz="2800" dirty="0" err="1"/>
              <a:t>Ohridski</a:t>
            </a:r>
            <a:r>
              <a:rPr lang="en-GB" sz="2800" dirty="0"/>
              <a:t> – Bitola, FIKT (PB2)</a:t>
            </a:r>
          </a:p>
          <a:p>
            <a:r>
              <a:rPr lang="en-GB" sz="2800" b="1" dirty="0"/>
              <a:t>Venue</a:t>
            </a:r>
            <a:r>
              <a:rPr lang="en-GB" sz="2800" dirty="0"/>
              <a:t>: Meetings Room, Building of Rectorate – Military Complex (near Faculty of Law), University of St. </a:t>
            </a:r>
            <a:r>
              <a:rPr lang="en-GB" sz="2800" dirty="0" err="1"/>
              <a:t>Kliment</a:t>
            </a:r>
            <a:r>
              <a:rPr lang="en-GB" sz="2800" dirty="0"/>
              <a:t> </a:t>
            </a:r>
            <a:r>
              <a:rPr lang="en-GB" sz="2800" dirty="0" err="1"/>
              <a:t>Ohridski</a:t>
            </a:r>
            <a:r>
              <a:rPr lang="en-GB" sz="2800" dirty="0"/>
              <a:t> – Bitola, Bitola</a:t>
            </a:r>
          </a:p>
          <a:p>
            <a:endParaRPr lang="en-GB" sz="2800" dirty="0"/>
          </a:p>
          <a:p>
            <a:r>
              <a:rPr lang="en-GB" sz="2800" b="1" dirty="0"/>
              <a:t>Presenter</a:t>
            </a:r>
            <a:r>
              <a:rPr lang="en-GB" sz="2800" dirty="0"/>
              <a:t>: </a:t>
            </a:r>
            <a:r>
              <a:rPr lang="en-GB" sz="2800" dirty="0" smtClean="0"/>
              <a:t>Gabriela </a:t>
            </a:r>
            <a:r>
              <a:rPr lang="en-GB" sz="2800" dirty="0" err="1" smtClean="0"/>
              <a:t>Miloshoska</a:t>
            </a:r>
            <a:endParaRPr lang="en-GB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Concluding remarks about e-Learning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Each </a:t>
            </a:r>
            <a:r>
              <a:rPr lang="en-US" dirty="0"/>
              <a:t>LMS has core features that cannot be modified and variable features which can be adapted for the specific accessibility requirements of people with disabilities. </a:t>
            </a:r>
            <a:r>
              <a:rPr lang="en-US" b="1" dirty="0"/>
              <a:t>According to the CROSS4ALL requirements, the criteria from WCAG 2.0 Level AA compliance need to </a:t>
            </a:r>
            <a:r>
              <a:rPr lang="en-US" b="1" dirty="0" smtClean="0"/>
              <a:t>be satisfied</a:t>
            </a:r>
          </a:p>
          <a:p>
            <a:r>
              <a:rPr lang="en-US" dirty="0"/>
              <a:t>The final purpose is to provide website with e-leaning system that will increase e-health and medical digital literacy for the cross border region, including all partners’ contribution for cross border population with special focus on the elderly people, people with disabilities and children. </a:t>
            </a:r>
          </a:p>
          <a:p>
            <a:r>
              <a:rPr lang="en-US" dirty="0"/>
              <a:t>Our further testing will continue with evaluation of the criteria of Level AAA for Moodle and </a:t>
            </a:r>
            <a:r>
              <a:rPr lang="en-US" dirty="0" err="1"/>
              <a:t>ATutor</a:t>
            </a:r>
            <a:r>
              <a:rPr lang="en-US" dirty="0"/>
              <a:t>, as these two systems are particularly prominent in terms of availability for people 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282847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45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Multimedia tools </a:t>
            </a:r>
            <a:r>
              <a:rPr lang="en-US" b="1" dirty="0" err="1"/>
              <a:t>Filmora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 smtClean="0"/>
              <a:t> FL Studio </a:t>
            </a:r>
            <a:r>
              <a:rPr lang="en-US" dirty="0" smtClean="0"/>
              <a:t>for e-health literacy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4" y="1052736"/>
            <a:ext cx="8229600" cy="5291459"/>
          </a:xfrm>
        </p:spPr>
        <p:txBody>
          <a:bodyPr>
            <a:normAutofit lnSpcReduction="10000"/>
          </a:bodyPr>
          <a:lstStyle/>
          <a:p>
            <a:r>
              <a:rPr lang="mk-MK" b="1" u="sng" dirty="0">
                <a:hlinkClick r:id="rId2"/>
              </a:rPr>
              <a:t>https://drive.google.com/open?id=1jPGMhPUvm9eLGHv_GbQBQ1QPC2rEYt5L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://goo.gl/FbB5xx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27" y="1772816"/>
            <a:ext cx="3029858" cy="3029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994" y="1564044"/>
            <a:ext cx="2993141" cy="2993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638" y="1533887"/>
            <a:ext cx="3180032" cy="2458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187" y="3763935"/>
            <a:ext cx="2167487" cy="2167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74" y="5140477"/>
            <a:ext cx="4059021" cy="164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9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E-health, Need, Reality or </a:t>
            </a:r>
            <a:r>
              <a:rPr lang="en-US" dirty="0" err="1"/>
              <a:t>Mith</a:t>
            </a:r>
            <a:r>
              <a:rPr lang="en-US" dirty="0"/>
              <a:t> for </a:t>
            </a:r>
            <a:r>
              <a:rPr lang="en-US" dirty="0" err="1"/>
              <a:t>R.of</a:t>
            </a:r>
            <a:r>
              <a:rPr lang="en-US" dirty="0"/>
              <a:t> Macedonia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-The </a:t>
            </a:r>
            <a:r>
              <a:rPr lang="en-US" dirty="0"/>
              <a:t>constant unstoppable trend of </a:t>
            </a:r>
            <a:r>
              <a:rPr lang="en-US" b="1" dirty="0"/>
              <a:t>outpouring of medical staff </a:t>
            </a:r>
            <a:r>
              <a:rPr lang="en-US" dirty="0"/>
              <a:t>in R. of Macedonia reduce the quality of public health service, especially in areas with a small number of inhabitants and people with disabilities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The paper </a:t>
            </a:r>
            <a:r>
              <a:rPr lang="en-US" b="1" dirty="0"/>
              <a:t>analyzes the current situation and proposes some possible improvements </a:t>
            </a:r>
            <a:r>
              <a:rPr lang="en-US" dirty="0"/>
              <a:t>in actual healthcare system with usage of IT, using e-health concepts, also supported by CROSS4ALL IPA2 Project.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project’s outcomes do not tend to be connected in this moment with state healthcare </a:t>
            </a:r>
            <a:r>
              <a:rPr lang="en-US" dirty="0" smtClean="0"/>
              <a:t>system, </a:t>
            </a:r>
            <a:r>
              <a:rPr lang="en-US" dirty="0"/>
              <a:t>nor to enrich the state health care information system</a:t>
            </a:r>
            <a:r>
              <a:rPr lang="en-US" dirty="0" smtClean="0"/>
              <a:t>,</a:t>
            </a:r>
          </a:p>
          <a:p>
            <a:pPr>
              <a:buFontTx/>
              <a:buChar char="-"/>
            </a:pPr>
            <a:r>
              <a:rPr lang="en-US" dirty="0" smtClean="0"/>
              <a:t>They have to give </a:t>
            </a:r>
            <a:r>
              <a:rPr lang="en-US" dirty="0"/>
              <a:t>some possibilities for improvement of the model and </a:t>
            </a:r>
            <a:r>
              <a:rPr lang="en-US" b="1" dirty="0"/>
              <a:t>adding a new possible enrichments </a:t>
            </a:r>
            <a:r>
              <a:rPr lang="en-US" dirty="0"/>
              <a:t>in the three levels of healthcare </a:t>
            </a:r>
            <a:r>
              <a:rPr lang="en-US" dirty="0" smtClean="0"/>
              <a:t>systems, easy </a:t>
            </a:r>
            <a:r>
              <a:rPr lang="en-US" dirty="0"/>
              <a:t>applicable </a:t>
            </a:r>
            <a:r>
              <a:rPr lang="en-US" dirty="0" smtClean="0"/>
              <a:t>in </a:t>
            </a:r>
            <a:r>
              <a:rPr lang="en-US" dirty="0"/>
              <a:t>cross border </a:t>
            </a:r>
            <a:r>
              <a:rPr lang="en-US" dirty="0" smtClean="0"/>
              <a:t>areas and wider.</a:t>
            </a:r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proposed model includes integration of data in the base level.</a:t>
            </a:r>
          </a:p>
        </p:txBody>
      </p:sp>
    </p:spTree>
    <p:extLst>
      <p:ext uri="{BB962C8B-B14F-4D97-AF65-F5344CB8AC3E}">
        <p14:creationId xmlns:p14="http://schemas.microsoft.com/office/powerpoint/2010/main" val="336625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13" y="2420888"/>
            <a:ext cx="5933341" cy="1512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8" y="105736"/>
            <a:ext cx="4837516" cy="2444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834" y="-2978"/>
            <a:ext cx="4294428" cy="1221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683" y="1426589"/>
            <a:ext cx="4218317" cy="1020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4062784"/>
            <a:ext cx="5964603" cy="27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2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08032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model with PH data and mobile units’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20436"/>
            <a:ext cx="8568480" cy="39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Contents of the Presentation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your presentations, please provide information on the following items:</a:t>
            </a:r>
          </a:p>
          <a:p>
            <a:r>
              <a:rPr lang="en-GB" dirty="0"/>
              <a:t>Progress and current status per Deliverable of the partner (see </a:t>
            </a:r>
            <a:r>
              <a:rPr lang="en-GB" dirty="0" err="1" smtClean="0"/>
              <a:t>JoB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-  Evaluation of public call for engagement of project stuff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Planned activities until M12</a:t>
            </a:r>
          </a:p>
          <a:p>
            <a:pPr lvl="1"/>
            <a:r>
              <a:rPr lang="en-GB" dirty="0"/>
              <a:t>activities and expected outcomes</a:t>
            </a:r>
          </a:p>
          <a:p>
            <a:pPr lvl="1"/>
            <a:r>
              <a:rPr lang="en-GB" dirty="0"/>
              <a:t>time plans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input from other partners </a:t>
            </a:r>
            <a:r>
              <a:rPr lang="en-GB" dirty="0" smtClean="0">
                <a:solidFill>
                  <a:srgbClr val="FF0000"/>
                </a:solidFill>
              </a:rPr>
              <a:t>needed – ( for all activities)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Risks and issues to be considered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Contents of the Presentation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Planned </a:t>
            </a:r>
            <a:r>
              <a:rPr lang="en-GB" dirty="0"/>
              <a:t>activities until M12</a:t>
            </a:r>
          </a:p>
          <a:p>
            <a:pPr lvl="1"/>
            <a:r>
              <a:rPr lang="en-US" dirty="0"/>
              <a:t>Analysis of Accessibility of the e-Learning Platforms According to the WCAG 2.0 Standard </a:t>
            </a:r>
            <a:r>
              <a:rPr lang="en-US" dirty="0" smtClean="0"/>
              <a:t>Compliance and decision about the selected </a:t>
            </a:r>
            <a:r>
              <a:rPr lang="en-US" dirty="0" smtClean="0"/>
              <a:t>platform – prepared conference paper</a:t>
            </a:r>
            <a:endParaRPr lang="en-US" dirty="0" smtClean="0"/>
          </a:p>
          <a:p>
            <a:pPr lvl="1"/>
            <a:r>
              <a:rPr lang="en-US" dirty="0" smtClean="0"/>
              <a:t>Analysis of the e-health activities in our country (e-health - need, reality or meet</a:t>
            </a:r>
            <a:r>
              <a:rPr lang="en-US" dirty="0" smtClean="0"/>
              <a:t>?) – prepared paper for AIIT</a:t>
            </a:r>
            <a:endParaRPr lang="en-US" dirty="0" smtClean="0"/>
          </a:p>
          <a:p>
            <a:pPr lvl="1"/>
            <a:r>
              <a:rPr lang="en-US" dirty="0" smtClean="0"/>
              <a:t>Analysis of </a:t>
            </a:r>
            <a:r>
              <a:rPr lang="en-US" dirty="0"/>
              <a:t>Electronic Health Record for Health Data </a:t>
            </a:r>
            <a:r>
              <a:rPr lang="en-US" dirty="0" smtClean="0"/>
              <a:t>Exchange </a:t>
            </a:r>
            <a:endParaRPr lang="en-US" dirty="0"/>
          </a:p>
          <a:p>
            <a:pPr lvl="1"/>
            <a:r>
              <a:rPr lang="en-GB" dirty="0" smtClean="0"/>
              <a:t>Analysis of state e-referral and e-prescription system (possibilities of future connection with CROSS4ALL activities) </a:t>
            </a:r>
            <a:r>
              <a:rPr lang="en-GB" dirty="0" smtClean="0"/>
              <a:t>– part in the paper</a:t>
            </a:r>
            <a:endParaRPr lang="en-GB" dirty="0" smtClean="0"/>
          </a:p>
          <a:p>
            <a:pPr lvl="1"/>
            <a:r>
              <a:rPr lang="en-GB" dirty="0" smtClean="0"/>
              <a:t>Web system for increasing knowledge for digital health literacy, e-learning activities in compliance with </a:t>
            </a:r>
            <a:r>
              <a:rPr lang="en-GB" dirty="0" smtClean="0"/>
              <a:t>WCAG2.0 – prepared materials for e-literacy (college with students)</a:t>
            </a:r>
            <a:endParaRPr lang="en-GB" dirty="0"/>
          </a:p>
          <a:p>
            <a:pPr lvl="1"/>
            <a:r>
              <a:rPr lang="en-GB" dirty="0"/>
              <a:t>time </a:t>
            </a:r>
            <a:r>
              <a:rPr lang="en-GB" dirty="0" smtClean="0"/>
              <a:t>plans for e-Learning platform have to be set</a:t>
            </a:r>
            <a:endParaRPr lang="en-GB" dirty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WCAG2.0 standards and information from NCDP for web site (input </a:t>
            </a:r>
            <a:r>
              <a:rPr lang="en-GB" dirty="0">
                <a:solidFill>
                  <a:srgbClr val="FF0000"/>
                </a:solidFill>
              </a:rPr>
              <a:t>from other partners </a:t>
            </a:r>
            <a:r>
              <a:rPr lang="en-GB" dirty="0" smtClean="0">
                <a:solidFill>
                  <a:srgbClr val="FF0000"/>
                </a:solidFill>
              </a:rPr>
              <a:t>needed</a:t>
            </a:r>
            <a:r>
              <a:rPr lang="en-GB" dirty="0" smtClean="0">
                <a:solidFill>
                  <a:srgbClr val="FF0000"/>
                </a:solidFill>
              </a:rPr>
              <a:t>) – prepared material – conference paper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Technical </a:t>
            </a:r>
            <a:r>
              <a:rPr lang="en-GB" dirty="0" smtClean="0">
                <a:solidFill>
                  <a:srgbClr val="FF0000"/>
                </a:solidFill>
              </a:rPr>
              <a:t>issues about mobile platform for e-health: FDA approved and cleared appliances for measurement of vital signs - propositions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Risks and issues to be considered</a:t>
            </a:r>
          </a:p>
        </p:txBody>
      </p:sp>
    </p:spTree>
    <p:extLst>
      <p:ext uri="{BB962C8B-B14F-4D97-AF65-F5344CB8AC3E}">
        <p14:creationId xmlns:p14="http://schemas.microsoft.com/office/powerpoint/2010/main" val="46750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20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Draft version of the local application for available medical staff for the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704" y="980728"/>
            <a:ext cx="7851194" cy="374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73" y="3063840"/>
            <a:ext cx="5944115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0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9885" y="4005064"/>
            <a:ext cx="5944115" cy="2962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64"/>
            <a:ext cx="5944115" cy="4218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134" y="61168"/>
            <a:ext cx="4831866" cy="224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77"/>
            <a:ext cx="9144000" cy="5056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129" y="4172471"/>
            <a:ext cx="2292295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3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small" dirty="0">
                <a:effectLst>
                  <a:outerShdw sx="0" sy="0">
                    <a:srgbClr val="000000"/>
                  </a:outerShdw>
                </a:effectLst>
              </a:rPr>
              <a:t>Methodology used for Analysis of E-Learning Platforms through WCAG 2.0</a:t>
            </a:r>
            <a:br>
              <a:rPr lang="en-US" b="1" cap="small" dirty="0">
                <a:effectLst>
                  <a:outerShdw sx="0" sy="0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accessibility testing and evaluation using an analytical method </a:t>
            </a:r>
            <a:r>
              <a:rPr lang="en-US" dirty="0" smtClean="0"/>
              <a:t>and criteria of accessibility/usability and users’ experience (WCAG 2.0)</a:t>
            </a:r>
          </a:p>
          <a:p>
            <a:pPr marL="0" indent="0">
              <a:buNone/>
            </a:pPr>
            <a:r>
              <a:rPr lang="en-US" dirty="0" smtClean="0"/>
              <a:t>Performed </a:t>
            </a:r>
            <a:r>
              <a:rPr lang="en-US" dirty="0"/>
              <a:t>on the latest public version of the respective Learning management systems (</a:t>
            </a:r>
            <a:r>
              <a:rPr lang="en-US" dirty="0" smtClean="0"/>
              <a:t>LMSs) for </a:t>
            </a:r>
            <a:r>
              <a:rPr lang="en-US" b="1" dirty="0" smtClean="0"/>
              <a:t>common </a:t>
            </a:r>
            <a:r>
              <a:rPr lang="en-US" b="1" dirty="0"/>
              <a:t>assistive </a:t>
            </a:r>
            <a:r>
              <a:rPr lang="en-US" b="1" dirty="0" smtClean="0"/>
              <a:t>technologies: 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dirty="0" smtClean="0"/>
              <a:t>Moodle</a:t>
            </a:r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b="1" dirty="0" err="1" smtClean="0"/>
              <a:t>Eliademy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b="1" dirty="0" err="1" smtClean="0"/>
              <a:t>Docebo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-Sakai</a:t>
            </a:r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b="1" dirty="0" err="1" smtClean="0"/>
              <a:t>ATutor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analysis covered the following types of impairments: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Visual</a:t>
            </a:r>
            <a:r>
              <a:rPr lang="en-US" b="1" dirty="0"/>
              <a:t>, hearing and motor impairments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3292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888054"/>
            <a:ext cx="8892480" cy="1876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9144000" cy="47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7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930" y="274639"/>
            <a:ext cx="8905010" cy="592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8934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697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Θέμα του Office</vt:lpstr>
      <vt:lpstr>Progress and plans at local level</vt:lpstr>
      <vt:lpstr>Contents of the Presentation </vt:lpstr>
      <vt:lpstr>Contents of the Presentation </vt:lpstr>
      <vt:lpstr>Draft version of the local application for available medical staff for the Project</vt:lpstr>
      <vt:lpstr>PowerPoint Presentation</vt:lpstr>
      <vt:lpstr>PowerPoint Presentation</vt:lpstr>
      <vt:lpstr>Methodology used for Analysis of E-Learning Platforms through WCAG 2.0 </vt:lpstr>
      <vt:lpstr>PowerPoint Presentation</vt:lpstr>
      <vt:lpstr>PowerPoint Presentation</vt:lpstr>
      <vt:lpstr>Concluding remarks about e-Learning platform</vt:lpstr>
      <vt:lpstr>Multimedia tools Filmora and FL Studio for e-health literacy </vt:lpstr>
      <vt:lpstr>E-health, Need, Reality or Mith for R.of Macedonia </vt:lpstr>
      <vt:lpstr>PowerPoint Presentation</vt:lpstr>
      <vt:lpstr>Proposed model with PH data and mobile units’ data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Snezana</cp:lastModifiedBy>
  <cp:revision>67</cp:revision>
  <dcterms:created xsi:type="dcterms:W3CDTF">2017-09-06T09:12:49Z</dcterms:created>
  <dcterms:modified xsi:type="dcterms:W3CDTF">2018-10-03T19:53:30Z</dcterms:modified>
</cp:coreProperties>
</file>