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13"/>
  </p:notesMasterIdLst>
  <p:sldIdLst>
    <p:sldId id="256" r:id="rId2"/>
    <p:sldId id="301" r:id="rId3"/>
    <p:sldId id="302" r:id="rId4"/>
    <p:sldId id="306" r:id="rId5"/>
    <p:sldId id="304" r:id="rId6"/>
    <p:sldId id="307" r:id="rId7"/>
    <p:sldId id="310" r:id="rId8"/>
    <p:sldId id="312" r:id="rId9"/>
    <p:sldId id="311" r:id="rId10"/>
    <p:sldId id="308" r:id="rId11"/>
    <p:sldId id="309"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A36298"/>
    <a:srgbClr val="1571CD"/>
    <a:srgbClr val="0F4F8F"/>
    <a:srgbClr val="98C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01" autoAdjust="0"/>
  </p:normalViewPr>
  <p:slideViewPr>
    <p:cSldViewPr>
      <p:cViewPr varScale="1">
        <p:scale>
          <a:sx n="118" d="100"/>
          <a:sy n="118" d="100"/>
        </p:scale>
        <p:origin x="140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9B48D5-814A-427E-A07A-062ADF82EC30}" type="datetimeFigureOut">
              <a:rPr lang="el-GR" smtClean="0"/>
              <a:pPr/>
              <a:t>04/10/18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906105-2895-4AE0-AEA3-D1AC0CC26DE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07900" y="3504872"/>
            <a:ext cx="8072494" cy="655617"/>
          </a:xfrm>
        </p:spPr>
        <p:txBody>
          <a:bodyPr>
            <a:normAutofit/>
          </a:bodyPr>
          <a:lstStyle>
            <a:lvl1pPr>
              <a:defRPr sz="3000">
                <a:latin typeface="+mj-lt"/>
              </a:defRPr>
            </a:lvl1pPr>
          </a:lstStyle>
          <a:p>
            <a:r>
              <a:rPr lang="el-GR" dirty="0" err="1"/>
              <a:t>Kλικ</a:t>
            </a:r>
            <a:r>
              <a:rPr lang="el-GR" dirty="0"/>
              <a:t> για επεξεργασία του τίτλου</a:t>
            </a:r>
          </a:p>
        </p:txBody>
      </p:sp>
      <p:sp>
        <p:nvSpPr>
          <p:cNvPr id="3" name="2 - Υπότιτλος"/>
          <p:cNvSpPr>
            <a:spLocks noGrp="1"/>
          </p:cNvSpPr>
          <p:nvPr>
            <p:ph type="subTitle" idx="1"/>
          </p:nvPr>
        </p:nvSpPr>
        <p:spPr>
          <a:xfrm>
            <a:off x="607900" y="4266476"/>
            <a:ext cx="8072494" cy="966022"/>
          </a:xfrm>
        </p:spPr>
        <p:txBody>
          <a:bodyPr>
            <a:normAutofit/>
          </a:bodyPr>
          <a:lstStyle>
            <a:lvl1pPr marL="0" indent="0" algn="ctr">
              <a:buNone/>
              <a:defRPr sz="2400">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Κάντε κλικ για να επεξεργαστείτε τον υπότιτλο του υποδείγματος</a:t>
            </a:r>
          </a:p>
        </p:txBody>
      </p:sp>
      <p:sp>
        <p:nvSpPr>
          <p:cNvPr id="11" name="Ορθογώνιο 10">
            <a:extLst>
              <a:ext uri="{FF2B5EF4-FFF2-40B4-BE49-F238E27FC236}">
                <a16:creationId xmlns:a16="http://schemas.microsoft.com/office/drawing/2014/main" id="{1B495F56-C729-4F5D-BC87-DEEDF2E390C1}"/>
              </a:ext>
            </a:extLst>
          </p:cNvPr>
          <p:cNvSpPr/>
          <p:nvPr userDrawn="1"/>
        </p:nvSpPr>
        <p:spPr>
          <a:xfrm>
            <a:off x="1267252" y="1476792"/>
            <a:ext cx="6696744" cy="1846659"/>
          </a:xfrm>
          <a:prstGeom prst="rect">
            <a:avLst/>
          </a:prstGeom>
        </p:spPr>
        <p:txBody>
          <a:bodyPr wrap="square">
            <a:spAutoFit/>
          </a:bodyPr>
          <a:lstStyle/>
          <a:p>
            <a:pPr algn="ctr"/>
            <a:endParaRPr lang="en-US" sz="1400" b="1" dirty="0">
              <a:solidFill>
                <a:srgbClr val="0F4F8F"/>
              </a:solidFill>
              <a:ea typeface="ＭＳ Ｐゴシック" pitchFamily="-28" charset="-128"/>
            </a:endParaRPr>
          </a:p>
          <a:p>
            <a:pPr algn="ctr"/>
            <a:endParaRPr lang="en-US" sz="1400" b="1" dirty="0">
              <a:solidFill>
                <a:srgbClr val="0F4F8F"/>
              </a:solidFill>
              <a:ea typeface="ＭＳ Ｐゴシック" pitchFamily="-28" charset="-128"/>
            </a:endParaRPr>
          </a:p>
          <a:p>
            <a:pPr algn="ctr"/>
            <a:endParaRPr lang="en-US" b="1" dirty="0">
              <a:solidFill>
                <a:srgbClr val="0F4F8F"/>
              </a:solidFill>
              <a:ea typeface="ＭＳ Ｐゴシック" pitchFamily="-28" charset="-128"/>
            </a:endParaRPr>
          </a:p>
          <a:p>
            <a:pPr algn="ctr"/>
            <a:r>
              <a:rPr lang="en-GB" sz="1800" dirty="0">
                <a:solidFill>
                  <a:srgbClr val="A36298"/>
                </a:solidFill>
                <a:ea typeface="ＭＳ Ｐゴシック" pitchFamily="-28" charset="-128"/>
              </a:rPr>
              <a:t>Cross-border initiative for integrated health and social services promoting safe ageing, early prevention and independent living for all</a:t>
            </a:r>
            <a:br>
              <a:rPr lang="en-GB" sz="1800" dirty="0">
                <a:solidFill>
                  <a:srgbClr val="A36298"/>
                </a:solidFill>
                <a:ea typeface="ＭＳ Ｐゴシック" pitchFamily="-28" charset="-128"/>
              </a:rPr>
            </a:br>
            <a:r>
              <a:rPr lang="en-US" sz="2000" b="1" dirty="0">
                <a:solidFill>
                  <a:srgbClr val="A36298"/>
                </a:solidFill>
                <a:ea typeface="ＭＳ Ｐゴシック" pitchFamily="-28" charset="-128"/>
              </a:rPr>
              <a:t>– Cross4all –</a:t>
            </a:r>
            <a:r>
              <a:rPr lang="en-US" sz="1800" b="1" dirty="0">
                <a:solidFill>
                  <a:srgbClr val="A36298"/>
                </a:solidFill>
                <a:ea typeface="ＭＳ Ｐゴシック" pitchFamily="-28" charset="-128"/>
              </a:rPr>
              <a:t> </a:t>
            </a:r>
          </a:p>
          <a:p>
            <a:pPr algn="ctr"/>
            <a:r>
              <a:rPr lang="en-GB" sz="1200" i="0" dirty="0">
                <a:solidFill>
                  <a:srgbClr val="A36298"/>
                </a:solidFill>
                <a:ea typeface="ＭＳ Ｐゴシック" pitchFamily="-28" charset="-128"/>
              </a:rPr>
              <a:t>(Reg. No: 1816 / Subsidy Contract No: Cross4all-CN1-SO1.2-SC015)</a:t>
            </a:r>
            <a:endParaRPr lang="en-US" i="0" dirty="0">
              <a:solidFill>
                <a:srgbClr val="A36298"/>
              </a:solidFill>
            </a:endParaRPr>
          </a:p>
        </p:txBody>
      </p:sp>
      <p:pic>
        <p:nvPicPr>
          <p:cNvPr id="5" name="Εικόνα 4">
            <a:extLst>
              <a:ext uri="{FF2B5EF4-FFF2-40B4-BE49-F238E27FC236}">
                <a16:creationId xmlns:a16="http://schemas.microsoft.com/office/drawing/2014/main" id="{823104D5-8F6C-48C1-BC8A-09C30D3ED03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6075" y="175212"/>
            <a:ext cx="4599441" cy="1514859"/>
          </a:xfrm>
          <a:prstGeom prst="rect">
            <a:avLst/>
          </a:prstGeom>
        </p:spPr>
      </p:pic>
      <p:pic>
        <p:nvPicPr>
          <p:cNvPr id="20" name="Εικόνα 19">
            <a:extLst>
              <a:ext uri="{FF2B5EF4-FFF2-40B4-BE49-F238E27FC236}">
                <a16:creationId xmlns:a16="http://schemas.microsoft.com/office/drawing/2014/main" id="{9D8CB1EB-C855-4420-A7C4-DA41BEE6441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0007" y="312661"/>
            <a:ext cx="1940566" cy="1251343"/>
          </a:xfrm>
          <a:prstGeom prst="rect">
            <a:avLst/>
          </a:prstGeom>
        </p:spPr>
      </p:pic>
      <p:cxnSp>
        <p:nvCxnSpPr>
          <p:cNvPr id="13" name="12 - Ευθεία γραμμή σύνδεσης">
            <a:extLst>
              <a:ext uri="{FF2B5EF4-FFF2-40B4-BE49-F238E27FC236}">
                <a16:creationId xmlns:a16="http://schemas.microsoft.com/office/drawing/2014/main" id="{302BBAEC-BEE8-42B9-84FA-AF527A88A3CC}"/>
              </a:ext>
            </a:extLst>
          </p:cNvPr>
          <p:cNvCxnSpPr/>
          <p:nvPr userDrawn="1"/>
        </p:nvCxnSpPr>
        <p:spPr>
          <a:xfrm>
            <a:off x="2755616" y="3355404"/>
            <a:ext cx="3714776" cy="1588"/>
          </a:xfrm>
          <a:prstGeom prst="line">
            <a:avLst/>
          </a:prstGeom>
          <a:ln w="19050">
            <a:solidFill>
              <a:srgbClr val="A36298"/>
            </a:solidFill>
          </a:ln>
        </p:spPr>
        <p:style>
          <a:lnRef idx="1">
            <a:schemeClr val="accent1"/>
          </a:lnRef>
          <a:fillRef idx="0">
            <a:schemeClr val="accent1"/>
          </a:fillRef>
          <a:effectRef idx="0">
            <a:schemeClr val="accent1"/>
          </a:effectRef>
          <a:fontRef idx="minor">
            <a:schemeClr val="tx1"/>
          </a:fontRef>
        </p:style>
      </p:cxnSp>
      <p:grpSp>
        <p:nvGrpSpPr>
          <p:cNvPr id="14" name="Ομάδα 13">
            <a:extLst>
              <a:ext uri="{FF2B5EF4-FFF2-40B4-BE49-F238E27FC236}">
                <a16:creationId xmlns:a16="http://schemas.microsoft.com/office/drawing/2014/main" id="{A40B494F-6710-44F1-A695-93B3C8BC292B}"/>
              </a:ext>
            </a:extLst>
          </p:cNvPr>
          <p:cNvGrpSpPr/>
          <p:nvPr userDrawn="1"/>
        </p:nvGrpSpPr>
        <p:grpSpPr>
          <a:xfrm>
            <a:off x="1327616" y="5775280"/>
            <a:ext cx="6488767" cy="770059"/>
            <a:chOff x="402889" y="3162256"/>
            <a:chExt cx="11335794" cy="1345284"/>
          </a:xfrm>
        </p:grpSpPr>
        <p:pic>
          <p:nvPicPr>
            <p:cNvPr id="15" name="Εικόνα 14">
              <a:extLst>
                <a:ext uri="{FF2B5EF4-FFF2-40B4-BE49-F238E27FC236}">
                  <a16:creationId xmlns:a16="http://schemas.microsoft.com/office/drawing/2014/main" id="{5D433394-2A1B-43AB-9C56-3AD948A5A3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889" y="3162256"/>
              <a:ext cx="1345284" cy="1345284"/>
            </a:xfrm>
            <a:prstGeom prst="rect">
              <a:avLst/>
            </a:prstGeom>
          </p:spPr>
        </p:pic>
        <p:pic>
          <p:nvPicPr>
            <p:cNvPr id="16" name="Εικόνα 15">
              <a:extLst>
                <a:ext uri="{FF2B5EF4-FFF2-40B4-BE49-F238E27FC236}">
                  <a16:creationId xmlns:a16="http://schemas.microsoft.com/office/drawing/2014/main" id="{FD36588B-75F2-42BD-8CFA-173B95385E4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11073" y="3255493"/>
              <a:ext cx="1345284" cy="1158809"/>
            </a:xfrm>
            <a:prstGeom prst="rect">
              <a:avLst/>
            </a:prstGeom>
          </p:spPr>
        </p:pic>
        <p:pic>
          <p:nvPicPr>
            <p:cNvPr id="17" name="Εικόνα 16">
              <a:extLst>
                <a:ext uri="{FF2B5EF4-FFF2-40B4-BE49-F238E27FC236}">
                  <a16:creationId xmlns:a16="http://schemas.microsoft.com/office/drawing/2014/main" id="{24993374-1D8A-4394-98E9-F866D702DC7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19261" y="3349923"/>
              <a:ext cx="1345280" cy="969947"/>
            </a:xfrm>
            <a:prstGeom prst="rect">
              <a:avLst/>
            </a:prstGeom>
          </p:spPr>
        </p:pic>
        <p:pic>
          <p:nvPicPr>
            <p:cNvPr id="18" name="Εικόνα 17">
              <a:extLst>
                <a:ext uri="{FF2B5EF4-FFF2-40B4-BE49-F238E27FC236}">
                  <a16:creationId xmlns:a16="http://schemas.microsoft.com/office/drawing/2014/main" id="{7C326A25-C062-4193-9B69-678D86D53B6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648184" y="3162256"/>
              <a:ext cx="898369" cy="1345284"/>
            </a:xfrm>
            <a:prstGeom prst="rect">
              <a:avLst/>
            </a:prstGeom>
          </p:spPr>
        </p:pic>
        <p:pic>
          <p:nvPicPr>
            <p:cNvPr id="19" name="Εικόνα 18">
              <a:extLst>
                <a:ext uri="{FF2B5EF4-FFF2-40B4-BE49-F238E27FC236}">
                  <a16:creationId xmlns:a16="http://schemas.microsoft.com/office/drawing/2014/main" id="{EF20867B-12EB-4093-9B89-EEE3F88B715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435624" y="3611701"/>
              <a:ext cx="1345284" cy="446390"/>
            </a:xfrm>
            <a:prstGeom prst="rect">
              <a:avLst/>
            </a:prstGeom>
          </p:spPr>
        </p:pic>
        <p:pic>
          <p:nvPicPr>
            <p:cNvPr id="27" name="Εικόνα 26">
              <a:extLst>
                <a:ext uri="{FF2B5EF4-FFF2-40B4-BE49-F238E27FC236}">
                  <a16:creationId xmlns:a16="http://schemas.microsoft.com/office/drawing/2014/main" id="{8D81AE43-AE20-44CA-B1C6-91290C99406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494250" y="3209116"/>
              <a:ext cx="1244433" cy="1244433"/>
            </a:xfrm>
            <a:prstGeom prst="rect">
              <a:avLst/>
            </a:prstGeom>
          </p:spPr>
        </p:pic>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04/10/18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04/10/18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pic>
        <p:nvPicPr>
          <p:cNvPr id="13" name="Εικόνα 12">
            <a:extLst>
              <a:ext uri="{FF2B5EF4-FFF2-40B4-BE49-F238E27FC236}">
                <a16:creationId xmlns:a16="http://schemas.microsoft.com/office/drawing/2014/main" id="{E93E9E61-EE2E-4840-BA32-FF9F620D195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57402" b="5754"/>
          <a:stretch/>
        </p:blipFill>
        <p:spPr>
          <a:xfrm>
            <a:off x="6910164" y="6374474"/>
            <a:ext cx="1940566" cy="461040"/>
          </a:xfrm>
          <a:prstGeom prst="rect">
            <a:avLst/>
          </a:prstGeom>
        </p:spPr>
      </p:pic>
      <p:sp>
        <p:nvSpPr>
          <p:cNvPr id="2" name="1 - Τίτλος"/>
          <p:cNvSpPr>
            <a:spLocks noGrp="1"/>
          </p:cNvSpPr>
          <p:nvPr>
            <p:ph type="title"/>
          </p:nvPr>
        </p:nvSpPr>
        <p:spPr>
          <a:xfrm>
            <a:off x="827584" y="274638"/>
            <a:ext cx="7859216" cy="634082"/>
          </a:xfrm>
        </p:spPr>
        <p:txBody>
          <a:bodyPr>
            <a:normAutofit/>
          </a:bodyPr>
          <a:lstStyle>
            <a:lvl1pPr algn="l">
              <a:defRPr sz="3600">
                <a:solidFill>
                  <a:srgbClr val="A36298"/>
                </a:solidFill>
              </a:defRPr>
            </a:lvl1pPr>
          </a:lstStyle>
          <a:p>
            <a:r>
              <a:rPr lang="el-GR" dirty="0" err="1"/>
              <a:t>Kλικ</a:t>
            </a:r>
            <a:r>
              <a:rPr lang="el-GR" dirty="0"/>
              <a:t> για επεξεργασία του τίτλου</a:t>
            </a:r>
          </a:p>
        </p:txBody>
      </p:sp>
      <p:sp>
        <p:nvSpPr>
          <p:cNvPr id="3" name="2 - Θέση περιεχομένου"/>
          <p:cNvSpPr>
            <a:spLocks noGrp="1"/>
          </p:cNvSpPr>
          <p:nvPr>
            <p:ph idx="1"/>
          </p:nvPr>
        </p:nvSpPr>
        <p:spPr>
          <a:xfrm>
            <a:off x="457200" y="1196752"/>
            <a:ext cx="8229600" cy="4929411"/>
          </a:xfrm>
        </p:spPr>
        <p:txBody>
          <a:bodyPr>
            <a:normAutofit/>
          </a:bodyPr>
          <a:lstStyle>
            <a:lvl1pPr>
              <a:defRPr sz="2200">
                <a:latin typeface="+mn-lt"/>
              </a:defRPr>
            </a:lvl1pPr>
            <a:lvl2pPr>
              <a:defRPr sz="2200">
                <a:latin typeface="+mn-lt"/>
              </a:defRPr>
            </a:lvl2pPr>
            <a:lvl3pPr>
              <a:defRPr sz="2200">
                <a:latin typeface="+mn-lt"/>
              </a:defRPr>
            </a:lvl3pPr>
            <a:lvl4pPr>
              <a:defRPr sz="2200">
                <a:latin typeface="+mn-lt"/>
              </a:defRPr>
            </a:lvl4pPr>
            <a:lvl5pPr>
              <a:defRPr sz="2200">
                <a:latin typeface="+mn-lt"/>
              </a:defRPr>
            </a:lvl5p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8" name="Line 5">
            <a:extLst>
              <a:ext uri="{FF2B5EF4-FFF2-40B4-BE49-F238E27FC236}">
                <a16:creationId xmlns:a16="http://schemas.microsoft.com/office/drawing/2014/main" id="{CBE2806C-DD83-45B5-BB8B-E865F58DE34C}"/>
              </a:ext>
            </a:extLst>
          </p:cNvPr>
          <p:cNvSpPr>
            <a:spLocks noChangeShapeType="1"/>
          </p:cNvSpPr>
          <p:nvPr userDrawn="1"/>
        </p:nvSpPr>
        <p:spPr bwMode="auto">
          <a:xfrm>
            <a:off x="428596" y="6357958"/>
            <a:ext cx="8305800" cy="0"/>
          </a:xfrm>
          <a:prstGeom prst="line">
            <a:avLst/>
          </a:prstGeom>
          <a:noFill/>
          <a:ln w="9525">
            <a:solidFill>
              <a:srgbClr val="A36298"/>
            </a:solidFill>
            <a:round/>
            <a:headEnd/>
            <a:tailEnd/>
          </a:ln>
        </p:spPr>
        <p:txBody>
          <a:bodyPr wrap="none" anchor="ctr"/>
          <a:lstStyle/>
          <a:p>
            <a:endParaRPr lang="el-GR"/>
          </a:p>
        </p:txBody>
      </p:sp>
      <p:sp>
        <p:nvSpPr>
          <p:cNvPr id="11" name="Line 8">
            <a:extLst>
              <a:ext uri="{FF2B5EF4-FFF2-40B4-BE49-F238E27FC236}">
                <a16:creationId xmlns:a16="http://schemas.microsoft.com/office/drawing/2014/main" id="{6D25F28D-27E2-454F-82BD-AF8ED2239AA2}"/>
              </a:ext>
            </a:extLst>
          </p:cNvPr>
          <p:cNvSpPr>
            <a:spLocks noChangeShapeType="1"/>
          </p:cNvSpPr>
          <p:nvPr userDrawn="1"/>
        </p:nvSpPr>
        <p:spPr bwMode="auto">
          <a:xfrm>
            <a:off x="2483768" y="6357958"/>
            <a:ext cx="0" cy="381000"/>
          </a:xfrm>
          <a:prstGeom prst="line">
            <a:avLst/>
          </a:prstGeom>
          <a:noFill/>
          <a:ln w="9525">
            <a:solidFill>
              <a:srgbClr val="A36298"/>
            </a:solidFill>
            <a:round/>
            <a:headEnd/>
            <a:tailEnd/>
          </a:ln>
        </p:spPr>
        <p:txBody>
          <a:bodyPr wrap="none" anchor="ctr"/>
          <a:lstStyle/>
          <a:p>
            <a:endParaRPr lang="el-GR"/>
          </a:p>
        </p:txBody>
      </p:sp>
      <p:sp>
        <p:nvSpPr>
          <p:cNvPr id="15" name="Ορθογώνιο 14">
            <a:extLst>
              <a:ext uri="{FF2B5EF4-FFF2-40B4-BE49-F238E27FC236}">
                <a16:creationId xmlns:a16="http://schemas.microsoft.com/office/drawing/2014/main" id="{5B396CB5-2E40-4340-8245-AABAF4EEECA9}"/>
              </a:ext>
            </a:extLst>
          </p:cNvPr>
          <p:cNvSpPr/>
          <p:nvPr userDrawn="1"/>
        </p:nvSpPr>
        <p:spPr>
          <a:xfrm>
            <a:off x="927674" y="908720"/>
            <a:ext cx="7806722" cy="59299"/>
          </a:xfrm>
          <a:prstGeom prst="rect">
            <a:avLst/>
          </a:prstGeom>
          <a:solidFill>
            <a:srgbClr val="A3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a:extLst>
              <a:ext uri="{FF2B5EF4-FFF2-40B4-BE49-F238E27FC236}">
                <a16:creationId xmlns:a16="http://schemas.microsoft.com/office/drawing/2014/main" id="{B17A7BBB-9F00-4B57-8F82-A8C3B26243B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7810" y="6380621"/>
            <a:ext cx="1983950" cy="412334"/>
          </a:xfrm>
          <a:prstGeom prst="rect">
            <a:avLst/>
          </a:prstGeom>
        </p:spPr>
      </p:pic>
      <p:sp>
        <p:nvSpPr>
          <p:cNvPr id="4" name="Ορθογώνιο 3">
            <a:extLst>
              <a:ext uri="{FF2B5EF4-FFF2-40B4-BE49-F238E27FC236}">
                <a16:creationId xmlns:a16="http://schemas.microsoft.com/office/drawing/2014/main" id="{57734D68-D433-418C-80C0-0D7DD2644A22}"/>
              </a:ext>
            </a:extLst>
          </p:cNvPr>
          <p:cNvSpPr/>
          <p:nvPr userDrawn="1"/>
        </p:nvSpPr>
        <p:spPr>
          <a:xfrm>
            <a:off x="2515403" y="6390364"/>
            <a:ext cx="4504867" cy="430887"/>
          </a:xfrm>
          <a:prstGeom prst="rect">
            <a:avLst/>
          </a:prstGeom>
        </p:spPr>
        <p:txBody>
          <a:bodyPr wrap="square">
            <a:spAutoFit/>
          </a:bodyPr>
          <a:lstStyle/>
          <a:p>
            <a:pPr algn="ctr">
              <a:spcBef>
                <a:spcPts val="600"/>
              </a:spcBef>
              <a:spcAft>
                <a:spcPts val="600"/>
              </a:spcAft>
              <a:tabLst>
                <a:tab pos="2637155" algn="ctr"/>
                <a:tab pos="5274310" algn="r"/>
              </a:tabLst>
            </a:pPr>
            <a: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t>The project is co-funded by the European Union and National Funds of the participating countries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0" name="Εικόνα 9">
            <a:extLst>
              <a:ext uri="{FF2B5EF4-FFF2-40B4-BE49-F238E27FC236}">
                <a16:creationId xmlns:a16="http://schemas.microsoft.com/office/drawing/2014/main" id="{AAE77317-88CA-4797-812A-B671DE8B0B3F}"/>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2363" r="44088" b="9202"/>
          <a:stretch/>
        </p:blipFill>
        <p:spPr>
          <a:xfrm>
            <a:off x="127072" y="268120"/>
            <a:ext cx="700512" cy="720228"/>
          </a:xfrm>
          <a:prstGeom prst="rect">
            <a:avLst/>
          </a:prstGeom>
        </p:spPr>
      </p:pic>
      <p:sp>
        <p:nvSpPr>
          <p:cNvPr id="12" name="Line 8">
            <a:extLst>
              <a:ext uri="{FF2B5EF4-FFF2-40B4-BE49-F238E27FC236}">
                <a16:creationId xmlns:a16="http://schemas.microsoft.com/office/drawing/2014/main" id="{AD8C29FB-D1A5-4F75-ABAF-A5F95B7E5507}"/>
              </a:ext>
            </a:extLst>
          </p:cNvPr>
          <p:cNvSpPr>
            <a:spLocks noChangeShapeType="1"/>
          </p:cNvSpPr>
          <p:nvPr userDrawn="1"/>
        </p:nvSpPr>
        <p:spPr bwMode="auto">
          <a:xfrm>
            <a:off x="7020272" y="6357958"/>
            <a:ext cx="0" cy="381000"/>
          </a:xfrm>
          <a:prstGeom prst="line">
            <a:avLst/>
          </a:prstGeom>
          <a:noFill/>
          <a:ln w="9525">
            <a:solidFill>
              <a:srgbClr val="A36298"/>
            </a:solidFill>
            <a:round/>
            <a:headEnd/>
            <a:tailEnd/>
          </a:ln>
        </p:spPr>
        <p:txBody>
          <a:bodyPr wrap="none" anchor="ctr"/>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04/10/18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04/10/18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04/10/18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04/10/18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04/10/18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04/10/18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04/10/18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04/10/18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1D2D0ED-5B63-4087-A4B2-62C7D4B6ADF4}"/>
              </a:ext>
            </a:extLst>
          </p:cNvPr>
          <p:cNvSpPr>
            <a:spLocks noGrp="1"/>
          </p:cNvSpPr>
          <p:nvPr>
            <p:ph type="ctrTitle"/>
          </p:nvPr>
        </p:nvSpPr>
        <p:spPr>
          <a:xfrm>
            <a:off x="571431" y="3499421"/>
            <a:ext cx="8072494" cy="1220959"/>
          </a:xfrm>
        </p:spPr>
        <p:txBody>
          <a:bodyPr>
            <a:normAutofit/>
          </a:bodyPr>
          <a:lstStyle/>
          <a:p>
            <a:r>
              <a:rPr lang="en-GB" dirty="0"/>
              <a:t>State of Play on the Implementation of the Project</a:t>
            </a:r>
            <a:br>
              <a:rPr lang="en-GB" dirty="0"/>
            </a:br>
            <a:r>
              <a:rPr lang="en-GB" sz="1800" dirty="0"/>
              <a:t>Presenter: Ioanna Chouvarda</a:t>
            </a:r>
            <a:endParaRPr lang="en-US" dirty="0"/>
          </a:p>
        </p:txBody>
      </p:sp>
      <p:sp>
        <p:nvSpPr>
          <p:cNvPr id="7" name="Υπότιτλος 6">
            <a:extLst>
              <a:ext uri="{FF2B5EF4-FFF2-40B4-BE49-F238E27FC236}">
                <a16:creationId xmlns:a16="http://schemas.microsoft.com/office/drawing/2014/main" id="{DD7C0C43-FD63-4397-A514-2C8615015A4A}"/>
              </a:ext>
            </a:extLst>
          </p:cNvPr>
          <p:cNvSpPr>
            <a:spLocks noGrp="1"/>
          </p:cNvSpPr>
          <p:nvPr>
            <p:ph type="subTitle" idx="1"/>
          </p:nvPr>
        </p:nvSpPr>
        <p:spPr>
          <a:xfrm>
            <a:off x="571594" y="4708026"/>
            <a:ext cx="8072494" cy="1002265"/>
          </a:xfrm>
          <a:solidFill>
            <a:srgbClr val="A36298"/>
          </a:solidFill>
          <a:ln>
            <a:solidFill>
              <a:srgbClr val="A36298"/>
            </a:solidFill>
          </a:ln>
        </p:spPr>
        <p:txBody>
          <a:bodyPr>
            <a:normAutofit fontScale="92500" lnSpcReduction="10000"/>
          </a:bodyPr>
          <a:lstStyle/>
          <a:p>
            <a:pPr>
              <a:lnSpc>
                <a:spcPct val="110000"/>
              </a:lnSpc>
              <a:spcBef>
                <a:spcPts val="0"/>
              </a:spcBef>
              <a:spcAft>
                <a:spcPts val="600"/>
              </a:spcAft>
            </a:pPr>
            <a:r>
              <a:rPr lang="en-GB" sz="2000" b="1" dirty="0">
                <a:solidFill>
                  <a:schemeClr val="bg1"/>
                </a:solidFill>
              </a:rPr>
              <a:t>2</a:t>
            </a:r>
            <a:r>
              <a:rPr lang="en-GB" sz="2000" b="1" baseline="30000" dirty="0">
                <a:solidFill>
                  <a:schemeClr val="bg1"/>
                </a:solidFill>
              </a:rPr>
              <a:t>nd</a:t>
            </a:r>
            <a:r>
              <a:rPr lang="en-GB" sz="2000" b="1" dirty="0">
                <a:solidFill>
                  <a:schemeClr val="bg1"/>
                </a:solidFill>
              </a:rPr>
              <a:t> Project Meeting, 4-5 October 2018</a:t>
            </a:r>
          </a:p>
          <a:p>
            <a:pPr>
              <a:lnSpc>
                <a:spcPct val="110000"/>
              </a:lnSpc>
            </a:pPr>
            <a:r>
              <a:rPr lang="en-GB" sz="1500" dirty="0">
                <a:solidFill>
                  <a:schemeClr val="bg1"/>
                </a:solidFill>
              </a:rPr>
              <a:t>Host: University of St. </a:t>
            </a:r>
            <a:r>
              <a:rPr lang="en-GB" sz="1500" dirty="0" err="1">
                <a:solidFill>
                  <a:schemeClr val="bg1"/>
                </a:solidFill>
              </a:rPr>
              <a:t>Kliment</a:t>
            </a:r>
            <a:r>
              <a:rPr lang="en-GB" sz="1500" dirty="0">
                <a:solidFill>
                  <a:schemeClr val="bg1"/>
                </a:solidFill>
              </a:rPr>
              <a:t> </a:t>
            </a:r>
            <a:r>
              <a:rPr lang="en-GB" sz="1500" dirty="0" err="1">
                <a:solidFill>
                  <a:schemeClr val="bg1"/>
                </a:solidFill>
              </a:rPr>
              <a:t>Ohridski</a:t>
            </a:r>
            <a:r>
              <a:rPr lang="en-GB" sz="1500" dirty="0">
                <a:solidFill>
                  <a:schemeClr val="bg1"/>
                </a:solidFill>
              </a:rPr>
              <a:t> – Bitola, FIKT (PB2)</a:t>
            </a:r>
          </a:p>
          <a:p>
            <a:pPr>
              <a:lnSpc>
                <a:spcPct val="110000"/>
              </a:lnSpc>
            </a:pPr>
            <a:r>
              <a:rPr lang="en-GB" sz="1500" dirty="0">
                <a:solidFill>
                  <a:schemeClr val="bg1"/>
                </a:solidFill>
              </a:rPr>
              <a:t>Venue: Hotel Premier conference room, </a:t>
            </a:r>
            <a:r>
              <a:rPr lang="en-GB" sz="1500" dirty="0" err="1">
                <a:solidFill>
                  <a:schemeClr val="bg1"/>
                </a:solidFill>
              </a:rPr>
              <a:t>Stiv</a:t>
            </a:r>
            <a:r>
              <a:rPr lang="en-GB" sz="1500" dirty="0">
                <a:solidFill>
                  <a:schemeClr val="bg1"/>
                </a:solidFill>
              </a:rPr>
              <a:t> </a:t>
            </a:r>
            <a:r>
              <a:rPr lang="en-GB" sz="1500" dirty="0" err="1">
                <a:solidFill>
                  <a:schemeClr val="bg1"/>
                </a:solidFill>
              </a:rPr>
              <a:t>Naumov</a:t>
            </a:r>
            <a:r>
              <a:rPr lang="en-GB" sz="1500" dirty="0">
                <a:solidFill>
                  <a:schemeClr val="bg1"/>
                </a:solidFill>
              </a:rPr>
              <a:t> 12, 7000 Bitola</a:t>
            </a:r>
            <a:endParaRPr lang="en-US" dirty="0">
              <a:solidFill>
                <a:schemeClr val="bg1"/>
              </a:solidFill>
            </a:endParaRPr>
          </a:p>
        </p:txBody>
      </p:sp>
      <p:sp>
        <p:nvSpPr>
          <p:cNvPr id="5" name="Ορθογώνιο 4">
            <a:extLst>
              <a:ext uri="{FF2B5EF4-FFF2-40B4-BE49-F238E27FC236}">
                <a16:creationId xmlns:a16="http://schemas.microsoft.com/office/drawing/2014/main" id="{E853FD28-4274-463C-B1F9-4D4166E35DF9}"/>
              </a:ext>
            </a:extLst>
          </p:cNvPr>
          <p:cNvSpPr/>
          <p:nvPr/>
        </p:nvSpPr>
        <p:spPr>
          <a:xfrm>
            <a:off x="571430" y="5720235"/>
            <a:ext cx="8072494" cy="864096"/>
          </a:xfrm>
          <a:prstGeom prst="rect">
            <a:avLst/>
          </a:prstGeom>
          <a:noFill/>
          <a:ln>
            <a:solidFill>
              <a:srgbClr val="A36298"/>
            </a:solidFill>
          </a:ln>
        </p:spPr>
        <p:txBody>
          <a:bodyPr vert="horz" lIns="91440" tIns="45720" rIns="91440" bIns="45720" rtlCol="0">
            <a:normAutofit/>
          </a:bodyPr>
          <a:lstStyle/>
          <a:p>
            <a:pPr algn="ctr">
              <a:lnSpc>
                <a:spcPct val="110000"/>
              </a:lnSpc>
              <a:spcBef>
                <a:spcPct val="20000"/>
              </a:spcBef>
            </a:pPr>
            <a:endParaRPr lang="en-US" sz="2000" b="1">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B7D71-C1CC-46A1-9FE1-DB5FE1450845}"/>
              </a:ext>
            </a:extLst>
          </p:cNvPr>
          <p:cNvSpPr>
            <a:spLocks noGrp="1"/>
          </p:cNvSpPr>
          <p:nvPr>
            <p:ph type="title"/>
          </p:nvPr>
        </p:nvSpPr>
        <p:spPr/>
        <p:txBody>
          <a:bodyPr>
            <a:normAutofit fontScale="90000"/>
          </a:bodyPr>
          <a:lstStyle/>
          <a:p>
            <a:r>
              <a:rPr lang="en-US" dirty="0"/>
              <a:t>Next steps for project implementation</a:t>
            </a:r>
          </a:p>
        </p:txBody>
      </p:sp>
      <p:sp>
        <p:nvSpPr>
          <p:cNvPr id="3" name="Θέση περιεχομένου 2">
            <a:extLst>
              <a:ext uri="{FF2B5EF4-FFF2-40B4-BE49-F238E27FC236}">
                <a16:creationId xmlns:a16="http://schemas.microsoft.com/office/drawing/2014/main" id="{CD1D7963-1589-47E4-9D2F-B0C8E872E6F3}"/>
              </a:ext>
            </a:extLst>
          </p:cNvPr>
          <p:cNvSpPr>
            <a:spLocks noGrp="1"/>
          </p:cNvSpPr>
          <p:nvPr>
            <p:ph idx="1"/>
          </p:nvPr>
        </p:nvSpPr>
        <p:spPr/>
        <p:txBody>
          <a:bodyPr>
            <a:normAutofit/>
          </a:bodyPr>
          <a:lstStyle/>
          <a:p>
            <a:r>
              <a:rPr lang="en-GB" dirty="0"/>
              <a:t>In the immediate future all beneficiaries will have to finish with the procurements procedures and have the necessary staff members to efficient implement the project, and provide the expected outcomes and results</a:t>
            </a:r>
          </a:p>
          <a:p>
            <a:r>
              <a:rPr lang="en-GB" dirty="0"/>
              <a:t>Specifically, action needs to be taken for the completion of the communication plan</a:t>
            </a:r>
          </a:p>
          <a:p>
            <a:r>
              <a:rPr lang="en-GB" dirty="0"/>
              <a:t>The study visits need to be completed (WP6)</a:t>
            </a:r>
          </a:p>
          <a:p>
            <a:r>
              <a:rPr lang="en-GB" dirty="0"/>
              <a:t>The opening events (WP2) in Thessaloniki (PB3) and </a:t>
            </a:r>
            <a:r>
              <a:rPr lang="en-GB" dirty="0" err="1"/>
              <a:t>Ohrid</a:t>
            </a:r>
            <a:r>
              <a:rPr lang="en-GB" dirty="0"/>
              <a:t> (PB4) need to be completed</a:t>
            </a:r>
          </a:p>
          <a:p>
            <a:r>
              <a:rPr lang="en-GB" dirty="0"/>
              <a:t>The Joint study (WP3) activities need to be organised and initiated</a:t>
            </a:r>
          </a:p>
          <a:p>
            <a:r>
              <a:rPr lang="en-GB" dirty="0"/>
              <a:t>The joint development team needs to be completed (LB1, PB2, PB3), be fully functional and become more productive</a:t>
            </a:r>
          </a:p>
        </p:txBody>
      </p:sp>
    </p:spTree>
    <p:extLst>
      <p:ext uri="{BB962C8B-B14F-4D97-AF65-F5344CB8AC3E}">
        <p14:creationId xmlns:p14="http://schemas.microsoft.com/office/powerpoint/2010/main" val="2822448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B7D71-C1CC-46A1-9FE1-DB5FE1450845}"/>
              </a:ext>
            </a:extLst>
          </p:cNvPr>
          <p:cNvSpPr>
            <a:spLocks noGrp="1"/>
          </p:cNvSpPr>
          <p:nvPr>
            <p:ph type="title"/>
          </p:nvPr>
        </p:nvSpPr>
        <p:spPr/>
        <p:txBody>
          <a:bodyPr>
            <a:normAutofit fontScale="90000"/>
          </a:bodyPr>
          <a:lstStyle/>
          <a:p>
            <a:r>
              <a:rPr lang="en-US" dirty="0"/>
              <a:t>Next steps for project implementation</a:t>
            </a:r>
          </a:p>
        </p:txBody>
      </p:sp>
      <p:sp>
        <p:nvSpPr>
          <p:cNvPr id="3" name="Θέση περιεχομένου 2">
            <a:extLst>
              <a:ext uri="{FF2B5EF4-FFF2-40B4-BE49-F238E27FC236}">
                <a16:creationId xmlns:a16="http://schemas.microsoft.com/office/drawing/2014/main" id="{CD1D7963-1589-47E4-9D2F-B0C8E872E6F3}"/>
              </a:ext>
            </a:extLst>
          </p:cNvPr>
          <p:cNvSpPr>
            <a:spLocks noGrp="1"/>
          </p:cNvSpPr>
          <p:nvPr>
            <p:ph idx="1"/>
          </p:nvPr>
        </p:nvSpPr>
        <p:spPr/>
        <p:txBody>
          <a:bodyPr>
            <a:normAutofit/>
          </a:bodyPr>
          <a:lstStyle/>
          <a:p>
            <a:r>
              <a:rPr lang="en-GB" dirty="0"/>
              <a:t>LB1 shall focus on (a) finalizing the communication plan, (b) WP4 &amp; WP5 developments, (c) finalizing the tender for D3.1.1 (survey)</a:t>
            </a:r>
          </a:p>
          <a:p>
            <a:r>
              <a:rPr lang="en-GB" dirty="0"/>
              <a:t>PB2 shall focus on (a) WP4 and WP5 developments, (b) completing the tender procedure for deliverable D.4.2.4</a:t>
            </a:r>
          </a:p>
          <a:p>
            <a:r>
              <a:rPr lang="en-GB" dirty="0"/>
              <a:t>PB3 shall focus contracting the WP2 and WP3 activities</a:t>
            </a:r>
          </a:p>
          <a:p>
            <a:r>
              <a:rPr lang="en-GB" dirty="0"/>
              <a:t>PB4 shall focus on WP3 activities - the corresponding contracts need to be signed</a:t>
            </a:r>
          </a:p>
          <a:p>
            <a:r>
              <a:rPr lang="en-GB" dirty="0"/>
              <a:t>PB5 shall focus on completing their tender procedures at least for WP3</a:t>
            </a:r>
          </a:p>
          <a:p>
            <a:r>
              <a:rPr lang="en-GB" dirty="0"/>
              <a:t>PB6 shall focus on (a) the organisation of the study visits, and on (b) WP3 activities</a:t>
            </a:r>
          </a:p>
        </p:txBody>
      </p:sp>
    </p:spTree>
    <p:extLst>
      <p:ext uri="{BB962C8B-B14F-4D97-AF65-F5344CB8AC3E}">
        <p14:creationId xmlns:p14="http://schemas.microsoft.com/office/powerpoint/2010/main" val="86955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GB" dirty="0"/>
              <a:t>Intro</a:t>
            </a:r>
            <a:endParaRPr lang="en-US" dirty="0"/>
          </a:p>
        </p:txBody>
      </p:sp>
      <p:sp>
        <p:nvSpPr>
          <p:cNvPr id="3" name="Θέση περιεχομένου 2">
            <a:extLst>
              <a:ext uri="{FF2B5EF4-FFF2-40B4-BE49-F238E27FC236}">
                <a16:creationId xmlns:a16="http://schemas.microsoft.com/office/drawing/2014/main" id="{2FA2EE52-2E6B-4E96-A917-86D06CED26F3}"/>
              </a:ext>
            </a:extLst>
          </p:cNvPr>
          <p:cNvSpPr>
            <a:spLocks noGrp="1"/>
          </p:cNvSpPr>
          <p:nvPr>
            <p:ph idx="1"/>
          </p:nvPr>
        </p:nvSpPr>
        <p:spPr/>
        <p:txBody>
          <a:bodyPr/>
          <a:lstStyle/>
          <a:p>
            <a:pPr marL="0" indent="0">
              <a:buNone/>
            </a:pPr>
            <a:r>
              <a:rPr lang="en-GB" dirty="0"/>
              <a:t>The purpose of this presentation is to give a detailed overview on the current status of the Project Cross4all and the progress made so far, since the </a:t>
            </a:r>
            <a:r>
              <a:rPr lang="en-GB" dirty="0" err="1"/>
              <a:t>KoM</a:t>
            </a:r>
            <a:r>
              <a:rPr lang="en-GB" dirty="0"/>
              <a:t> meeting (held on the 5</a:t>
            </a:r>
            <a:r>
              <a:rPr lang="en-GB" baseline="30000" dirty="0"/>
              <a:t>th</a:t>
            </a:r>
            <a:r>
              <a:rPr lang="en-GB" dirty="0"/>
              <a:t> of June 2018), towards achieving its set objectives, as well as to focus on crucial issues regarding its successful implementation for the months to come</a:t>
            </a:r>
          </a:p>
          <a:p>
            <a:endParaRPr lang="en-GB" dirty="0"/>
          </a:p>
          <a:p>
            <a:endParaRPr lang="en-US" dirty="0"/>
          </a:p>
        </p:txBody>
      </p:sp>
    </p:spTree>
    <p:extLst>
      <p:ext uri="{BB962C8B-B14F-4D97-AF65-F5344CB8AC3E}">
        <p14:creationId xmlns:p14="http://schemas.microsoft.com/office/powerpoint/2010/main" val="2402695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B7D71-C1CC-46A1-9FE1-DB5FE1450845}"/>
              </a:ext>
            </a:extLst>
          </p:cNvPr>
          <p:cNvSpPr>
            <a:spLocks noGrp="1"/>
          </p:cNvSpPr>
          <p:nvPr>
            <p:ph type="title"/>
          </p:nvPr>
        </p:nvSpPr>
        <p:spPr/>
        <p:txBody>
          <a:bodyPr>
            <a:normAutofit fontScale="90000"/>
          </a:bodyPr>
          <a:lstStyle/>
          <a:p>
            <a:r>
              <a:rPr lang="en-US" dirty="0"/>
              <a:t>Achievements so far (general)</a:t>
            </a:r>
          </a:p>
        </p:txBody>
      </p:sp>
      <p:sp>
        <p:nvSpPr>
          <p:cNvPr id="3" name="Θέση περιεχομένου 2">
            <a:extLst>
              <a:ext uri="{FF2B5EF4-FFF2-40B4-BE49-F238E27FC236}">
                <a16:creationId xmlns:a16="http://schemas.microsoft.com/office/drawing/2014/main" id="{CD1D7963-1589-47E4-9D2F-B0C8E872E6F3}"/>
              </a:ext>
            </a:extLst>
          </p:cNvPr>
          <p:cNvSpPr>
            <a:spLocks noGrp="1"/>
          </p:cNvSpPr>
          <p:nvPr>
            <p:ph idx="1"/>
          </p:nvPr>
        </p:nvSpPr>
        <p:spPr>
          <a:xfrm>
            <a:off x="457200" y="1196752"/>
            <a:ext cx="8291264" cy="5112568"/>
          </a:xfrm>
        </p:spPr>
        <p:txBody>
          <a:bodyPr>
            <a:normAutofit fontScale="92500"/>
          </a:bodyPr>
          <a:lstStyle/>
          <a:p>
            <a:pPr>
              <a:lnSpc>
                <a:spcPct val="120000"/>
              </a:lnSpc>
              <a:spcAft>
                <a:spcPts val="600"/>
              </a:spcAft>
            </a:pPr>
            <a:r>
              <a:rPr lang="en-GB" dirty="0"/>
              <a:t>The subsidy contract of the project was signed on the 2nd of April 2018</a:t>
            </a:r>
          </a:p>
          <a:p>
            <a:pPr>
              <a:lnSpc>
                <a:spcPct val="120000"/>
              </a:lnSpc>
              <a:spcAft>
                <a:spcPts val="600"/>
              </a:spcAft>
            </a:pPr>
            <a:r>
              <a:rPr lang="en-GB" dirty="0"/>
              <a:t>Since then, several technical issues have been addressed and resolved from the project beneficiaries, following communication with the JTS/MA. </a:t>
            </a:r>
          </a:p>
          <a:p>
            <a:pPr>
              <a:lnSpc>
                <a:spcPct val="120000"/>
              </a:lnSpc>
              <a:spcAft>
                <a:spcPts val="600"/>
              </a:spcAft>
            </a:pPr>
            <a:r>
              <a:rPr lang="en-GB" dirty="0"/>
              <a:t>The kick-off meeting of the project took place at the Aristotle University of Thessaloniki Research Dissemination Center on 5-6 of June 2018</a:t>
            </a:r>
          </a:p>
          <a:p>
            <a:pPr>
              <a:lnSpc>
                <a:spcPct val="120000"/>
              </a:lnSpc>
              <a:spcAft>
                <a:spcPts val="600"/>
              </a:spcAft>
            </a:pPr>
            <a:r>
              <a:rPr lang="en-GB" dirty="0"/>
              <a:t>In total 17 participants representing all 6 project beneficiaries participated in the meeting, during which it was agreed the assembly of a Project Monitoring Committee (the main instrument for the Management and Coordination of the project), along with several other sub-committees and roles, incl. a Quality Control Group (responsible for monitoring and providing assistance to partners).</a:t>
            </a:r>
            <a:endParaRPr lang="en-US" dirty="0"/>
          </a:p>
        </p:txBody>
      </p:sp>
    </p:spTree>
    <p:extLst>
      <p:ext uri="{BB962C8B-B14F-4D97-AF65-F5344CB8AC3E}">
        <p14:creationId xmlns:p14="http://schemas.microsoft.com/office/powerpoint/2010/main" val="289180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B7D71-C1CC-46A1-9FE1-DB5FE1450845}"/>
              </a:ext>
            </a:extLst>
          </p:cNvPr>
          <p:cNvSpPr>
            <a:spLocks noGrp="1"/>
          </p:cNvSpPr>
          <p:nvPr>
            <p:ph type="title"/>
          </p:nvPr>
        </p:nvSpPr>
        <p:spPr/>
        <p:txBody>
          <a:bodyPr>
            <a:normAutofit fontScale="90000"/>
          </a:bodyPr>
          <a:lstStyle/>
          <a:p>
            <a:r>
              <a:rPr lang="en-US" dirty="0"/>
              <a:t>Achievements so far (general)</a:t>
            </a:r>
          </a:p>
        </p:txBody>
      </p:sp>
      <p:sp>
        <p:nvSpPr>
          <p:cNvPr id="3" name="Θέση περιεχομένου 2">
            <a:extLst>
              <a:ext uri="{FF2B5EF4-FFF2-40B4-BE49-F238E27FC236}">
                <a16:creationId xmlns:a16="http://schemas.microsoft.com/office/drawing/2014/main" id="{CD1D7963-1589-47E4-9D2F-B0C8E872E6F3}"/>
              </a:ext>
            </a:extLst>
          </p:cNvPr>
          <p:cNvSpPr>
            <a:spLocks noGrp="1"/>
          </p:cNvSpPr>
          <p:nvPr>
            <p:ph idx="1"/>
          </p:nvPr>
        </p:nvSpPr>
        <p:spPr>
          <a:xfrm>
            <a:off x="457200" y="1196752"/>
            <a:ext cx="8229600" cy="5112568"/>
          </a:xfrm>
        </p:spPr>
        <p:txBody>
          <a:bodyPr>
            <a:normAutofit fontScale="92500" lnSpcReduction="10000"/>
          </a:bodyPr>
          <a:lstStyle/>
          <a:p>
            <a:pPr>
              <a:lnSpc>
                <a:spcPct val="120000"/>
              </a:lnSpc>
              <a:spcAft>
                <a:spcPts val="600"/>
              </a:spcAft>
            </a:pPr>
            <a:r>
              <a:rPr lang="en-GB" dirty="0"/>
              <a:t>The assignment of leaders for each Work Package and Project Activity, as well as some minor modifications on the approved </a:t>
            </a:r>
            <a:r>
              <a:rPr lang="en-GB" dirty="0" err="1"/>
              <a:t>JoB</a:t>
            </a:r>
            <a:r>
              <a:rPr lang="en-GB" dirty="0"/>
              <a:t> that need to be requested were also discussed.</a:t>
            </a:r>
          </a:p>
          <a:p>
            <a:pPr>
              <a:lnSpc>
                <a:spcPct val="120000"/>
              </a:lnSpc>
              <a:spcAft>
                <a:spcPts val="600"/>
              </a:spcAft>
            </a:pPr>
            <a:r>
              <a:rPr lang="en-GB" dirty="0"/>
              <a:t>The first project report was filed.</a:t>
            </a:r>
          </a:p>
          <a:p>
            <a:pPr>
              <a:lnSpc>
                <a:spcPct val="120000"/>
              </a:lnSpc>
              <a:spcAft>
                <a:spcPts val="600"/>
              </a:spcAft>
            </a:pPr>
            <a:r>
              <a:rPr lang="en-GB" dirty="0"/>
              <a:t>Greek partners completed their registrations on </a:t>
            </a:r>
            <a:r>
              <a:rPr lang="en-GB" dirty="0" err="1"/>
              <a:t>ePDE</a:t>
            </a:r>
            <a:endParaRPr lang="el-GR" dirty="0"/>
          </a:p>
          <a:p>
            <a:pPr>
              <a:lnSpc>
                <a:spcPct val="120000"/>
              </a:lnSpc>
              <a:spcAft>
                <a:spcPts val="600"/>
              </a:spcAft>
            </a:pPr>
            <a:r>
              <a:rPr lang="en-US" dirty="0"/>
              <a:t>The consortium responded to the </a:t>
            </a:r>
            <a:r>
              <a:rPr lang="en-GB" dirty="0"/>
              <a:t>Communication Guidelines &amp; Requirements for the Project Cross4All as set by </a:t>
            </a:r>
            <a:r>
              <a:rPr lang="en-US" b="1" dirty="0"/>
              <a:t>Eleftheria </a:t>
            </a:r>
            <a:r>
              <a:rPr lang="en-US" b="1" dirty="0" err="1"/>
              <a:t>Votsari</a:t>
            </a:r>
            <a:r>
              <a:rPr lang="en-US" b="1" dirty="0"/>
              <a:t>, </a:t>
            </a:r>
            <a:r>
              <a:rPr lang="en-US" dirty="0"/>
              <a:t>Communication &amp; Technical Assistance Officer from the   Joint Secretariat.</a:t>
            </a:r>
            <a:endParaRPr lang="en-GB" dirty="0"/>
          </a:p>
          <a:p>
            <a:pPr>
              <a:lnSpc>
                <a:spcPct val="120000"/>
              </a:lnSpc>
              <a:spcAft>
                <a:spcPts val="600"/>
              </a:spcAft>
            </a:pPr>
            <a:r>
              <a:rPr lang="en-GB" dirty="0"/>
              <a:t>Most IPA partners (except PB6) completed their pre-financing requests procedures </a:t>
            </a:r>
          </a:p>
          <a:p>
            <a:pPr>
              <a:lnSpc>
                <a:spcPct val="120000"/>
              </a:lnSpc>
              <a:spcAft>
                <a:spcPts val="600"/>
              </a:spcAft>
            </a:pPr>
            <a:r>
              <a:rPr lang="en-GB" dirty="0"/>
              <a:t>Several technical </a:t>
            </a:r>
            <a:r>
              <a:rPr lang="en-GB" dirty="0" err="1"/>
              <a:t>telcos</a:t>
            </a:r>
            <a:r>
              <a:rPr lang="en-GB" dirty="0"/>
              <a:t> were conducted in the first months; yet, after the summer break partners did not  participate effectively.</a:t>
            </a:r>
            <a:endParaRPr lang="en-US" dirty="0"/>
          </a:p>
        </p:txBody>
      </p:sp>
    </p:spTree>
    <p:extLst>
      <p:ext uri="{BB962C8B-B14F-4D97-AF65-F5344CB8AC3E}">
        <p14:creationId xmlns:p14="http://schemas.microsoft.com/office/powerpoint/2010/main" val="2136842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B7D71-C1CC-46A1-9FE1-DB5FE1450845}"/>
              </a:ext>
            </a:extLst>
          </p:cNvPr>
          <p:cNvSpPr>
            <a:spLocks noGrp="1"/>
          </p:cNvSpPr>
          <p:nvPr>
            <p:ph type="title"/>
          </p:nvPr>
        </p:nvSpPr>
        <p:spPr/>
        <p:txBody>
          <a:bodyPr>
            <a:normAutofit fontScale="90000"/>
          </a:bodyPr>
          <a:lstStyle/>
          <a:p>
            <a:r>
              <a:rPr lang="en-US" dirty="0"/>
              <a:t>Achievements so far (per PB)</a:t>
            </a:r>
          </a:p>
        </p:txBody>
      </p:sp>
      <p:sp>
        <p:nvSpPr>
          <p:cNvPr id="3" name="Θέση περιεχομένου 2">
            <a:extLst>
              <a:ext uri="{FF2B5EF4-FFF2-40B4-BE49-F238E27FC236}">
                <a16:creationId xmlns:a16="http://schemas.microsoft.com/office/drawing/2014/main" id="{CD1D7963-1589-47E4-9D2F-B0C8E872E6F3}"/>
              </a:ext>
            </a:extLst>
          </p:cNvPr>
          <p:cNvSpPr>
            <a:spLocks noGrp="1"/>
          </p:cNvSpPr>
          <p:nvPr>
            <p:ph idx="1"/>
          </p:nvPr>
        </p:nvSpPr>
        <p:spPr>
          <a:xfrm>
            <a:off x="457200" y="1196752"/>
            <a:ext cx="8229600" cy="4929411"/>
          </a:xfrm>
        </p:spPr>
        <p:txBody>
          <a:bodyPr>
            <a:normAutofit/>
          </a:bodyPr>
          <a:lstStyle/>
          <a:p>
            <a:r>
              <a:rPr lang="en-GB" dirty="0"/>
              <a:t>LB1 (AUTH): </a:t>
            </a:r>
          </a:p>
          <a:p>
            <a:pPr lvl="1"/>
            <a:r>
              <a:rPr lang="en-GB" dirty="0"/>
              <a:t>Organised, hosted and chaired the kick-off project meeting. </a:t>
            </a:r>
          </a:p>
          <a:p>
            <a:pPr lvl="1"/>
            <a:r>
              <a:rPr lang="en-GB" dirty="0"/>
              <a:t>Prepared and presented significant support and visibility material. </a:t>
            </a:r>
          </a:p>
          <a:p>
            <a:pPr lvl="1"/>
            <a:r>
              <a:rPr lang="en-GB" dirty="0"/>
              <a:t>Developed facebook page and </a:t>
            </a:r>
            <a:r>
              <a:rPr lang="en-GB" dirty="0" err="1"/>
              <a:t>Linkedin</a:t>
            </a:r>
            <a:r>
              <a:rPr lang="en-GB" dirty="0"/>
              <a:t> group. </a:t>
            </a:r>
          </a:p>
          <a:p>
            <a:pPr lvl="1"/>
            <a:r>
              <a:rPr lang="en-GB" dirty="0"/>
              <a:t>Registered the project on MIS (revised AF).</a:t>
            </a:r>
          </a:p>
          <a:p>
            <a:pPr lvl="1"/>
            <a:r>
              <a:rPr lang="en-GB" dirty="0"/>
              <a:t>Organised technical meetings -via skype- with partners. </a:t>
            </a:r>
          </a:p>
          <a:p>
            <a:pPr lvl="1"/>
            <a:r>
              <a:rPr lang="en-GB" dirty="0"/>
              <a:t>Prepared calls for recruiting project team members.</a:t>
            </a:r>
          </a:p>
          <a:p>
            <a:pPr lvl="1"/>
            <a:r>
              <a:rPr lang="en-GB" dirty="0"/>
              <a:t>LB1 assigned the Communication Manager and the Technical Coordinator of the Project.</a:t>
            </a:r>
          </a:p>
          <a:p>
            <a:pPr lvl="1"/>
            <a:r>
              <a:rPr lang="en-GB" dirty="0"/>
              <a:t>Worked on the WP4 and WP5 issues.</a:t>
            </a:r>
          </a:p>
        </p:txBody>
      </p:sp>
    </p:spTree>
    <p:extLst>
      <p:ext uri="{BB962C8B-B14F-4D97-AF65-F5344CB8AC3E}">
        <p14:creationId xmlns:p14="http://schemas.microsoft.com/office/powerpoint/2010/main" val="237758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B7D71-C1CC-46A1-9FE1-DB5FE1450845}"/>
              </a:ext>
            </a:extLst>
          </p:cNvPr>
          <p:cNvSpPr>
            <a:spLocks noGrp="1"/>
          </p:cNvSpPr>
          <p:nvPr>
            <p:ph type="title"/>
          </p:nvPr>
        </p:nvSpPr>
        <p:spPr/>
        <p:txBody>
          <a:bodyPr>
            <a:normAutofit fontScale="90000"/>
          </a:bodyPr>
          <a:lstStyle/>
          <a:p>
            <a:r>
              <a:rPr lang="en-US" dirty="0"/>
              <a:t>Achievements so far (per PB)</a:t>
            </a:r>
          </a:p>
        </p:txBody>
      </p:sp>
      <p:sp>
        <p:nvSpPr>
          <p:cNvPr id="3" name="Θέση περιεχομένου 2">
            <a:extLst>
              <a:ext uri="{FF2B5EF4-FFF2-40B4-BE49-F238E27FC236}">
                <a16:creationId xmlns:a16="http://schemas.microsoft.com/office/drawing/2014/main" id="{CD1D7963-1589-47E4-9D2F-B0C8E872E6F3}"/>
              </a:ext>
            </a:extLst>
          </p:cNvPr>
          <p:cNvSpPr>
            <a:spLocks noGrp="1"/>
          </p:cNvSpPr>
          <p:nvPr>
            <p:ph idx="1"/>
          </p:nvPr>
        </p:nvSpPr>
        <p:spPr>
          <a:xfrm>
            <a:off x="457200" y="1196752"/>
            <a:ext cx="8229600" cy="4929411"/>
          </a:xfrm>
        </p:spPr>
        <p:txBody>
          <a:bodyPr>
            <a:normAutofit lnSpcReduction="10000"/>
          </a:bodyPr>
          <a:lstStyle/>
          <a:p>
            <a:r>
              <a:rPr lang="en-GB" dirty="0"/>
              <a:t>PB2 (FIKT): </a:t>
            </a:r>
          </a:p>
          <a:p>
            <a:pPr lvl="1"/>
            <a:r>
              <a:rPr lang="en-GB" dirty="0"/>
              <a:t>Drafted a modification request for its staff </a:t>
            </a:r>
          </a:p>
          <a:p>
            <a:pPr lvl="1"/>
            <a:r>
              <a:rPr lang="en-GB" dirty="0"/>
              <a:t>Joint several skype meetings</a:t>
            </a:r>
          </a:p>
          <a:p>
            <a:pPr lvl="1"/>
            <a:r>
              <a:rPr lang="en-GB" dirty="0"/>
              <a:t>Work started for WP4 and WP5 </a:t>
            </a:r>
            <a:r>
              <a:rPr lang="en-GB" dirty="0" err="1"/>
              <a:t>dels</a:t>
            </a:r>
            <a:endParaRPr lang="en-GB" dirty="0"/>
          </a:p>
          <a:p>
            <a:pPr lvl="1"/>
            <a:r>
              <a:rPr lang="en-GB" dirty="0"/>
              <a:t>Prepared project's legal documents. </a:t>
            </a:r>
          </a:p>
          <a:p>
            <a:pPr lvl="1"/>
            <a:r>
              <a:rPr lang="en-GB" dirty="0"/>
              <a:t>Conducted technical meetings (virtual) with partners. </a:t>
            </a:r>
          </a:p>
          <a:p>
            <a:pPr lvl="1"/>
            <a:r>
              <a:rPr lang="en-GB" dirty="0"/>
              <a:t>Prepared the activities for this meeting in Bitola.</a:t>
            </a:r>
          </a:p>
          <a:p>
            <a:r>
              <a:rPr lang="en-GB" dirty="0"/>
              <a:t>PB3 (NCDP) &amp; PB5 (Neapoli-</a:t>
            </a:r>
            <a:r>
              <a:rPr lang="en-GB" dirty="0" err="1"/>
              <a:t>Sykies</a:t>
            </a:r>
            <a:r>
              <a:rPr lang="en-GB" dirty="0"/>
              <a:t>): </a:t>
            </a:r>
          </a:p>
          <a:p>
            <a:pPr lvl="1"/>
            <a:r>
              <a:rPr lang="en-GB" dirty="0"/>
              <a:t>key staff assigned to the project</a:t>
            </a:r>
          </a:p>
          <a:p>
            <a:pPr lvl="1"/>
            <a:r>
              <a:rPr lang="en-GB" dirty="0"/>
              <a:t>worked on the drafting of their tenders</a:t>
            </a:r>
          </a:p>
          <a:p>
            <a:r>
              <a:rPr lang="en-GB" dirty="0"/>
              <a:t>PB4 (</a:t>
            </a:r>
            <a:r>
              <a:rPr lang="en-GB" dirty="0" err="1"/>
              <a:t>Ohrid</a:t>
            </a:r>
            <a:r>
              <a:rPr lang="en-GB" dirty="0"/>
              <a:t>) &amp; PB6 (St Stefan): </a:t>
            </a:r>
          </a:p>
          <a:p>
            <a:pPr lvl="1"/>
            <a:r>
              <a:rPr lang="en-GB" dirty="0"/>
              <a:t>Formed the project team for project implementation and made the project registration in the Secretariat for European Affairs</a:t>
            </a:r>
            <a:endParaRPr lang="en-US" dirty="0"/>
          </a:p>
        </p:txBody>
      </p:sp>
    </p:spTree>
    <p:extLst>
      <p:ext uri="{BB962C8B-B14F-4D97-AF65-F5344CB8AC3E}">
        <p14:creationId xmlns:p14="http://schemas.microsoft.com/office/powerpoint/2010/main" val="2127565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B8502850-45DA-445E-925B-B36F4DF74A58}"/>
              </a:ext>
            </a:extLst>
          </p:cNvPr>
          <p:cNvPicPr>
            <a:picLocks noChangeAspect="1"/>
          </p:cNvPicPr>
          <p:nvPr/>
        </p:nvPicPr>
        <p:blipFill>
          <a:blip r:embed="rId2"/>
          <a:stretch>
            <a:fillRect/>
          </a:stretch>
        </p:blipFill>
        <p:spPr>
          <a:xfrm>
            <a:off x="0" y="815900"/>
            <a:ext cx="9144000" cy="5226199"/>
          </a:xfrm>
          <a:prstGeom prst="rect">
            <a:avLst/>
          </a:prstGeom>
        </p:spPr>
      </p:pic>
      <p:cxnSp>
        <p:nvCxnSpPr>
          <p:cNvPr id="7" name="Ευθεία γραμμή σύνδεσης 6">
            <a:extLst>
              <a:ext uri="{FF2B5EF4-FFF2-40B4-BE49-F238E27FC236}">
                <a16:creationId xmlns:a16="http://schemas.microsoft.com/office/drawing/2014/main" id="{911C8079-BF5B-43E6-A633-C98EB06F5728}"/>
              </a:ext>
            </a:extLst>
          </p:cNvPr>
          <p:cNvCxnSpPr/>
          <p:nvPr/>
        </p:nvCxnSpPr>
        <p:spPr>
          <a:xfrm>
            <a:off x="4139952" y="620688"/>
            <a:ext cx="0" cy="583264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Ορθογώνιο 7">
            <a:extLst>
              <a:ext uri="{FF2B5EF4-FFF2-40B4-BE49-F238E27FC236}">
                <a16:creationId xmlns:a16="http://schemas.microsoft.com/office/drawing/2014/main" id="{17D78A34-B0E9-4260-BE3D-082DC4BB2B9F}"/>
              </a:ext>
            </a:extLst>
          </p:cNvPr>
          <p:cNvSpPr/>
          <p:nvPr/>
        </p:nvSpPr>
        <p:spPr>
          <a:xfrm>
            <a:off x="2915821" y="1772816"/>
            <a:ext cx="1216023" cy="648072"/>
          </a:xfrm>
          <a:prstGeom prst="rect">
            <a:avLst/>
          </a:prstGeom>
          <a:solidFill>
            <a:srgbClr val="FFFF00">
              <a:alpha val="18039"/>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Ορθογώνιο 8">
            <a:extLst>
              <a:ext uri="{FF2B5EF4-FFF2-40B4-BE49-F238E27FC236}">
                <a16:creationId xmlns:a16="http://schemas.microsoft.com/office/drawing/2014/main" id="{1C3EEE5A-D25A-4EDF-BD13-7A1B35773B7E}"/>
              </a:ext>
            </a:extLst>
          </p:cNvPr>
          <p:cNvSpPr/>
          <p:nvPr/>
        </p:nvSpPr>
        <p:spPr>
          <a:xfrm>
            <a:off x="3491881" y="2616100"/>
            <a:ext cx="614994" cy="308844"/>
          </a:xfrm>
          <a:prstGeom prst="rect">
            <a:avLst/>
          </a:prstGeom>
          <a:solidFill>
            <a:srgbClr val="FFFF00">
              <a:alpha val="18039"/>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Ορθογώνιο 9">
            <a:extLst>
              <a:ext uri="{FF2B5EF4-FFF2-40B4-BE49-F238E27FC236}">
                <a16:creationId xmlns:a16="http://schemas.microsoft.com/office/drawing/2014/main" id="{5F6F6A56-98A0-4DC5-8997-57E43AE2E621}"/>
              </a:ext>
            </a:extLst>
          </p:cNvPr>
          <p:cNvSpPr/>
          <p:nvPr/>
        </p:nvSpPr>
        <p:spPr>
          <a:xfrm>
            <a:off x="3203850" y="5877272"/>
            <a:ext cx="927994" cy="164827"/>
          </a:xfrm>
          <a:prstGeom prst="rect">
            <a:avLst/>
          </a:prstGeom>
          <a:solidFill>
            <a:srgbClr val="FFFF00">
              <a:alpha val="18039"/>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Ορθογώνιο 10">
            <a:extLst>
              <a:ext uri="{FF2B5EF4-FFF2-40B4-BE49-F238E27FC236}">
                <a16:creationId xmlns:a16="http://schemas.microsoft.com/office/drawing/2014/main" id="{85827D62-F07B-49F5-A61C-38DB1A7C6FE7}"/>
              </a:ext>
            </a:extLst>
          </p:cNvPr>
          <p:cNvSpPr/>
          <p:nvPr/>
        </p:nvSpPr>
        <p:spPr>
          <a:xfrm>
            <a:off x="3216335" y="3922649"/>
            <a:ext cx="275544" cy="164827"/>
          </a:xfrm>
          <a:prstGeom prst="rect">
            <a:avLst/>
          </a:prstGeom>
          <a:solidFill>
            <a:srgbClr val="FFFF00">
              <a:alpha val="18039"/>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0236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5845F8F0-6D07-488A-984E-615A5BC7EAA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52100"/>
          <a:stretch/>
        </p:blipFill>
        <p:spPr>
          <a:xfrm>
            <a:off x="510305" y="332656"/>
            <a:ext cx="8123390" cy="4608512"/>
          </a:xfrm>
          <a:prstGeom prst="rect">
            <a:avLst/>
          </a:prstGeom>
        </p:spPr>
      </p:pic>
      <p:sp>
        <p:nvSpPr>
          <p:cNvPr id="2" name="Οβάλ 1">
            <a:extLst>
              <a:ext uri="{FF2B5EF4-FFF2-40B4-BE49-F238E27FC236}">
                <a16:creationId xmlns:a16="http://schemas.microsoft.com/office/drawing/2014/main" id="{545BC53A-2E33-4DD6-BDCB-AC986A4B5EFE}"/>
              </a:ext>
            </a:extLst>
          </p:cNvPr>
          <p:cNvSpPr/>
          <p:nvPr/>
        </p:nvSpPr>
        <p:spPr>
          <a:xfrm>
            <a:off x="1259632" y="1196752"/>
            <a:ext cx="1584176" cy="1224136"/>
          </a:xfrm>
          <a:prstGeom prst="ellipse">
            <a:avLst/>
          </a:prstGeom>
          <a:solidFill>
            <a:srgbClr val="FFFF00">
              <a:alpha val="18039"/>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Οβάλ 3">
            <a:extLst>
              <a:ext uri="{FF2B5EF4-FFF2-40B4-BE49-F238E27FC236}">
                <a16:creationId xmlns:a16="http://schemas.microsoft.com/office/drawing/2014/main" id="{4AAC00E3-FDE3-4B9E-AF7E-CBEB079F8F8C}"/>
              </a:ext>
            </a:extLst>
          </p:cNvPr>
          <p:cNvSpPr/>
          <p:nvPr/>
        </p:nvSpPr>
        <p:spPr>
          <a:xfrm>
            <a:off x="1187624" y="2492896"/>
            <a:ext cx="1584176" cy="504056"/>
          </a:xfrm>
          <a:prstGeom prst="ellipse">
            <a:avLst/>
          </a:prstGeom>
          <a:solidFill>
            <a:srgbClr val="FFFF00">
              <a:alpha val="18039"/>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Οβάλ 4">
            <a:extLst>
              <a:ext uri="{FF2B5EF4-FFF2-40B4-BE49-F238E27FC236}">
                <a16:creationId xmlns:a16="http://schemas.microsoft.com/office/drawing/2014/main" id="{496D90FE-8A8C-404F-90C7-B2A4C402BFA3}"/>
              </a:ext>
            </a:extLst>
          </p:cNvPr>
          <p:cNvSpPr/>
          <p:nvPr/>
        </p:nvSpPr>
        <p:spPr>
          <a:xfrm>
            <a:off x="1979712" y="3140968"/>
            <a:ext cx="1296144" cy="1224136"/>
          </a:xfrm>
          <a:prstGeom prst="ellipse">
            <a:avLst/>
          </a:prstGeom>
          <a:solidFill>
            <a:srgbClr val="FFFF00">
              <a:alpha val="18039"/>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7483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5845F8F0-6D07-488A-984E-615A5BC7EAA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47900"/>
          <a:stretch/>
        </p:blipFill>
        <p:spPr>
          <a:xfrm>
            <a:off x="251520" y="404664"/>
            <a:ext cx="8402105" cy="5184576"/>
          </a:xfrm>
          <a:prstGeom prst="rect">
            <a:avLst/>
          </a:prstGeom>
        </p:spPr>
      </p:pic>
      <p:sp>
        <p:nvSpPr>
          <p:cNvPr id="4" name="Οβάλ 3">
            <a:extLst>
              <a:ext uri="{FF2B5EF4-FFF2-40B4-BE49-F238E27FC236}">
                <a16:creationId xmlns:a16="http://schemas.microsoft.com/office/drawing/2014/main" id="{6EE27557-8C6C-446A-8306-C94E3E6C45BC}"/>
              </a:ext>
            </a:extLst>
          </p:cNvPr>
          <p:cNvSpPr/>
          <p:nvPr/>
        </p:nvSpPr>
        <p:spPr>
          <a:xfrm>
            <a:off x="1475656" y="692696"/>
            <a:ext cx="1512168" cy="3960440"/>
          </a:xfrm>
          <a:prstGeom prst="ellipse">
            <a:avLst/>
          </a:prstGeom>
          <a:solidFill>
            <a:srgbClr val="FFFF00">
              <a:alpha val="18039"/>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89503240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1270</TotalTime>
  <Words>732</Words>
  <Application>Microsoft Office PowerPoint</Application>
  <PresentationFormat>Προβολή στην οθόνη (4:3)</PresentationFormat>
  <Paragraphs>55</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ＭＳ Ｐゴシック</vt:lpstr>
      <vt:lpstr>Arial</vt:lpstr>
      <vt:lpstr>Calibri</vt:lpstr>
      <vt:lpstr>Θέμα του Office</vt:lpstr>
      <vt:lpstr>State of Play on the Implementation of the Project Presenter: Ioanna Chouvarda</vt:lpstr>
      <vt:lpstr>Intro</vt:lpstr>
      <vt:lpstr>Achievements so far (general)</vt:lpstr>
      <vt:lpstr>Achievements so far (general)</vt:lpstr>
      <vt:lpstr>Achievements so far (per PB)</vt:lpstr>
      <vt:lpstr>Achievements so far (per PB)</vt:lpstr>
      <vt:lpstr>Παρουσίαση του PowerPoint</vt:lpstr>
      <vt:lpstr>Παρουσίαση του PowerPoint</vt:lpstr>
      <vt:lpstr>Παρουσίαση του PowerPoint</vt:lpstr>
      <vt:lpstr>Next steps for project implementation</vt:lpstr>
      <vt:lpstr>Next steps for project implementation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Alexandros Mourouzis</cp:lastModifiedBy>
  <cp:revision>66</cp:revision>
  <dcterms:created xsi:type="dcterms:W3CDTF">2017-09-06T09:12:49Z</dcterms:created>
  <dcterms:modified xsi:type="dcterms:W3CDTF">2018-10-03T23:49:10Z</dcterms:modified>
</cp:coreProperties>
</file>