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68" r:id="rId3"/>
    <p:sldId id="262" r:id="rId4"/>
    <p:sldId id="265" r:id="rId5"/>
    <p:sldId id="266" r:id="rId6"/>
    <p:sldId id="270" r:id="rId7"/>
    <p:sldId id="271" r:id="rId8"/>
    <p:sldId id="273" r:id="rId9"/>
    <p:sldId id="272" r:id="rId10"/>
    <p:sldId id="274" r:id="rId11"/>
    <p:sldId id="275" r:id="rId12"/>
    <p:sldId id="276" r:id="rId13"/>
    <p:sldId id="278" r:id="rId14"/>
    <p:sldId id="280" r:id="rId15"/>
    <p:sldId id="281" r:id="rId16"/>
    <p:sldId id="284" r:id="rId17"/>
    <p:sldId id="285" r:id="rId18"/>
    <p:sldId id="291" r:id="rId19"/>
    <p:sldId id="292" r:id="rId20"/>
    <p:sldId id="293" r:id="rId21"/>
    <p:sldId id="294" r:id="rId22"/>
    <p:sldId id="283" r:id="rId23"/>
    <p:sldId id="286" r:id="rId24"/>
    <p:sldId id="295" r:id="rId25"/>
    <p:sldId id="300" r:id="rId26"/>
    <p:sldId id="301" r:id="rId27"/>
    <p:sldId id="304" r:id="rId28"/>
    <p:sldId id="303" r:id="rId29"/>
    <p:sldId id="302" r:id="rId30"/>
    <p:sldId id="305" r:id="rId31"/>
    <p:sldId id="306" r:id="rId32"/>
    <p:sldId id="307" r:id="rId33"/>
    <p:sldId id="308" r:id="rId34"/>
    <p:sldId id="309" r:id="rId35"/>
    <p:sldId id="310" r:id="rId36"/>
    <p:sldId id="311" r:id="rId37"/>
    <p:sldId id="312" r:id="rId38"/>
    <p:sldId id="313" r:id="rId39"/>
    <p:sldId id="314" r:id="rId40"/>
    <p:sldId id="315" r:id="rId41"/>
    <p:sldId id="316" r:id="rId42"/>
    <p:sldId id="317" r:id="rId4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94FF"/>
    <a:srgbClr val="FE98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962" autoAdjust="0"/>
    <p:restoredTop sz="96370" autoAdjust="0"/>
  </p:normalViewPr>
  <p:slideViewPr>
    <p:cSldViewPr>
      <p:cViewPr varScale="1">
        <p:scale>
          <a:sx n="121" d="100"/>
          <a:sy n="121" d="100"/>
        </p:scale>
        <p:origin x="91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45356F-FFA6-48F2-AC02-D8CABB929686}" type="datetimeFigureOut">
              <a:rPr lang="el-GR" smtClean="0"/>
              <a:t>04/10/18</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F97AE8-9145-4887-ACC8-C534B01FB698}" type="slidenum">
              <a:rPr lang="el-GR" smtClean="0"/>
              <a:t>‹#›</a:t>
            </a:fld>
            <a:endParaRPr lang="el-GR"/>
          </a:p>
        </p:txBody>
      </p:sp>
    </p:spTree>
    <p:extLst>
      <p:ext uri="{BB962C8B-B14F-4D97-AF65-F5344CB8AC3E}">
        <p14:creationId xmlns:p14="http://schemas.microsoft.com/office/powerpoint/2010/main" val="2055898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dirty="0"/>
              <a:t>A great deal of health data is generated when people are in the hands of secondary care. Until today, such information (lab results, x-rays, MRIs, surgery reports, diagnoses, etc.) is mostly handed over in printed and easy to lose and damage forms. </a:t>
            </a:r>
            <a:endParaRPr lang="el-GR" dirty="0"/>
          </a:p>
        </p:txBody>
      </p:sp>
      <p:sp>
        <p:nvSpPr>
          <p:cNvPr id="4" name="Θέση αριθμού διαφάνειας 3"/>
          <p:cNvSpPr>
            <a:spLocks noGrp="1"/>
          </p:cNvSpPr>
          <p:nvPr>
            <p:ph type="sldNum" sz="quarter" idx="10"/>
          </p:nvPr>
        </p:nvSpPr>
        <p:spPr/>
        <p:txBody>
          <a:bodyPr/>
          <a:lstStyle/>
          <a:p>
            <a:fld id="{FEF97AE8-9145-4887-ACC8-C534B01FB698}" type="slidenum">
              <a:rPr lang="el-GR" smtClean="0"/>
              <a:t>17</a:t>
            </a:fld>
            <a:endParaRPr lang="el-GR"/>
          </a:p>
        </p:txBody>
      </p:sp>
    </p:spTree>
    <p:extLst>
      <p:ext uri="{BB962C8B-B14F-4D97-AF65-F5344CB8AC3E}">
        <p14:creationId xmlns:p14="http://schemas.microsoft.com/office/powerpoint/2010/main" val="4946588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pic>
        <p:nvPicPr>
          <p:cNvPr id="1026" name="Picture 2" descr="C:\Users\Alexandros\Desktop\pincloud_01 copy.PN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 y="1"/>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ctrTitle"/>
          </p:nvPr>
        </p:nvSpPr>
        <p:spPr>
          <a:xfrm>
            <a:off x="793676"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479476"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a:xfrm>
            <a:off x="565472" y="6356350"/>
            <a:ext cx="2133600" cy="365125"/>
          </a:xfrm>
        </p:spPr>
        <p:txBody>
          <a:bodyPr/>
          <a:lstStyle/>
          <a:p>
            <a:fld id="{A9B2B167-F4E0-460E-9193-6B8AD4F01863}" type="datetimeFigureOut">
              <a:rPr lang="el-GR" smtClean="0"/>
              <a:t>04/10/18</a:t>
            </a:fld>
            <a:endParaRPr lang="el-GR" dirty="0"/>
          </a:p>
        </p:txBody>
      </p:sp>
      <p:sp>
        <p:nvSpPr>
          <p:cNvPr id="5" name="Θέση υποσέλιδου 4"/>
          <p:cNvSpPr>
            <a:spLocks noGrp="1"/>
          </p:cNvSpPr>
          <p:nvPr>
            <p:ph type="ftr" sz="quarter" idx="11"/>
          </p:nvPr>
        </p:nvSpPr>
        <p:spPr>
          <a:xfrm>
            <a:off x="3232472" y="6356350"/>
            <a:ext cx="2895600" cy="365125"/>
          </a:xfrm>
        </p:spPr>
        <p:txBody>
          <a:bodyPr/>
          <a:lstStyle/>
          <a:p>
            <a:endParaRPr lang="el-GR" dirty="0"/>
          </a:p>
        </p:txBody>
      </p:sp>
      <p:sp>
        <p:nvSpPr>
          <p:cNvPr id="6" name="Θέση αριθμού διαφάνειας 5"/>
          <p:cNvSpPr>
            <a:spLocks noGrp="1"/>
          </p:cNvSpPr>
          <p:nvPr>
            <p:ph type="sldNum" sz="quarter" idx="12"/>
          </p:nvPr>
        </p:nvSpPr>
        <p:spPr>
          <a:xfrm>
            <a:off x="6661472" y="6356350"/>
            <a:ext cx="2133600" cy="365125"/>
          </a:xfrm>
        </p:spPr>
        <p:txBody>
          <a:bodyPr/>
          <a:lstStyle/>
          <a:p>
            <a:fld id="{DD1A4A18-CE5C-49E4-A7AB-AE76BC1024C9}" type="slidenum">
              <a:rPr lang="el-GR" smtClean="0"/>
              <a:t>‹#›</a:t>
            </a:fld>
            <a:endParaRPr lang="el-GR"/>
          </a:p>
        </p:txBody>
      </p:sp>
    </p:spTree>
    <p:extLst>
      <p:ext uri="{BB962C8B-B14F-4D97-AF65-F5344CB8AC3E}">
        <p14:creationId xmlns:p14="http://schemas.microsoft.com/office/powerpoint/2010/main" val="270157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A9B2B167-F4E0-460E-9193-6B8AD4F01863}" type="datetimeFigureOut">
              <a:rPr lang="el-GR" smtClean="0"/>
              <a:t>04/10/18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D1A4A18-CE5C-49E4-A7AB-AE76BC1024C9}" type="slidenum">
              <a:rPr lang="el-GR" smtClean="0"/>
              <a:t>‹#›</a:t>
            </a:fld>
            <a:endParaRPr lang="el-GR"/>
          </a:p>
        </p:txBody>
      </p:sp>
    </p:spTree>
    <p:extLst>
      <p:ext uri="{BB962C8B-B14F-4D97-AF65-F5344CB8AC3E}">
        <p14:creationId xmlns:p14="http://schemas.microsoft.com/office/powerpoint/2010/main" val="3163767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A9B2B167-F4E0-460E-9193-6B8AD4F01863}" type="datetimeFigureOut">
              <a:rPr lang="el-GR" smtClean="0"/>
              <a:t>04/10/18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D1A4A18-CE5C-49E4-A7AB-AE76BC1024C9}" type="slidenum">
              <a:rPr lang="el-GR" smtClean="0"/>
              <a:t>‹#›</a:t>
            </a:fld>
            <a:endParaRPr lang="el-GR"/>
          </a:p>
        </p:txBody>
      </p:sp>
    </p:spTree>
    <p:extLst>
      <p:ext uri="{BB962C8B-B14F-4D97-AF65-F5344CB8AC3E}">
        <p14:creationId xmlns:p14="http://schemas.microsoft.com/office/powerpoint/2010/main" val="783141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dirty="0"/>
              <a:t>Στυλ κύριου τίτλου</a:t>
            </a:r>
          </a:p>
        </p:txBody>
      </p:sp>
      <p:sp>
        <p:nvSpPr>
          <p:cNvPr id="3" name="Θέση περιεχομένου 2"/>
          <p:cNvSpPr>
            <a:spLocks noGrp="1"/>
          </p:cNvSpPr>
          <p:nvPr>
            <p:ph idx="1"/>
          </p:nvPr>
        </p:nvSpPr>
        <p:spPr/>
        <p:txBody>
          <a:bodyPr/>
          <a:lstStyle>
            <a:lvl1pPr>
              <a:defRPr>
                <a:latin typeface="Eurostile LT Condensed" panose="02000506030000020004" pitchFamily="2" charset="0"/>
              </a:defRPr>
            </a:lvl1pPr>
            <a:lvl2pPr>
              <a:defRPr>
                <a:latin typeface="Eurostile LT Condensed" panose="02000506030000020004" pitchFamily="2" charset="0"/>
              </a:defRPr>
            </a:lvl2pPr>
            <a:lvl3pPr>
              <a:defRPr>
                <a:latin typeface="Eurostile LT Condensed" panose="02000506030000020004" pitchFamily="2" charset="0"/>
              </a:defRPr>
            </a:lvl3pPr>
            <a:lvl4pPr>
              <a:defRPr>
                <a:latin typeface="Eurostile LT Condensed" panose="02000506030000020004" pitchFamily="2" charset="0"/>
              </a:defRPr>
            </a:lvl4pPr>
            <a:lvl5pPr>
              <a:defRPr>
                <a:latin typeface="Eurostile LT Condensed" panose="02000506030000020004" pitchFamily="2" charset="0"/>
              </a:defRPr>
            </a:lvl5pPr>
          </a:lstStyle>
          <a:p>
            <a:pPr lvl="0"/>
            <a:r>
              <a:rPr lang="el-GR" dirty="0"/>
              <a:t>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p:cNvSpPr>
            <a:spLocks noGrp="1"/>
          </p:cNvSpPr>
          <p:nvPr>
            <p:ph type="dt" sz="half" idx="10"/>
          </p:nvPr>
        </p:nvSpPr>
        <p:spPr/>
        <p:txBody>
          <a:bodyPr/>
          <a:lstStyle/>
          <a:p>
            <a:fld id="{A9B2B167-F4E0-460E-9193-6B8AD4F01863}" type="datetimeFigureOut">
              <a:rPr lang="el-GR" smtClean="0"/>
              <a:t>04/10/18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D1A4A18-CE5C-49E4-A7AB-AE76BC1024C9}" type="slidenum">
              <a:rPr lang="el-GR" smtClean="0"/>
              <a:t>‹#›</a:t>
            </a:fld>
            <a:endParaRPr lang="el-GR"/>
          </a:p>
        </p:txBody>
      </p:sp>
    </p:spTree>
    <p:extLst>
      <p:ext uri="{BB962C8B-B14F-4D97-AF65-F5344CB8AC3E}">
        <p14:creationId xmlns:p14="http://schemas.microsoft.com/office/powerpoint/2010/main" val="2155823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A9B2B167-F4E0-460E-9193-6B8AD4F01863}" type="datetimeFigureOut">
              <a:rPr lang="el-GR" smtClean="0"/>
              <a:t>04/10/18</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D1A4A18-CE5C-49E4-A7AB-AE76BC1024C9}" type="slidenum">
              <a:rPr lang="el-GR" smtClean="0"/>
              <a:t>‹#›</a:t>
            </a:fld>
            <a:endParaRPr lang="el-GR"/>
          </a:p>
        </p:txBody>
      </p:sp>
    </p:spTree>
    <p:extLst>
      <p:ext uri="{BB962C8B-B14F-4D97-AF65-F5344CB8AC3E}">
        <p14:creationId xmlns:p14="http://schemas.microsoft.com/office/powerpoint/2010/main" val="3295882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A9B2B167-F4E0-460E-9193-6B8AD4F01863}" type="datetimeFigureOut">
              <a:rPr lang="el-GR" smtClean="0"/>
              <a:t>04/10/18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D1A4A18-CE5C-49E4-A7AB-AE76BC1024C9}" type="slidenum">
              <a:rPr lang="el-GR" smtClean="0"/>
              <a:t>‹#›</a:t>
            </a:fld>
            <a:endParaRPr lang="el-GR"/>
          </a:p>
        </p:txBody>
      </p:sp>
    </p:spTree>
    <p:extLst>
      <p:ext uri="{BB962C8B-B14F-4D97-AF65-F5344CB8AC3E}">
        <p14:creationId xmlns:p14="http://schemas.microsoft.com/office/powerpoint/2010/main" val="4173736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A9B2B167-F4E0-460E-9193-6B8AD4F01863}" type="datetimeFigureOut">
              <a:rPr lang="el-GR" smtClean="0"/>
              <a:t>04/10/18</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DD1A4A18-CE5C-49E4-A7AB-AE76BC1024C9}" type="slidenum">
              <a:rPr lang="el-GR" smtClean="0"/>
              <a:t>‹#›</a:t>
            </a:fld>
            <a:endParaRPr lang="el-GR"/>
          </a:p>
        </p:txBody>
      </p:sp>
    </p:spTree>
    <p:extLst>
      <p:ext uri="{BB962C8B-B14F-4D97-AF65-F5344CB8AC3E}">
        <p14:creationId xmlns:p14="http://schemas.microsoft.com/office/powerpoint/2010/main" val="31912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A9B2B167-F4E0-460E-9193-6B8AD4F01863}" type="datetimeFigureOut">
              <a:rPr lang="el-GR" smtClean="0"/>
              <a:t>04/10/18</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DD1A4A18-CE5C-49E4-A7AB-AE76BC1024C9}" type="slidenum">
              <a:rPr lang="el-GR" smtClean="0"/>
              <a:t>‹#›</a:t>
            </a:fld>
            <a:endParaRPr lang="el-GR"/>
          </a:p>
        </p:txBody>
      </p:sp>
    </p:spTree>
    <p:extLst>
      <p:ext uri="{BB962C8B-B14F-4D97-AF65-F5344CB8AC3E}">
        <p14:creationId xmlns:p14="http://schemas.microsoft.com/office/powerpoint/2010/main" val="1842440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9B2B167-F4E0-460E-9193-6B8AD4F01863}" type="datetimeFigureOut">
              <a:rPr lang="el-GR" smtClean="0"/>
              <a:t>04/10/18</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DD1A4A18-CE5C-49E4-A7AB-AE76BC1024C9}" type="slidenum">
              <a:rPr lang="el-GR" smtClean="0"/>
              <a:t>‹#›</a:t>
            </a:fld>
            <a:endParaRPr lang="el-GR"/>
          </a:p>
        </p:txBody>
      </p:sp>
    </p:spTree>
    <p:extLst>
      <p:ext uri="{BB962C8B-B14F-4D97-AF65-F5344CB8AC3E}">
        <p14:creationId xmlns:p14="http://schemas.microsoft.com/office/powerpoint/2010/main" val="2339667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A9B2B167-F4E0-460E-9193-6B8AD4F01863}" type="datetimeFigureOut">
              <a:rPr lang="el-GR" smtClean="0"/>
              <a:t>04/10/18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D1A4A18-CE5C-49E4-A7AB-AE76BC1024C9}" type="slidenum">
              <a:rPr lang="el-GR" smtClean="0"/>
              <a:t>‹#›</a:t>
            </a:fld>
            <a:endParaRPr lang="el-GR"/>
          </a:p>
        </p:txBody>
      </p:sp>
    </p:spTree>
    <p:extLst>
      <p:ext uri="{BB962C8B-B14F-4D97-AF65-F5344CB8AC3E}">
        <p14:creationId xmlns:p14="http://schemas.microsoft.com/office/powerpoint/2010/main" val="3389050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A9B2B167-F4E0-460E-9193-6B8AD4F01863}" type="datetimeFigureOut">
              <a:rPr lang="el-GR" smtClean="0"/>
              <a:t>04/10/18</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DD1A4A18-CE5C-49E4-A7AB-AE76BC1024C9}" type="slidenum">
              <a:rPr lang="el-GR" smtClean="0"/>
              <a:t>‹#›</a:t>
            </a:fld>
            <a:endParaRPr lang="el-GR"/>
          </a:p>
        </p:txBody>
      </p:sp>
    </p:spTree>
    <p:extLst>
      <p:ext uri="{BB962C8B-B14F-4D97-AF65-F5344CB8AC3E}">
        <p14:creationId xmlns:p14="http://schemas.microsoft.com/office/powerpoint/2010/main" val="277753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B2B167-F4E0-460E-9193-6B8AD4F01863}" type="datetimeFigureOut">
              <a:rPr lang="el-GR" smtClean="0"/>
              <a:t>04/10/18</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A4A18-CE5C-49E4-A7AB-AE76BC1024C9}" type="slidenum">
              <a:rPr lang="el-GR" smtClean="0"/>
              <a:t>‹#›</a:t>
            </a:fld>
            <a:endParaRPr lang="el-GR"/>
          </a:p>
        </p:txBody>
      </p:sp>
    </p:spTree>
    <p:extLst>
      <p:ext uri="{BB962C8B-B14F-4D97-AF65-F5344CB8AC3E}">
        <p14:creationId xmlns:p14="http://schemas.microsoft.com/office/powerpoint/2010/main" val="858113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2.png"/><Relationship Id="rId5" Type="http://schemas.microsoft.com/office/2007/relationships/hdphoto" Target="../media/hdphoto3.wdp"/><Relationship Id="rId10" Type="http://schemas.openxmlformats.org/officeDocument/2006/relationships/image" Target="../media/image21.png"/><Relationship Id="rId4" Type="http://schemas.openxmlformats.org/officeDocument/2006/relationships/image" Target="../media/image18.png"/><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0" y="2656929"/>
            <a:ext cx="9144000" cy="1470025"/>
          </a:xfrm>
        </p:spPr>
        <p:txBody>
          <a:bodyPr>
            <a:noAutofit/>
          </a:bodyPr>
          <a:lstStyle/>
          <a:p>
            <a:r>
              <a:rPr lang="en-US" sz="3200" dirty="0">
                <a:solidFill>
                  <a:schemeClr val="bg1"/>
                </a:solidFill>
                <a:latin typeface="Eurostile LT Condensed" panose="02000506030000020004" pitchFamily="2" charset="0"/>
              </a:rPr>
              <a:t>Effective personalization and </a:t>
            </a:r>
            <a:br>
              <a:rPr lang="en-US" sz="3200" dirty="0">
                <a:solidFill>
                  <a:schemeClr val="bg1"/>
                </a:solidFill>
                <a:latin typeface="Eurostile LT Condensed" panose="02000506030000020004" pitchFamily="2" charset="0"/>
              </a:rPr>
            </a:br>
            <a:r>
              <a:rPr lang="en-US" sz="3200" dirty="0">
                <a:solidFill>
                  <a:schemeClr val="bg1"/>
                </a:solidFill>
                <a:latin typeface="Eurostile LT Condensed" panose="02000506030000020004" pitchFamily="2" charset="0"/>
              </a:rPr>
              <a:t>self-management of health data and care services</a:t>
            </a:r>
            <a:endParaRPr lang="el-GR" sz="3200" dirty="0">
              <a:solidFill>
                <a:schemeClr val="bg1"/>
              </a:solidFill>
              <a:latin typeface="Eurostile LT Condensed" panose="02000506030000020004" pitchFamily="2" charset="0"/>
            </a:endParaRPr>
          </a:p>
        </p:txBody>
      </p:sp>
      <p:sp>
        <p:nvSpPr>
          <p:cNvPr id="11" name="Ορθογώνιο 10">
            <a:extLst>
              <a:ext uri="{FF2B5EF4-FFF2-40B4-BE49-F238E27FC236}">
                <a16:creationId xmlns:a16="http://schemas.microsoft.com/office/drawing/2014/main" id="{5BE8286D-07D0-4D01-A06A-116EDFC35106}"/>
              </a:ext>
            </a:extLst>
          </p:cNvPr>
          <p:cNvSpPr/>
          <p:nvPr/>
        </p:nvSpPr>
        <p:spPr>
          <a:xfrm>
            <a:off x="3075598" y="527758"/>
            <a:ext cx="2664296" cy="7910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Εικόνα 11">
            <a:extLst>
              <a:ext uri="{FF2B5EF4-FFF2-40B4-BE49-F238E27FC236}">
                <a16:creationId xmlns:a16="http://schemas.microsoft.com/office/drawing/2014/main" id="{BF560A2A-CBB2-4D48-93BB-060568DB6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840" y="513902"/>
            <a:ext cx="2592288" cy="853789"/>
          </a:xfrm>
          <a:prstGeom prst="rect">
            <a:avLst/>
          </a:prstGeom>
        </p:spPr>
      </p:pic>
      <p:grpSp>
        <p:nvGrpSpPr>
          <p:cNvPr id="13" name="Ομάδα 12">
            <a:extLst>
              <a:ext uri="{FF2B5EF4-FFF2-40B4-BE49-F238E27FC236}">
                <a16:creationId xmlns:a16="http://schemas.microsoft.com/office/drawing/2014/main" id="{CE0B04A5-7FAC-42A3-B88E-47D99E28E8FE}"/>
              </a:ext>
            </a:extLst>
          </p:cNvPr>
          <p:cNvGrpSpPr/>
          <p:nvPr/>
        </p:nvGrpSpPr>
        <p:grpSpPr>
          <a:xfrm>
            <a:off x="2051720" y="3434392"/>
            <a:ext cx="5976664" cy="3623983"/>
            <a:chOff x="1583668" y="3434392"/>
            <a:chExt cx="5976664" cy="3623983"/>
          </a:xfrm>
        </p:grpSpPr>
        <p:sp>
          <p:nvSpPr>
            <p:cNvPr id="10" name="Ορθογώνιο 9">
              <a:extLst>
                <a:ext uri="{FF2B5EF4-FFF2-40B4-BE49-F238E27FC236}">
                  <a16:creationId xmlns:a16="http://schemas.microsoft.com/office/drawing/2014/main" id="{C8D4F91D-3198-40D4-99EE-40567156AF50}"/>
                </a:ext>
              </a:extLst>
            </p:cNvPr>
            <p:cNvSpPr/>
            <p:nvPr/>
          </p:nvSpPr>
          <p:spPr>
            <a:xfrm>
              <a:off x="1835696" y="4166263"/>
              <a:ext cx="4536504" cy="216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Εικόνα 13">
              <a:extLst>
                <a:ext uri="{FF2B5EF4-FFF2-40B4-BE49-F238E27FC236}">
                  <a16:creationId xmlns:a16="http://schemas.microsoft.com/office/drawing/2014/main" id="{58F0E488-67F9-4E07-86E4-09A980C48C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668" y="3434392"/>
              <a:ext cx="5976664" cy="3623983"/>
            </a:xfrm>
            <a:prstGeom prst="rect">
              <a:avLst/>
            </a:prstGeom>
          </p:spPr>
        </p:pic>
      </p:grpSp>
    </p:spTree>
    <p:extLst>
      <p:ext uri="{BB962C8B-B14F-4D97-AF65-F5344CB8AC3E}">
        <p14:creationId xmlns:p14="http://schemas.microsoft.com/office/powerpoint/2010/main" val="2053149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229600" cy="1143000"/>
          </a:xfrm>
        </p:spPr>
        <p:txBody>
          <a:bodyPr>
            <a:normAutofit/>
          </a:bodyPr>
          <a:lstStyle/>
          <a:p>
            <a:pPr algn="l"/>
            <a:r>
              <a:rPr lang="en-US" sz="3600" dirty="0">
                <a:solidFill>
                  <a:schemeClr val="bg1"/>
                </a:solidFill>
                <a:latin typeface="Eurostile LT Condensed" panose="02000506030000020004" pitchFamily="2" charset="0"/>
              </a:rPr>
              <a:t>Promising technology shifts</a:t>
            </a:r>
            <a:endParaRPr lang="el-GR" sz="3600" dirty="0">
              <a:solidFill>
                <a:schemeClr val="bg1"/>
              </a:solidFill>
              <a:latin typeface="Eurostile LT Condensed" panose="02000506030000020004" pitchFamily="2" charset="0"/>
            </a:endParaRPr>
          </a:p>
        </p:txBody>
      </p:sp>
      <p:sp>
        <p:nvSpPr>
          <p:cNvPr id="5" name="Θέση περιεχομένου 4"/>
          <p:cNvSpPr>
            <a:spLocks noGrp="1"/>
          </p:cNvSpPr>
          <p:nvPr>
            <p:ph idx="1"/>
          </p:nvPr>
        </p:nvSpPr>
        <p:spPr>
          <a:xfrm>
            <a:off x="4355976" y="2276872"/>
            <a:ext cx="4248472" cy="4525963"/>
          </a:xfrm>
        </p:spPr>
        <p:txBody>
          <a:bodyPr>
            <a:normAutofit/>
          </a:bodyPr>
          <a:lstStyle/>
          <a:p>
            <a:pPr marL="0" indent="0">
              <a:buNone/>
            </a:pPr>
            <a:r>
              <a:rPr lang="en-US" sz="2200" dirty="0"/>
              <a:t>Then, cloud computing may… </a:t>
            </a:r>
          </a:p>
          <a:p>
            <a:pPr>
              <a:buFont typeface="Myriad Pro" pitchFamily="34" charset="0"/>
              <a:buChar char="›"/>
            </a:pPr>
            <a:r>
              <a:rPr lang="en-US" sz="2200" dirty="0"/>
              <a:t>confront existing shortcomings of smartphones &amp; tablets (data scalability, rapid visualization, and complex analysis services)</a:t>
            </a:r>
          </a:p>
          <a:p>
            <a:pPr>
              <a:buFont typeface="Myriad Pro" pitchFamily="34" charset="0"/>
              <a:buChar char="›"/>
            </a:pPr>
            <a:r>
              <a:rPr lang="en-US" sz="2200" dirty="0"/>
              <a:t>may offer a unique sensor data storage*, visualization and remote management tools</a:t>
            </a:r>
          </a:p>
          <a:p>
            <a:pPr marL="0" indent="0">
              <a:buNone/>
            </a:pPr>
            <a:endParaRPr lang="en-US" sz="2000" dirty="0"/>
          </a:p>
          <a:p>
            <a:pPr marL="0" indent="0">
              <a:buNone/>
            </a:pPr>
            <a:endParaRPr lang="el-GR" sz="1800" i="1" dirty="0"/>
          </a:p>
        </p:txBody>
      </p:sp>
      <p:pic>
        <p:nvPicPr>
          <p:cNvPr id="6146" name="Picture 2" descr="C:\Users\Alexandros\Desktop\PinCloud\new screenshots\raw images\slide-image-2.jpg"/>
          <p:cNvPicPr>
            <a:picLocks noChangeAspect="1" noChangeArrowheads="1"/>
          </p:cNvPicPr>
          <p:nvPr/>
        </p:nvPicPr>
        <p:blipFill rotWithShape="1">
          <a:blip r:embed="rId2">
            <a:extLst>
              <a:ext uri="{28A0092B-C50C-407E-A947-70E740481C1C}">
                <a14:useLocalDpi xmlns:a14="http://schemas.microsoft.com/office/drawing/2010/main" val="0"/>
              </a:ext>
            </a:extLst>
          </a:blip>
          <a:srcRect l="54474" b="24232"/>
          <a:stretch/>
        </p:blipFill>
        <p:spPr bwMode="auto">
          <a:xfrm>
            <a:off x="567974" y="2376590"/>
            <a:ext cx="3643986" cy="2708594"/>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467544" y="6085745"/>
            <a:ext cx="8424936" cy="655623"/>
          </a:xfrm>
          <a:prstGeom prst="rect">
            <a:avLst/>
          </a:prstGeom>
        </p:spPr>
        <p:txBody>
          <a:bodyPr vert="horz" lIns="91440" tIns="45720" rIns="91440" bIns="45720" rtlCol="0">
            <a:normAutofit/>
          </a:bodyPr>
          <a:lstStyle/>
          <a:p>
            <a:pPr>
              <a:spcBef>
                <a:spcPct val="20000"/>
              </a:spcBef>
              <a:buFont typeface="Arial" panose="020B0604020202020204" pitchFamily="34" charset="0"/>
              <a:buNone/>
            </a:pPr>
            <a:r>
              <a:rPr lang="en-US" sz="1600" dirty="0">
                <a:latin typeface="Eurostile LT Condensed" panose="02000506030000020004" pitchFamily="2" charset="0"/>
              </a:rPr>
              <a:t>(*) storing sensor recordings (from a variety of sensors and applications) on the cloud is an idea in its infancy, though very promising </a:t>
            </a:r>
            <a:endParaRPr lang="el-GR" sz="1600" dirty="0">
              <a:latin typeface="Eurostile LT Condensed" panose="02000506030000020004" pitchFamily="2" charset="0"/>
            </a:endParaRPr>
          </a:p>
        </p:txBody>
      </p:sp>
      <p:sp>
        <p:nvSpPr>
          <p:cNvPr id="6" name="TextBox 5"/>
          <p:cNvSpPr txBox="1"/>
          <p:nvPr/>
        </p:nvSpPr>
        <p:spPr>
          <a:xfrm>
            <a:off x="467544" y="1508240"/>
            <a:ext cx="5065810" cy="430887"/>
          </a:xfrm>
          <a:prstGeom prst="rect">
            <a:avLst/>
          </a:prstGeom>
          <a:noFill/>
        </p:spPr>
        <p:txBody>
          <a:bodyPr wrap="none" rtlCol="0">
            <a:spAutoFit/>
          </a:bodyPr>
          <a:lstStyle/>
          <a:p>
            <a:r>
              <a:rPr lang="en-US" sz="2200" dirty="0">
                <a:latin typeface="Eurostile LT Condensed" panose="02000506030000020004" pitchFamily="2" charset="0"/>
              </a:rPr>
              <a:t>Mobile internet &amp; smart devices, is on thing</a:t>
            </a:r>
            <a:endParaRPr lang="el-GR" sz="2200" dirty="0">
              <a:latin typeface="Eurostile LT Condensed" panose="02000506030000020004" pitchFamily="2" charset="0"/>
            </a:endParaRPr>
          </a:p>
        </p:txBody>
      </p:sp>
    </p:spTree>
    <p:extLst>
      <p:ext uri="{BB962C8B-B14F-4D97-AF65-F5344CB8AC3E}">
        <p14:creationId xmlns:p14="http://schemas.microsoft.com/office/powerpoint/2010/main" val="681129831"/>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Ορθογώνιο 10"/>
          <p:cNvSpPr/>
          <p:nvPr/>
        </p:nvSpPr>
        <p:spPr>
          <a:xfrm>
            <a:off x="6804248" y="-13528"/>
            <a:ext cx="2339752" cy="6875542"/>
          </a:xfrm>
          <a:prstGeom prst="rect">
            <a:avLst/>
          </a:prstGeom>
          <a:solidFill>
            <a:schemeClr val="tx1">
              <a:lumMod val="65000"/>
              <a:lumOff val="3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229600" cy="1143000"/>
          </a:xfrm>
        </p:spPr>
        <p:txBody>
          <a:bodyPr>
            <a:normAutofit/>
          </a:bodyPr>
          <a:lstStyle/>
          <a:p>
            <a:pPr algn="l"/>
            <a:r>
              <a:rPr lang="en-US" sz="3600" dirty="0">
                <a:solidFill>
                  <a:schemeClr val="bg1"/>
                </a:solidFill>
                <a:latin typeface="Eurostile LT Condensed" panose="02000506030000020004" pitchFamily="2" charset="0"/>
              </a:rPr>
              <a:t>cross4all: a citizen-oriented solution</a:t>
            </a:r>
            <a:endParaRPr lang="el-GR" sz="3600" dirty="0">
              <a:solidFill>
                <a:schemeClr val="bg1"/>
              </a:solidFill>
              <a:latin typeface="Eurostile LT Condensed" panose="02000506030000020004" pitchFamily="2" charset="0"/>
            </a:endParaRPr>
          </a:p>
        </p:txBody>
      </p:sp>
      <p:pic>
        <p:nvPicPr>
          <p:cNvPr id="7170" name="Picture 2" descr="Εικόνα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84" y="1328610"/>
            <a:ext cx="6696744" cy="541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Ορθογώνιο 7"/>
          <p:cNvSpPr/>
          <p:nvPr/>
        </p:nvSpPr>
        <p:spPr>
          <a:xfrm>
            <a:off x="6876256" y="2032387"/>
            <a:ext cx="2195736" cy="4708981"/>
          </a:xfrm>
          <a:prstGeom prst="rect">
            <a:avLst/>
          </a:prstGeom>
        </p:spPr>
        <p:txBody>
          <a:bodyPr wrap="square">
            <a:spAutoFit/>
          </a:bodyPr>
          <a:lstStyle/>
          <a:p>
            <a:r>
              <a:rPr lang="en-US" sz="2400" dirty="0">
                <a:latin typeface="Eurostile LT Condensed" panose="02000506030000020004" pitchFamily="2" charset="0"/>
              </a:rPr>
              <a:t>ubiquitous access</a:t>
            </a:r>
          </a:p>
          <a:p>
            <a:endParaRPr lang="en-US" dirty="0">
              <a:latin typeface="Eurostile LT Condensed" panose="02000506030000020004" pitchFamily="2" charset="0"/>
            </a:endParaRPr>
          </a:p>
          <a:p>
            <a:r>
              <a:rPr lang="en-US" dirty="0">
                <a:latin typeface="Eurostile LT Condensed" panose="02000506030000020004" pitchFamily="2" charset="0"/>
              </a:rPr>
              <a:t>for patients and associated health professionals </a:t>
            </a:r>
          </a:p>
          <a:p>
            <a:endParaRPr lang="en-US" dirty="0">
              <a:latin typeface="Eurostile LT Condensed" panose="02000506030000020004" pitchFamily="2" charset="0"/>
            </a:endParaRPr>
          </a:p>
          <a:p>
            <a:r>
              <a:rPr lang="en-US" dirty="0">
                <a:latin typeface="Eurostile LT Condensed" panose="02000506030000020004" pitchFamily="2" charset="0"/>
              </a:rPr>
              <a:t>to advanced storage, visualization &amp; processing capabilities</a:t>
            </a:r>
            <a:br>
              <a:rPr lang="en-US" dirty="0">
                <a:latin typeface="Eurostile LT Condensed" panose="02000506030000020004" pitchFamily="2" charset="0"/>
              </a:rPr>
            </a:br>
            <a:endParaRPr lang="en-US" dirty="0">
              <a:latin typeface="Eurostile LT Condensed" panose="02000506030000020004" pitchFamily="2" charset="0"/>
            </a:endParaRPr>
          </a:p>
          <a:p>
            <a:r>
              <a:rPr lang="en-US" dirty="0">
                <a:latin typeface="Eurostile LT Condensed" panose="02000506030000020004" pitchFamily="2" charset="0"/>
              </a:rPr>
              <a:t>via a robust, easily deployable, secure and highly flexible infrastructure</a:t>
            </a:r>
            <a:endParaRPr lang="el-GR" dirty="0">
              <a:latin typeface="Eurostile LT Condensed" panose="02000506030000020004" pitchFamily="2" charset="0"/>
            </a:endParaRPr>
          </a:p>
        </p:txBody>
      </p:sp>
      <p:sp>
        <p:nvSpPr>
          <p:cNvPr id="9" name="Ορθογώνιο 8"/>
          <p:cNvSpPr/>
          <p:nvPr/>
        </p:nvSpPr>
        <p:spPr>
          <a:xfrm>
            <a:off x="4449853" y="1184975"/>
            <a:ext cx="2320844" cy="5616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2">
            <a:extLst>
              <a:ext uri="{FF2B5EF4-FFF2-40B4-BE49-F238E27FC236}">
                <a16:creationId xmlns:a16="http://schemas.microsoft.com/office/drawing/2014/main" id="{B4B80341-8BA3-42D2-9905-85E8CB87FF30}"/>
              </a:ext>
            </a:extLst>
          </p:cNvPr>
          <p:cNvSpPr/>
          <p:nvPr/>
        </p:nvSpPr>
        <p:spPr>
          <a:xfrm>
            <a:off x="4788024" y="3789040"/>
            <a:ext cx="576064" cy="2160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Cross4all</a:t>
            </a:r>
          </a:p>
        </p:txBody>
      </p:sp>
    </p:spTree>
    <p:extLst>
      <p:ext uri="{BB962C8B-B14F-4D97-AF65-F5344CB8AC3E}">
        <p14:creationId xmlns:p14="http://schemas.microsoft.com/office/powerpoint/2010/main" val="7581605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229600" cy="1143000"/>
          </a:xfrm>
          <a:ln>
            <a:noFill/>
          </a:ln>
        </p:spPr>
        <p:txBody>
          <a:bodyPr>
            <a:normAutofit/>
          </a:bodyPr>
          <a:lstStyle/>
          <a:p>
            <a:pPr algn="l"/>
            <a:r>
              <a:rPr lang="en-US" sz="3600" dirty="0">
                <a:solidFill>
                  <a:schemeClr val="bg1"/>
                </a:solidFill>
                <a:latin typeface="Eurostile LT Condensed" panose="02000506030000020004" pitchFamily="2" charset="0"/>
              </a:rPr>
              <a:t>making the difference</a:t>
            </a:r>
            <a:endParaRPr lang="el-GR" sz="3600" dirty="0">
              <a:solidFill>
                <a:schemeClr val="bg1"/>
              </a:solidFill>
              <a:latin typeface="Eurostile LT Condensed" panose="02000506030000020004" pitchFamily="2" charset="0"/>
            </a:endParaRPr>
          </a:p>
        </p:txBody>
      </p:sp>
      <p:sp>
        <p:nvSpPr>
          <p:cNvPr id="5" name="Θέση περιεχομένου 4"/>
          <p:cNvSpPr>
            <a:spLocks noGrp="1"/>
          </p:cNvSpPr>
          <p:nvPr>
            <p:ph idx="1"/>
          </p:nvPr>
        </p:nvSpPr>
        <p:spPr>
          <a:xfrm>
            <a:off x="457200" y="1768506"/>
            <a:ext cx="4114800" cy="4828846"/>
          </a:xfrm>
        </p:spPr>
        <p:txBody>
          <a:bodyPr>
            <a:normAutofit/>
          </a:bodyPr>
          <a:lstStyle/>
          <a:p>
            <a:pPr marL="0" indent="0">
              <a:buNone/>
            </a:pPr>
            <a:r>
              <a:rPr lang="en-US" sz="2200" dirty="0"/>
              <a:t>Information held is not restricted:</a:t>
            </a:r>
          </a:p>
          <a:p>
            <a:pPr>
              <a:buFont typeface="Myriad Pro" pitchFamily="34" charset="0"/>
              <a:buChar char="›"/>
            </a:pPr>
            <a:r>
              <a:rPr lang="en-US" sz="2200" dirty="0"/>
              <a:t>to disease related data or</a:t>
            </a:r>
          </a:p>
          <a:p>
            <a:pPr>
              <a:buFont typeface="Myriad Pro" pitchFamily="34" charset="0"/>
              <a:buChar char="›"/>
            </a:pPr>
            <a:r>
              <a:rPr lang="en-US" sz="2200" dirty="0"/>
              <a:t>to data steaming solely from health structures to which the user is connected</a:t>
            </a:r>
          </a:p>
          <a:p>
            <a:pPr marL="0" indent="0">
              <a:buNone/>
            </a:pPr>
            <a:r>
              <a:rPr lang="en-US" sz="2200" dirty="0"/>
              <a:t>May well include information </a:t>
            </a:r>
            <a:r>
              <a:rPr lang="en-US" sz="2200" b="1" dirty="0"/>
              <a:t>beyond the medical data </a:t>
            </a:r>
            <a:r>
              <a:rPr lang="en-US" sz="2200" dirty="0"/>
              <a:t>(about lifestyle, living conditions, etc.)</a:t>
            </a:r>
          </a:p>
          <a:p>
            <a:pPr marL="0" indent="0">
              <a:buNone/>
            </a:pPr>
            <a:r>
              <a:rPr lang="en-US" sz="2200" dirty="0"/>
              <a:t>Altogether, </a:t>
            </a:r>
            <a:r>
              <a:rPr lang="en-US" sz="2200" u="sng" dirty="0"/>
              <a:t>form</a:t>
            </a:r>
            <a:r>
              <a:rPr lang="en-US" sz="2200" dirty="0"/>
              <a:t> a more holistic representation of the health life-cycle (covering all kinds of physical, psychological, and social aspects)</a:t>
            </a:r>
            <a:endParaRPr lang="el-GR" sz="2200" dirty="0"/>
          </a:p>
        </p:txBody>
      </p:sp>
      <p:sp>
        <p:nvSpPr>
          <p:cNvPr id="12" name="Θέση περιεχομένου 4"/>
          <p:cNvSpPr txBox="1">
            <a:spLocks/>
          </p:cNvSpPr>
          <p:nvPr/>
        </p:nvSpPr>
        <p:spPr>
          <a:xfrm>
            <a:off x="4777680" y="1769396"/>
            <a:ext cx="411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Eurostile LT Condensed" panose="02000506030000020004"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Eurostile LT Condensed" panose="02000506030000020004" pitchFamily="2"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Eurostile LT Condensed" panose="02000506030000020004" pitchFamily="2"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Eurostile LT Condensed" panose="02000506030000020004" pitchFamily="2"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Eurostile LT Condensed" panose="0200050603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600"/>
              </a:spcAft>
              <a:buNone/>
            </a:pPr>
            <a:r>
              <a:rPr lang="en-US" sz="2200" dirty="0"/>
              <a:t>Health records in cross4all are </a:t>
            </a:r>
            <a:r>
              <a:rPr lang="en-US" sz="2200" b="1" dirty="0"/>
              <a:t>fully owned </a:t>
            </a:r>
            <a:r>
              <a:rPr lang="en-US" sz="2200" dirty="0"/>
              <a:t>and controlled by the user (patient) himself</a:t>
            </a:r>
          </a:p>
          <a:p>
            <a:pPr marL="0" indent="0">
              <a:spcAft>
                <a:spcPts val="600"/>
              </a:spcAft>
              <a:buNone/>
            </a:pPr>
            <a:r>
              <a:rPr lang="en-US" sz="2200" dirty="0"/>
              <a:t>The user alone can decide who, when and for how long, will be granted access to what and in which form or level of detail</a:t>
            </a:r>
          </a:p>
          <a:p>
            <a:pPr marL="0" indent="0">
              <a:spcAft>
                <a:spcPts val="600"/>
              </a:spcAft>
              <a:buNone/>
            </a:pPr>
            <a:r>
              <a:rPr lang="en-US" sz="2200" dirty="0"/>
              <a:t>Information can be manually entered or automatically imported from a series of connected, authorized by the user, health providers*</a:t>
            </a:r>
          </a:p>
        </p:txBody>
      </p:sp>
      <p:sp>
        <p:nvSpPr>
          <p:cNvPr id="3" name="Ορθογώνιο 2"/>
          <p:cNvSpPr/>
          <p:nvPr/>
        </p:nvSpPr>
        <p:spPr>
          <a:xfrm>
            <a:off x="467544" y="6264696"/>
            <a:ext cx="8424936"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Eurostile LT Condensed" panose="02000506030000020004" pitchFamily="2" charset="0"/>
              </a:rPr>
              <a:t>(*) It is not meant to replace, under any circumstances, the official records of other source providers</a:t>
            </a:r>
            <a:endParaRPr lang="el-GR" sz="1600" dirty="0">
              <a:solidFill>
                <a:schemeClr val="tx1"/>
              </a:solidFill>
              <a:latin typeface="Eurostile LT Condensed" panose="02000506030000020004" pitchFamily="2" charset="0"/>
            </a:endParaRPr>
          </a:p>
        </p:txBody>
      </p:sp>
      <p:sp>
        <p:nvSpPr>
          <p:cNvPr id="8" name="Έλλειψη 7"/>
          <p:cNvSpPr/>
          <p:nvPr/>
        </p:nvSpPr>
        <p:spPr>
          <a:xfrm>
            <a:off x="2052288" y="1352244"/>
            <a:ext cx="360000" cy="360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Eurostile LT Condensed" panose="02000506030000020004" pitchFamily="2" charset="0"/>
              </a:rPr>
              <a:t>1</a:t>
            </a:r>
            <a:endParaRPr lang="el-GR" sz="1400" dirty="0">
              <a:latin typeface="Eurostile LT Condensed" panose="02000506030000020004" pitchFamily="2" charset="0"/>
            </a:endParaRPr>
          </a:p>
        </p:txBody>
      </p:sp>
      <p:sp>
        <p:nvSpPr>
          <p:cNvPr id="9" name="Έλλειψη 8"/>
          <p:cNvSpPr/>
          <p:nvPr/>
        </p:nvSpPr>
        <p:spPr>
          <a:xfrm>
            <a:off x="6660272" y="1350746"/>
            <a:ext cx="360000" cy="360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Eurostile LT Condensed" panose="02000506030000020004" pitchFamily="2" charset="0"/>
              </a:rPr>
              <a:t>2</a:t>
            </a:r>
            <a:endParaRPr lang="el-GR" sz="1400" dirty="0">
              <a:latin typeface="Eurostile LT Condensed" panose="02000506030000020004" pitchFamily="2" charset="0"/>
            </a:endParaRPr>
          </a:p>
        </p:txBody>
      </p:sp>
      <p:cxnSp>
        <p:nvCxnSpPr>
          <p:cNvPr id="10" name="Ευθεία γραμμή σύνδεσης 9"/>
          <p:cNvCxnSpPr/>
          <p:nvPr/>
        </p:nvCxnSpPr>
        <p:spPr>
          <a:xfrm>
            <a:off x="4572000" y="1712244"/>
            <a:ext cx="0" cy="42910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495118"/>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Alexandros\Desktop\big-data.pn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0000"/>
                    </a14:imgEffect>
                  </a14:imgLayer>
                </a14:imgProps>
              </a:ext>
              <a:ext uri="{28A0092B-C50C-407E-A947-70E740481C1C}">
                <a14:useLocalDpi xmlns:a14="http://schemas.microsoft.com/office/drawing/2010/main" val="0"/>
              </a:ext>
            </a:extLst>
          </a:blip>
          <a:srcRect r="23708"/>
          <a:stretch/>
        </p:blipFill>
        <p:spPr bwMode="auto">
          <a:xfrm>
            <a:off x="-93664" y="-27384"/>
            <a:ext cx="9237664" cy="6885384"/>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93664" y="0"/>
            <a:ext cx="2123728" cy="6858000"/>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107504" y="2492896"/>
            <a:ext cx="1915528" cy="5256584"/>
          </a:xfrm>
          <a:ln>
            <a:noFill/>
          </a:ln>
        </p:spPr>
        <p:txBody>
          <a:bodyPr>
            <a:normAutofit/>
          </a:bodyPr>
          <a:lstStyle/>
          <a:p>
            <a:pPr algn="l"/>
            <a:r>
              <a:rPr lang="en-US" sz="2800" dirty="0">
                <a:solidFill>
                  <a:schemeClr val="bg1"/>
                </a:solidFill>
                <a:latin typeface="Eurostile LT Condensed" panose="02000506030000020004" pitchFamily="2" charset="0"/>
              </a:rPr>
              <a:t>types of information &amp; data held</a:t>
            </a:r>
            <a:endParaRPr lang="el-GR" sz="2800" dirty="0">
              <a:solidFill>
                <a:schemeClr val="bg1"/>
              </a:solidFill>
              <a:latin typeface="Eurostile LT Condensed" panose="02000506030000020004" pitchFamily="2" charset="0"/>
            </a:endParaRPr>
          </a:p>
        </p:txBody>
      </p:sp>
      <p:sp>
        <p:nvSpPr>
          <p:cNvPr id="8" name="Στρογγυλεμένο ορθογώνιο 7"/>
          <p:cNvSpPr/>
          <p:nvPr/>
        </p:nvSpPr>
        <p:spPr>
          <a:xfrm>
            <a:off x="4193792" y="442019"/>
            <a:ext cx="2808312" cy="538709"/>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2000" dirty="0">
                <a:latin typeface="Arial Narrow" panose="020B0606020202030204" pitchFamily="34" charset="0"/>
              </a:rPr>
              <a:t>user data</a:t>
            </a:r>
            <a:endParaRPr lang="el-GR" dirty="0">
              <a:latin typeface="Arial Narrow" panose="020B0606020202030204" pitchFamily="34" charset="0"/>
            </a:endParaRPr>
          </a:p>
        </p:txBody>
      </p:sp>
      <p:sp>
        <p:nvSpPr>
          <p:cNvPr id="9" name="Στρογγυλεμένο ορθογώνιο 8"/>
          <p:cNvSpPr/>
          <p:nvPr/>
        </p:nvSpPr>
        <p:spPr>
          <a:xfrm>
            <a:off x="7452320" y="1381423"/>
            <a:ext cx="1494000" cy="72008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300" dirty="0">
                <a:latin typeface="Arial Narrow" panose="020B0606020202030204" pitchFamily="34" charset="0"/>
              </a:rPr>
              <a:t>data from the user</a:t>
            </a:r>
            <a:r>
              <a:rPr lang="el-GR" sz="1300" dirty="0">
                <a:latin typeface="Arial Narrow" panose="020B0606020202030204" pitchFamily="34" charset="0"/>
              </a:rPr>
              <a:t> </a:t>
            </a:r>
            <a:r>
              <a:rPr lang="el-GR" sz="1050" dirty="0">
                <a:latin typeface="Arial Narrow" panose="020B0606020202030204" pitchFamily="34" charset="0"/>
              </a:rPr>
              <a:t>(</a:t>
            </a:r>
            <a:r>
              <a:rPr lang="en-US" sz="1050" dirty="0">
                <a:latin typeface="Arial Narrow" panose="020B0606020202030204" pitchFamily="34" charset="0"/>
              </a:rPr>
              <a:t>automated of user entry</a:t>
            </a:r>
            <a:r>
              <a:rPr lang="el-GR" sz="1050" dirty="0">
                <a:latin typeface="Arial Narrow" panose="020B0606020202030204" pitchFamily="34" charset="0"/>
              </a:rPr>
              <a:t>)</a:t>
            </a:r>
          </a:p>
        </p:txBody>
      </p:sp>
      <p:sp>
        <p:nvSpPr>
          <p:cNvPr id="10" name="Στρογγυλεμένο ορθογώνιο 9"/>
          <p:cNvSpPr/>
          <p:nvPr/>
        </p:nvSpPr>
        <p:spPr>
          <a:xfrm>
            <a:off x="7615144" y="2429277"/>
            <a:ext cx="1169394" cy="72008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300" dirty="0">
                <a:latin typeface="Arial Narrow" panose="020B0606020202030204" pitchFamily="34" charset="0"/>
              </a:rPr>
              <a:t>measurements</a:t>
            </a:r>
            <a:br>
              <a:rPr lang="el-GR" sz="1300" dirty="0">
                <a:latin typeface="Arial Narrow" panose="020B0606020202030204" pitchFamily="34" charset="0"/>
              </a:rPr>
            </a:br>
            <a:r>
              <a:rPr lang="el-GR" sz="1050" dirty="0">
                <a:latin typeface="Arial Narrow" panose="020B0606020202030204" pitchFamily="34" charset="0"/>
              </a:rPr>
              <a:t>(</a:t>
            </a:r>
            <a:r>
              <a:rPr lang="en-US" sz="1050" dirty="0">
                <a:latin typeface="Arial Narrow" panose="020B0606020202030204" pitchFamily="34" charset="0"/>
              </a:rPr>
              <a:t>e.g., vital signs, weight, etc.</a:t>
            </a:r>
            <a:r>
              <a:rPr lang="el-GR" sz="1050" dirty="0">
                <a:latin typeface="Arial Narrow" panose="020B0606020202030204" pitchFamily="34" charset="0"/>
              </a:rPr>
              <a:t>)</a:t>
            </a:r>
            <a:endParaRPr lang="el-GR" sz="1300" dirty="0">
              <a:latin typeface="Arial Narrow" panose="020B0606020202030204" pitchFamily="34" charset="0"/>
            </a:endParaRPr>
          </a:p>
        </p:txBody>
      </p:sp>
      <p:sp>
        <p:nvSpPr>
          <p:cNvPr id="11" name="Στρογγυλεμένο ορθογώνιο 10"/>
          <p:cNvSpPr/>
          <p:nvPr/>
        </p:nvSpPr>
        <p:spPr>
          <a:xfrm>
            <a:off x="4086566" y="2421304"/>
            <a:ext cx="1169394" cy="72008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GB" sz="1300" dirty="0">
                <a:latin typeface="Arial Narrow" panose="020B0606020202030204" pitchFamily="34" charset="0"/>
              </a:rPr>
              <a:t>conditions / allergies / disabilities</a:t>
            </a:r>
            <a:endParaRPr lang="el-GR" sz="1300" dirty="0">
              <a:latin typeface="Arial Narrow" panose="020B0606020202030204" pitchFamily="34" charset="0"/>
            </a:endParaRPr>
          </a:p>
        </p:txBody>
      </p:sp>
      <p:sp>
        <p:nvSpPr>
          <p:cNvPr id="13" name="Στρογγυλεμένο ορθογώνιο 12"/>
          <p:cNvSpPr/>
          <p:nvPr/>
        </p:nvSpPr>
        <p:spPr>
          <a:xfrm>
            <a:off x="7615144" y="3284984"/>
            <a:ext cx="1170165" cy="72008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GB" sz="1300" dirty="0">
                <a:latin typeface="Arial Narrow" panose="020B0606020202030204" pitchFamily="34" charset="0"/>
              </a:rPr>
              <a:t>symptoms </a:t>
            </a:r>
            <a:br>
              <a:rPr lang="en-GB" sz="1300" dirty="0">
                <a:latin typeface="Arial Narrow" panose="020B0606020202030204" pitchFamily="34" charset="0"/>
              </a:rPr>
            </a:br>
            <a:r>
              <a:rPr lang="en-GB" sz="1300" dirty="0">
                <a:latin typeface="Arial Narrow" panose="020B0606020202030204" pitchFamily="34" charset="0"/>
              </a:rPr>
              <a:t>reports</a:t>
            </a:r>
          </a:p>
          <a:p>
            <a:pPr algn="ctr"/>
            <a:r>
              <a:rPr lang="en-GB" sz="1050" dirty="0">
                <a:latin typeface="Arial Narrow" panose="020B0606020202030204" pitchFamily="34" charset="0"/>
              </a:rPr>
              <a:t>(e.g., dizziness)</a:t>
            </a:r>
            <a:endParaRPr lang="el-GR" sz="1050" dirty="0">
              <a:latin typeface="Arial Narrow" panose="020B0606020202030204" pitchFamily="34" charset="0"/>
            </a:endParaRPr>
          </a:p>
        </p:txBody>
      </p:sp>
      <p:sp>
        <p:nvSpPr>
          <p:cNvPr id="14" name="Στρογγυλεμένο ορθογώνιο 13"/>
          <p:cNvSpPr/>
          <p:nvPr/>
        </p:nvSpPr>
        <p:spPr>
          <a:xfrm>
            <a:off x="7606273" y="4149080"/>
            <a:ext cx="1181945" cy="72008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latin typeface="Arial Narrow" panose="020B0606020202030204" pitchFamily="34" charset="0"/>
              </a:rPr>
              <a:t>actions reports</a:t>
            </a:r>
            <a:r>
              <a:rPr lang="el-GR" sz="1300" dirty="0">
                <a:latin typeface="Arial Narrow" panose="020B0606020202030204" pitchFamily="34" charset="0"/>
              </a:rPr>
              <a:t> </a:t>
            </a:r>
            <a:br>
              <a:rPr lang="el-GR" sz="1300" dirty="0">
                <a:latin typeface="Arial Narrow" panose="020B0606020202030204" pitchFamily="34" charset="0"/>
              </a:rPr>
            </a:br>
            <a:r>
              <a:rPr lang="el-GR" sz="1050" dirty="0">
                <a:latin typeface="Arial Narrow" panose="020B0606020202030204" pitchFamily="34" charset="0"/>
              </a:rPr>
              <a:t>(</a:t>
            </a:r>
            <a:r>
              <a:rPr lang="en-US" sz="1050" dirty="0">
                <a:latin typeface="Arial Narrow" panose="020B0606020202030204" pitchFamily="34" charset="0"/>
              </a:rPr>
              <a:t>e.g., taking pill</a:t>
            </a:r>
            <a:r>
              <a:rPr lang="el-GR" sz="1050" dirty="0">
                <a:latin typeface="Arial Narrow" panose="020B0606020202030204" pitchFamily="34" charset="0"/>
              </a:rPr>
              <a:t>)</a:t>
            </a:r>
            <a:endParaRPr lang="el-GR" sz="1300" dirty="0">
              <a:latin typeface="Arial Narrow" panose="020B0606020202030204" pitchFamily="34" charset="0"/>
            </a:endParaRPr>
          </a:p>
        </p:txBody>
      </p:sp>
      <p:sp>
        <p:nvSpPr>
          <p:cNvPr id="15" name="Στρογγυλεμένο ορθογώνιο 14"/>
          <p:cNvSpPr/>
          <p:nvPr/>
        </p:nvSpPr>
        <p:spPr>
          <a:xfrm>
            <a:off x="5705960" y="1379206"/>
            <a:ext cx="1494000" cy="72008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300" dirty="0">
                <a:latin typeface="Arial Narrow" panose="020B0606020202030204" pitchFamily="34" charset="0"/>
              </a:rPr>
              <a:t>data from health professionals</a:t>
            </a:r>
            <a:endParaRPr lang="el-GR" sz="1300" dirty="0">
              <a:latin typeface="Arial Narrow" panose="020B0606020202030204" pitchFamily="34" charset="0"/>
            </a:endParaRPr>
          </a:p>
        </p:txBody>
      </p:sp>
      <p:sp>
        <p:nvSpPr>
          <p:cNvPr id="16" name="Στρογγυλεμένο ορθογώνιο 15"/>
          <p:cNvSpPr/>
          <p:nvPr/>
        </p:nvSpPr>
        <p:spPr>
          <a:xfrm>
            <a:off x="5873697" y="3288491"/>
            <a:ext cx="1169394" cy="72008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latin typeface="Arial Narrow" panose="020B0606020202030204" pitchFamily="34" charset="0"/>
              </a:rPr>
              <a:t>lab &amp; imaging results</a:t>
            </a:r>
          </a:p>
        </p:txBody>
      </p:sp>
      <p:sp>
        <p:nvSpPr>
          <p:cNvPr id="17" name="Στρογγυλεμένο ορθογώνιο 16"/>
          <p:cNvSpPr/>
          <p:nvPr/>
        </p:nvSpPr>
        <p:spPr>
          <a:xfrm>
            <a:off x="5873696" y="2420888"/>
            <a:ext cx="1169394" cy="72008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latin typeface="Arial Narrow" panose="020B0606020202030204" pitchFamily="34" charset="0"/>
              </a:rPr>
              <a:t>measurements &amp; inspection  results</a:t>
            </a:r>
            <a:endParaRPr lang="el-GR" sz="1050" dirty="0">
              <a:latin typeface="Arial Narrow" panose="020B0606020202030204" pitchFamily="34" charset="0"/>
            </a:endParaRPr>
          </a:p>
        </p:txBody>
      </p:sp>
      <p:sp>
        <p:nvSpPr>
          <p:cNvPr id="18" name="Στρογγυλεμένο ορθογώνιο 17"/>
          <p:cNvSpPr/>
          <p:nvPr/>
        </p:nvSpPr>
        <p:spPr>
          <a:xfrm>
            <a:off x="5882403" y="5013176"/>
            <a:ext cx="1160687" cy="353722"/>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latin typeface="Arial Narrow" panose="020B0606020202030204" pitchFamily="34" charset="0"/>
              </a:rPr>
              <a:t>diagnosis</a:t>
            </a:r>
            <a:endParaRPr lang="el-GR" sz="1300" dirty="0">
              <a:latin typeface="Arial Narrow" panose="020B0606020202030204" pitchFamily="34" charset="0"/>
            </a:endParaRPr>
          </a:p>
        </p:txBody>
      </p:sp>
      <p:sp>
        <p:nvSpPr>
          <p:cNvPr id="19" name="Στρογγυλεμένο ορθογώνιο 18"/>
          <p:cNvSpPr/>
          <p:nvPr/>
        </p:nvSpPr>
        <p:spPr>
          <a:xfrm>
            <a:off x="5879053" y="6309320"/>
            <a:ext cx="1164037" cy="36004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latin typeface="Arial Narrow" panose="020B0606020202030204" pitchFamily="34" charset="0"/>
              </a:rPr>
              <a:t>referrals</a:t>
            </a:r>
            <a:endParaRPr lang="el-GR" sz="1300" dirty="0">
              <a:latin typeface="Arial Narrow" panose="020B0606020202030204" pitchFamily="34" charset="0"/>
            </a:endParaRPr>
          </a:p>
        </p:txBody>
      </p:sp>
      <p:sp>
        <p:nvSpPr>
          <p:cNvPr id="20" name="Στρογγυλεμένο ορθογώνιο 19"/>
          <p:cNvSpPr/>
          <p:nvPr/>
        </p:nvSpPr>
        <p:spPr>
          <a:xfrm>
            <a:off x="5879053" y="5873275"/>
            <a:ext cx="1164037" cy="364037"/>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latin typeface="Arial Narrow" panose="020B0606020202030204" pitchFamily="34" charset="0"/>
              </a:rPr>
              <a:t>prescriptions</a:t>
            </a:r>
            <a:endParaRPr lang="el-GR" sz="1300" dirty="0">
              <a:latin typeface="Arial Narrow" panose="020B0606020202030204" pitchFamily="34" charset="0"/>
            </a:endParaRPr>
          </a:p>
        </p:txBody>
      </p:sp>
      <p:cxnSp>
        <p:nvCxnSpPr>
          <p:cNvPr id="21" name="Γωνιακή σύνδεση 20"/>
          <p:cNvCxnSpPr>
            <a:stCxn id="15" idx="3"/>
            <a:endCxn id="17" idx="3"/>
          </p:cNvCxnSpPr>
          <p:nvPr/>
        </p:nvCxnSpPr>
        <p:spPr>
          <a:xfrm flipH="1">
            <a:off x="7043090" y="1739246"/>
            <a:ext cx="156870" cy="1041682"/>
          </a:xfrm>
          <a:prstGeom prst="bentConnector3">
            <a:avLst>
              <a:gd name="adj1" fmla="val -38016"/>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22" name="Γωνιακή σύνδεση 21"/>
          <p:cNvCxnSpPr>
            <a:stCxn id="15" idx="3"/>
            <a:endCxn id="19" idx="3"/>
          </p:cNvCxnSpPr>
          <p:nvPr/>
        </p:nvCxnSpPr>
        <p:spPr>
          <a:xfrm flipH="1">
            <a:off x="7043090" y="1739246"/>
            <a:ext cx="156870" cy="4750094"/>
          </a:xfrm>
          <a:prstGeom prst="bentConnector3">
            <a:avLst>
              <a:gd name="adj1" fmla="val -38016"/>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23" name="Γωνιακή σύνδεση 22"/>
          <p:cNvCxnSpPr>
            <a:stCxn id="15" idx="3"/>
            <a:endCxn id="16" idx="3"/>
          </p:cNvCxnSpPr>
          <p:nvPr/>
        </p:nvCxnSpPr>
        <p:spPr>
          <a:xfrm flipH="1">
            <a:off x="7043091" y="1739246"/>
            <a:ext cx="156869" cy="1909285"/>
          </a:xfrm>
          <a:prstGeom prst="bentConnector3">
            <a:avLst>
              <a:gd name="adj1" fmla="val -38016"/>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24" name="Γωνιακή σύνδεση 23"/>
          <p:cNvCxnSpPr>
            <a:stCxn id="15" idx="3"/>
            <a:endCxn id="18" idx="3"/>
          </p:cNvCxnSpPr>
          <p:nvPr/>
        </p:nvCxnSpPr>
        <p:spPr>
          <a:xfrm flipH="1">
            <a:off x="7043090" y="1739246"/>
            <a:ext cx="156870" cy="3450791"/>
          </a:xfrm>
          <a:prstGeom prst="bentConnector3">
            <a:avLst>
              <a:gd name="adj1" fmla="val -38016"/>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25" name="Γωνιακή σύνδεση 24"/>
          <p:cNvCxnSpPr>
            <a:stCxn id="15" idx="3"/>
            <a:endCxn id="20" idx="3"/>
          </p:cNvCxnSpPr>
          <p:nvPr/>
        </p:nvCxnSpPr>
        <p:spPr>
          <a:xfrm flipH="1">
            <a:off x="7043090" y="1739246"/>
            <a:ext cx="156870" cy="4316048"/>
          </a:xfrm>
          <a:prstGeom prst="bentConnector3">
            <a:avLst>
              <a:gd name="adj1" fmla="val -38016"/>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26" name="Γωνιακή σύνδεση 25"/>
          <p:cNvCxnSpPr>
            <a:stCxn id="8" idx="2"/>
            <a:endCxn id="15" idx="0"/>
          </p:cNvCxnSpPr>
          <p:nvPr/>
        </p:nvCxnSpPr>
        <p:spPr>
          <a:xfrm rot="16200000" flipH="1">
            <a:off x="5826215" y="752461"/>
            <a:ext cx="398478" cy="855012"/>
          </a:xfrm>
          <a:prstGeom prst="bentConnector3">
            <a:avLst>
              <a:gd name="adj1" fmla="val 50000"/>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27" name="Γωνιακή σύνδεση 26"/>
          <p:cNvCxnSpPr>
            <a:stCxn id="8" idx="2"/>
            <a:endCxn id="9" idx="0"/>
          </p:cNvCxnSpPr>
          <p:nvPr/>
        </p:nvCxnSpPr>
        <p:spPr>
          <a:xfrm rot="16200000" flipH="1">
            <a:off x="6698287" y="-119611"/>
            <a:ext cx="400695" cy="2601372"/>
          </a:xfrm>
          <a:prstGeom prst="bentConnector3">
            <a:avLst>
              <a:gd name="adj1" fmla="val 50000"/>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28" name="Γωνιακή σύνδεση 27"/>
          <p:cNvCxnSpPr>
            <a:stCxn id="9" idx="3"/>
            <a:endCxn id="10" idx="3"/>
          </p:cNvCxnSpPr>
          <p:nvPr/>
        </p:nvCxnSpPr>
        <p:spPr>
          <a:xfrm flipH="1">
            <a:off x="8784538" y="1741463"/>
            <a:ext cx="161782" cy="1047854"/>
          </a:xfrm>
          <a:prstGeom prst="bentConnector3">
            <a:avLst>
              <a:gd name="adj1" fmla="val -55292"/>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29" name="Γωνιακή σύνδεση 28"/>
          <p:cNvCxnSpPr>
            <a:stCxn id="9" idx="3"/>
            <a:endCxn id="13" idx="3"/>
          </p:cNvCxnSpPr>
          <p:nvPr/>
        </p:nvCxnSpPr>
        <p:spPr>
          <a:xfrm flipH="1">
            <a:off x="8785309" y="1741463"/>
            <a:ext cx="161011" cy="1903561"/>
          </a:xfrm>
          <a:prstGeom prst="bentConnector3">
            <a:avLst>
              <a:gd name="adj1" fmla="val -55555"/>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30" name="Γωνιακή σύνδεση 29"/>
          <p:cNvCxnSpPr>
            <a:stCxn id="9" idx="3"/>
            <a:endCxn id="58" idx="3"/>
          </p:cNvCxnSpPr>
          <p:nvPr/>
        </p:nvCxnSpPr>
        <p:spPr>
          <a:xfrm flipH="1">
            <a:off x="8788218" y="1741463"/>
            <a:ext cx="158102" cy="3641692"/>
          </a:xfrm>
          <a:prstGeom prst="bentConnector3">
            <a:avLst>
              <a:gd name="adj1" fmla="val -56579"/>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31" name="Γωνιακή σύνδεση 30"/>
          <p:cNvCxnSpPr>
            <a:stCxn id="9" idx="3"/>
            <a:endCxn id="14" idx="3"/>
          </p:cNvCxnSpPr>
          <p:nvPr/>
        </p:nvCxnSpPr>
        <p:spPr>
          <a:xfrm flipH="1">
            <a:off x="8788218" y="1741463"/>
            <a:ext cx="158102" cy="2767657"/>
          </a:xfrm>
          <a:prstGeom prst="bentConnector3">
            <a:avLst>
              <a:gd name="adj1" fmla="val -56579"/>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32" name="Στρογγυλεμένο ορθογώνιο 31"/>
          <p:cNvSpPr/>
          <p:nvPr/>
        </p:nvSpPr>
        <p:spPr>
          <a:xfrm>
            <a:off x="2123728" y="1379452"/>
            <a:ext cx="1494000" cy="72008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300" dirty="0">
                <a:latin typeface="Arial Narrow" panose="020B0606020202030204" pitchFamily="34" charset="0"/>
              </a:rPr>
              <a:t>general data  &amp;</a:t>
            </a:r>
            <a:endParaRPr lang="el-GR" sz="1300" dirty="0">
              <a:latin typeface="Arial Narrow" panose="020B0606020202030204" pitchFamily="34" charset="0"/>
            </a:endParaRPr>
          </a:p>
          <a:p>
            <a:pPr algn="ctr"/>
            <a:r>
              <a:rPr lang="en-US" sz="1300" dirty="0">
                <a:latin typeface="Arial Narrow" panose="020B0606020202030204" pitchFamily="34" charset="0"/>
              </a:rPr>
              <a:t>characteristics</a:t>
            </a:r>
            <a:endParaRPr lang="el-GR" sz="1050" dirty="0">
              <a:latin typeface="Arial Narrow" panose="020B0606020202030204" pitchFamily="34" charset="0"/>
            </a:endParaRPr>
          </a:p>
        </p:txBody>
      </p:sp>
      <p:sp>
        <p:nvSpPr>
          <p:cNvPr id="33" name="Στρογγυλεμένο ορθογώνιο 32"/>
          <p:cNvSpPr/>
          <p:nvPr/>
        </p:nvSpPr>
        <p:spPr>
          <a:xfrm>
            <a:off x="5882405" y="4149080"/>
            <a:ext cx="1160685" cy="72008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latin typeface="Arial Narrow" panose="020B0606020202030204" pitchFamily="34" charset="0"/>
              </a:rPr>
              <a:t>intervention reports &amp; data</a:t>
            </a:r>
          </a:p>
          <a:p>
            <a:pPr algn="ctr"/>
            <a:r>
              <a:rPr lang="en-US" sz="1050" dirty="0">
                <a:latin typeface="Arial Narrow" panose="020B0606020202030204" pitchFamily="34" charset="0"/>
              </a:rPr>
              <a:t>(e.g., surgical)</a:t>
            </a:r>
            <a:endParaRPr lang="el-GR" sz="1050" dirty="0">
              <a:latin typeface="Arial Narrow" panose="020B0606020202030204" pitchFamily="34" charset="0"/>
            </a:endParaRPr>
          </a:p>
        </p:txBody>
      </p:sp>
      <p:cxnSp>
        <p:nvCxnSpPr>
          <p:cNvPr id="34" name="Γωνιακή σύνδεση 33"/>
          <p:cNvCxnSpPr>
            <a:stCxn id="15" idx="3"/>
            <a:endCxn id="33" idx="3"/>
          </p:cNvCxnSpPr>
          <p:nvPr/>
        </p:nvCxnSpPr>
        <p:spPr>
          <a:xfrm flipH="1">
            <a:off x="7043090" y="1739246"/>
            <a:ext cx="156870" cy="2769874"/>
          </a:xfrm>
          <a:prstGeom prst="bentConnector3">
            <a:avLst>
              <a:gd name="adj1" fmla="val -38016"/>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36" name="Στρογγυλεμένο ορθογώνιο 35"/>
          <p:cNvSpPr/>
          <p:nvPr/>
        </p:nvSpPr>
        <p:spPr>
          <a:xfrm>
            <a:off x="5882403" y="5445224"/>
            <a:ext cx="1160687" cy="36004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latin typeface="Arial Narrow" panose="020B0606020202030204" pitchFamily="34" charset="0"/>
              </a:rPr>
              <a:t>instructions / plan</a:t>
            </a:r>
            <a:endParaRPr lang="el-GR" sz="1300" dirty="0">
              <a:latin typeface="Arial Narrow" panose="020B0606020202030204" pitchFamily="34" charset="0"/>
            </a:endParaRPr>
          </a:p>
        </p:txBody>
      </p:sp>
      <p:cxnSp>
        <p:nvCxnSpPr>
          <p:cNvPr id="37" name="Γωνιακή σύνδεση 36"/>
          <p:cNvCxnSpPr>
            <a:stCxn id="15" idx="3"/>
            <a:endCxn id="36" idx="3"/>
          </p:cNvCxnSpPr>
          <p:nvPr/>
        </p:nvCxnSpPr>
        <p:spPr>
          <a:xfrm flipH="1">
            <a:off x="7043090" y="1739246"/>
            <a:ext cx="156870" cy="3885998"/>
          </a:xfrm>
          <a:prstGeom prst="bentConnector3">
            <a:avLst>
              <a:gd name="adj1" fmla="val -38015"/>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38" name="Στρογγυλεμένο ορθογώνιο 37"/>
          <p:cNvSpPr/>
          <p:nvPr/>
        </p:nvSpPr>
        <p:spPr>
          <a:xfrm>
            <a:off x="3923928" y="1381423"/>
            <a:ext cx="1494000" cy="72008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300" dirty="0">
                <a:latin typeface="Arial Narrow" panose="020B0606020202030204" pitchFamily="34" charset="0"/>
              </a:rPr>
              <a:t>health profile</a:t>
            </a:r>
            <a:endParaRPr lang="el-GR" sz="1300" dirty="0">
              <a:latin typeface="Arial Narrow" panose="020B0606020202030204" pitchFamily="34" charset="0"/>
            </a:endParaRPr>
          </a:p>
          <a:p>
            <a:pPr algn="ctr"/>
            <a:r>
              <a:rPr lang="el-GR" sz="1050" dirty="0">
                <a:latin typeface="Arial Narrow" panose="020B0606020202030204" pitchFamily="34" charset="0"/>
              </a:rPr>
              <a:t>(</a:t>
            </a:r>
            <a:r>
              <a:rPr lang="en-US" sz="1050" dirty="0">
                <a:latin typeface="Arial Narrow" panose="020B0606020202030204" pitchFamily="34" charset="0"/>
              </a:rPr>
              <a:t>automatically extracted and/or from user input</a:t>
            </a:r>
            <a:r>
              <a:rPr lang="el-GR" sz="1050" dirty="0">
                <a:latin typeface="Arial Narrow" panose="020B0606020202030204" pitchFamily="34" charset="0"/>
              </a:rPr>
              <a:t>)</a:t>
            </a:r>
          </a:p>
        </p:txBody>
      </p:sp>
      <p:sp>
        <p:nvSpPr>
          <p:cNvPr id="39" name="Στρογγυλεμένο ορθογώνιο 38"/>
          <p:cNvSpPr/>
          <p:nvPr/>
        </p:nvSpPr>
        <p:spPr>
          <a:xfrm>
            <a:off x="4086566" y="3283098"/>
            <a:ext cx="1169394" cy="72008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300" dirty="0">
                <a:latin typeface="Arial Narrow" panose="020B0606020202030204" pitchFamily="34" charset="0"/>
              </a:rPr>
              <a:t>current plan</a:t>
            </a:r>
            <a:endParaRPr lang="el-GR" sz="1300" dirty="0">
              <a:latin typeface="Arial Narrow" panose="020B0606020202030204" pitchFamily="34" charset="0"/>
            </a:endParaRPr>
          </a:p>
        </p:txBody>
      </p:sp>
      <p:sp>
        <p:nvSpPr>
          <p:cNvPr id="40" name="Στρογγυλεμένο ορθογώνιο 39"/>
          <p:cNvSpPr/>
          <p:nvPr/>
        </p:nvSpPr>
        <p:spPr>
          <a:xfrm>
            <a:off x="4093955" y="5867333"/>
            <a:ext cx="1168723" cy="72008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300" dirty="0">
                <a:latin typeface="Arial Narrow" panose="020B0606020202030204" pitchFamily="34" charset="0"/>
              </a:rPr>
              <a:t>risk factors</a:t>
            </a:r>
            <a:endParaRPr lang="el-GR" sz="1300" dirty="0">
              <a:latin typeface="Arial Narrow" panose="020B0606020202030204" pitchFamily="34" charset="0"/>
            </a:endParaRPr>
          </a:p>
        </p:txBody>
      </p:sp>
      <p:sp>
        <p:nvSpPr>
          <p:cNvPr id="41" name="Στρογγυλεμένο ορθογώνιο 40"/>
          <p:cNvSpPr/>
          <p:nvPr/>
        </p:nvSpPr>
        <p:spPr>
          <a:xfrm>
            <a:off x="4086566" y="4149080"/>
            <a:ext cx="1168723" cy="72008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300" dirty="0">
                <a:latin typeface="Arial Narrow" panose="020B0606020202030204" pitchFamily="34" charset="0"/>
              </a:rPr>
              <a:t>medical history</a:t>
            </a:r>
          </a:p>
          <a:p>
            <a:pPr algn="ctr"/>
            <a:r>
              <a:rPr lang="en-US" sz="1050" dirty="0">
                <a:latin typeface="Arial Narrow" panose="020B0606020202030204" pitchFamily="34" charset="0"/>
              </a:rPr>
              <a:t>(surgeries, therapies, immunizations, etc.)</a:t>
            </a:r>
            <a:endParaRPr lang="el-GR" sz="1050" dirty="0">
              <a:latin typeface="Arial Narrow" panose="020B0606020202030204" pitchFamily="34" charset="0"/>
            </a:endParaRPr>
          </a:p>
        </p:txBody>
      </p:sp>
      <p:sp>
        <p:nvSpPr>
          <p:cNvPr id="42" name="Στρογγυλεμένο ορθογώνιο 41"/>
          <p:cNvSpPr/>
          <p:nvPr/>
        </p:nvSpPr>
        <p:spPr>
          <a:xfrm>
            <a:off x="2281827" y="4149080"/>
            <a:ext cx="1179511" cy="72008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300" dirty="0">
                <a:latin typeface="Arial Narrow" panose="020B0606020202030204" pitchFamily="34" charset="0"/>
              </a:rPr>
              <a:t>family </a:t>
            </a:r>
            <a:br>
              <a:rPr lang="en-US" sz="1300" dirty="0">
                <a:latin typeface="Arial Narrow" panose="020B0606020202030204" pitchFamily="34" charset="0"/>
              </a:rPr>
            </a:br>
            <a:r>
              <a:rPr lang="en-US" sz="1300" dirty="0">
                <a:latin typeface="Arial Narrow" panose="020B0606020202030204" pitchFamily="34" charset="0"/>
              </a:rPr>
              <a:t>history</a:t>
            </a:r>
            <a:endParaRPr lang="el-GR" sz="1050" dirty="0">
              <a:latin typeface="Arial Narrow" panose="020B0606020202030204" pitchFamily="34" charset="0"/>
            </a:endParaRPr>
          </a:p>
        </p:txBody>
      </p:sp>
      <p:cxnSp>
        <p:nvCxnSpPr>
          <p:cNvPr id="43" name="Γωνιακή σύνδεση 42"/>
          <p:cNvCxnSpPr>
            <a:stCxn id="8" idx="2"/>
            <a:endCxn id="32" idx="0"/>
          </p:cNvCxnSpPr>
          <p:nvPr/>
        </p:nvCxnSpPr>
        <p:spPr>
          <a:xfrm rot="5400000">
            <a:off x="4034976" y="-183520"/>
            <a:ext cx="398724" cy="2727220"/>
          </a:xfrm>
          <a:prstGeom prst="bentConnector3">
            <a:avLst>
              <a:gd name="adj1" fmla="val 50000"/>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44" name="Γωνιακή σύνδεση 43"/>
          <p:cNvCxnSpPr>
            <a:stCxn id="32" idx="3"/>
            <a:endCxn id="42" idx="3"/>
          </p:cNvCxnSpPr>
          <p:nvPr/>
        </p:nvCxnSpPr>
        <p:spPr>
          <a:xfrm flipH="1">
            <a:off x="3461338" y="1739492"/>
            <a:ext cx="156390" cy="2769628"/>
          </a:xfrm>
          <a:prstGeom prst="bentConnector3">
            <a:avLst>
              <a:gd name="adj1" fmla="val -76264"/>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45" name="Γωνιακή σύνδεση 44"/>
          <p:cNvCxnSpPr>
            <a:stCxn id="38" idx="3"/>
            <a:endCxn id="11" idx="3"/>
          </p:cNvCxnSpPr>
          <p:nvPr/>
        </p:nvCxnSpPr>
        <p:spPr>
          <a:xfrm flipH="1">
            <a:off x="5255960" y="1741463"/>
            <a:ext cx="161968" cy="1039881"/>
          </a:xfrm>
          <a:prstGeom prst="bentConnector3">
            <a:avLst>
              <a:gd name="adj1" fmla="val -67501"/>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46" name="Γωνιακή σύνδεση 45"/>
          <p:cNvCxnSpPr>
            <a:stCxn id="38" idx="3"/>
            <a:endCxn id="39" idx="3"/>
          </p:cNvCxnSpPr>
          <p:nvPr/>
        </p:nvCxnSpPr>
        <p:spPr>
          <a:xfrm flipH="1">
            <a:off x="5255960" y="1741463"/>
            <a:ext cx="161968" cy="1901675"/>
          </a:xfrm>
          <a:prstGeom prst="bentConnector3">
            <a:avLst>
              <a:gd name="adj1" fmla="val -67500"/>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47" name="Γωνιακή σύνδεση 46"/>
          <p:cNvCxnSpPr>
            <a:stCxn id="38" idx="3"/>
            <a:endCxn id="41" idx="3"/>
          </p:cNvCxnSpPr>
          <p:nvPr/>
        </p:nvCxnSpPr>
        <p:spPr>
          <a:xfrm flipH="1">
            <a:off x="5255289" y="1741463"/>
            <a:ext cx="162639" cy="2767657"/>
          </a:xfrm>
          <a:prstGeom prst="bentConnector3">
            <a:avLst>
              <a:gd name="adj1" fmla="val -67222"/>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48" name="Γωνιακή σύνδεση 47"/>
          <p:cNvCxnSpPr>
            <a:stCxn id="38" idx="3"/>
            <a:endCxn id="40" idx="3"/>
          </p:cNvCxnSpPr>
          <p:nvPr/>
        </p:nvCxnSpPr>
        <p:spPr>
          <a:xfrm flipH="1">
            <a:off x="5262678" y="1741463"/>
            <a:ext cx="155250" cy="4485910"/>
          </a:xfrm>
          <a:prstGeom prst="bentConnector3">
            <a:avLst>
              <a:gd name="adj1" fmla="val -76824"/>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49" name="Γωνιακή σύνδεση 48"/>
          <p:cNvCxnSpPr>
            <a:stCxn id="38" idx="0"/>
            <a:endCxn id="8" idx="2"/>
          </p:cNvCxnSpPr>
          <p:nvPr/>
        </p:nvCxnSpPr>
        <p:spPr>
          <a:xfrm rot="5400000" flipH="1" flipV="1">
            <a:off x="4934091" y="717566"/>
            <a:ext cx="400695" cy="927020"/>
          </a:xfrm>
          <a:prstGeom prst="bentConnector3">
            <a:avLst>
              <a:gd name="adj1" fmla="val 50000"/>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50" name="Στρογγυλεμένο ορθογώνιο 49"/>
          <p:cNvSpPr/>
          <p:nvPr/>
        </p:nvSpPr>
        <p:spPr>
          <a:xfrm>
            <a:off x="2286031" y="2420888"/>
            <a:ext cx="1169394" cy="72008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300" dirty="0">
                <a:latin typeface="Arial Narrow" panose="020B0606020202030204" pitchFamily="34" charset="0"/>
              </a:rPr>
              <a:t>general data</a:t>
            </a:r>
            <a:br>
              <a:rPr lang="el-GR" sz="1300" dirty="0">
                <a:latin typeface="Arial Narrow" panose="020B0606020202030204" pitchFamily="34" charset="0"/>
              </a:rPr>
            </a:br>
            <a:r>
              <a:rPr lang="el-GR" sz="1050" dirty="0">
                <a:latin typeface="Arial Narrow" panose="020B0606020202030204" pitchFamily="34" charset="0"/>
              </a:rPr>
              <a:t>(</a:t>
            </a:r>
            <a:r>
              <a:rPr lang="en-US" sz="1050" dirty="0">
                <a:latin typeface="Arial Narrow" panose="020B0606020202030204" pitchFamily="34" charset="0"/>
              </a:rPr>
              <a:t>name, surname, national insurance number, email, etc.</a:t>
            </a:r>
            <a:r>
              <a:rPr lang="el-GR" sz="1050" dirty="0">
                <a:latin typeface="Arial Narrow" panose="020B0606020202030204" pitchFamily="34" charset="0"/>
              </a:rPr>
              <a:t>)</a:t>
            </a:r>
          </a:p>
        </p:txBody>
      </p:sp>
      <p:sp>
        <p:nvSpPr>
          <p:cNvPr id="51" name="Στρογγυλεμένο ορθογώνιο 50"/>
          <p:cNvSpPr/>
          <p:nvPr/>
        </p:nvSpPr>
        <p:spPr>
          <a:xfrm>
            <a:off x="2288987" y="3284984"/>
            <a:ext cx="1169394" cy="72008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300" dirty="0">
                <a:latin typeface="Arial Narrow" panose="020B0606020202030204" pitchFamily="34" charset="0"/>
              </a:rPr>
              <a:t>characteristic</a:t>
            </a:r>
            <a:endParaRPr lang="el-GR" sz="1300" dirty="0">
              <a:latin typeface="Arial Narrow" panose="020B0606020202030204" pitchFamily="34" charset="0"/>
            </a:endParaRPr>
          </a:p>
          <a:p>
            <a:pPr algn="ctr"/>
            <a:r>
              <a:rPr lang="el-GR" sz="1050" dirty="0">
                <a:latin typeface="Arial Narrow" panose="020B0606020202030204" pitchFamily="34" charset="0"/>
              </a:rPr>
              <a:t>(</a:t>
            </a:r>
            <a:r>
              <a:rPr lang="en-US" sz="1050" dirty="0">
                <a:latin typeface="Arial Narrow" panose="020B0606020202030204" pitchFamily="34" charset="0"/>
              </a:rPr>
              <a:t>sex</a:t>
            </a:r>
            <a:r>
              <a:rPr lang="el-GR" sz="1050" dirty="0">
                <a:latin typeface="Arial Narrow" panose="020B0606020202030204" pitchFamily="34" charset="0"/>
              </a:rPr>
              <a:t>, </a:t>
            </a:r>
            <a:r>
              <a:rPr lang="en-US" sz="1050" dirty="0">
                <a:latin typeface="Arial Narrow" panose="020B0606020202030204" pitchFamily="34" charset="0"/>
              </a:rPr>
              <a:t>age</a:t>
            </a:r>
            <a:r>
              <a:rPr lang="el-GR" sz="1050" dirty="0">
                <a:latin typeface="Arial Narrow" panose="020B0606020202030204" pitchFamily="34" charset="0"/>
              </a:rPr>
              <a:t>, </a:t>
            </a:r>
            <a:br>
              <a:rPr lang="el-GR" sz="1050" dirty="0">
                <a:latin typeface="Arial Narrow" panose="020B0606020202030204" pitchFamily="34" charset="0"/>
              </a:rPr>
            </a:br>
            <a:r>
              <a:rPr lang="en-US" sz="1050" dirty="0">
                <a:latin typeface="Arial Narrow" panose="020B0606020202030204" pitchFamily="34" charset="0"/>
              </a:rPr>
              <a:t>blood type</a:t>
            </a:r>
            <a:r>
              <a:rPr lang="el-GR" sz="1050" dirty="0">
                <a:latin typeface="Arial Narrow" panose="020B0606020202030204" pitchFamily="34" charset="0"/>
              </a:rPr>
              <a:t>, </a:t>
            </a:r>
            <a:r>
              <a:rPr lang="en-US" sz="1050" dirty="0">
                <a:latin typeface="Arial Narrow" panose="020B0606020202030204" pitchFamily="34" charset="0"/>
              </a:rPr>
              <a:t>etc.</a:t>
            </a:r>
            <a:r>
              <a:rPr lang="el-GR" sz="1300" dirty="0">
                <a:latin typeface="Arial Narrow" panose="020B0606020202030204" pitchFamily="34" charset="0"/>
              </a:rPr>
              <a:t>)</a:t>
            </a:r>
          </a:p>
        </p:txBody>
      </p:sp>
      <p:cxnSp>
        <p:nvCxnSpPr>
          <p:cNvPr id="52" name="Γωνιακή σύνδεση 51"/>
          <p:cNvCxnSpPr>
            <a:stCxn id="32" idx="3"/>
            <a:endCxn id="50" idx="3"/>
          </p:cNvCxnSpPr>
          <p:nvPr/>
        </p:nvCxnSpPr>
        <p:spPr>
          <a:xfrm flipH="1">
            <a:off x="3455425" y="1739492"/>
            <a:ext cx="162303" cy="1041436"/>
          </a:xfrm>
          <a:prstGeom prst="bentConnector3">
            <a:avLst>
              <a:gd name="adj1" fmla="val -67364"/>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cxnSp>
        <p:nvCxnSpPr>
          <p:cNvPr id="53" name="Γωνιακή σύνδεση 52"/>
          <p:cNvCxnSpPr>
            <a:stCxn id="32" idx="3"/>
            <a:endCxn id="51" idx="3"/>
          </p:cNvCxnSpPr>
          <p:nvPr/>
        </p:nvCxnSpPr>
        <p:spPr>
          <a:xfrm flipH="1">
            <a:off x="3458381" y="1739492"/>
            <a:ext cx="159347" cy="1905532"/>
          </a:xfrm>
          <a:prstGeom prst="bentConnector3">
            <a:avLst>
              <a:gd name="adj1" fmla="val -74849"/>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54" name="Στρογγυλεμένο ορθογώνιο 53"/>
          <p:cNvSpPr/>
          <p:nvPr/>
        </p:nvSpPr>
        <p:spPr>
          <a:xfrm>
            <a:off x="2281828" y="5013176"/>
            <a:ext cx="1179510" cy="72008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300" dirty="0">
                <a:latin typeface="Arial Narrow" panose="020B0606020202030204" pitchFamily="34" charset="0"/>
              </a:rPr>
              <a:t>user profile</a:t>
            </a:r>
            <a:endParaRPr lang="el-GR" sz="1300" dirty="0">
              <a:latin typeface="Arial Narrow" panose="020B0606020202030204" pitchFamily="34" charset="0"/>
            </a:endParaRPr>
          </a:p>
          <a:p>
            <a:pPr algn="ctr"/>
            <a:r>
              <a:rPr lang="el-GR" sz="1050" dirty="0">
                <a:latin typeface="Arial Narrow" panose="020B0606020202030204" pitchFamily="34" charset="0"/>
              </a:rPr>
              <a:t>(</a:t>
            </a:r>
            <a:r>
              <a:rPr lang="en-US" sz="1050" dirty="0">
                <a:latin typeface="Arial Narrow" panose="020B0606020202030204" pitchFamily="34" charset="0"/>
              </a:rPr>
              <a:t>user ID</a:t>
            </a:r>
            <a:r>
              <a:rPr lang="el-GR" sz="1050" dirty="0">
                <a:latin typeface="Arial Narrow" panose="020B0606020202030204" pitchFamily="34" charset="0"/>
              </a:rPr>
              <a:t>, </a:t>
            </a:r>
            <a:r>
              <a:rPr lang="en-US" sz="1050" dirty="0">
                <a:latin typeface="Arial Narrow" panose="020B0606020202030204" pitchFamily="34" charset="0"/>
              </a:rPr>
              <a:t>password</a:t>
            </a:r>
            <a:r>
              <a:rPr lang="el-GR" sz="1050" dirty="0">
                <a:latin typeface="Arial Narrow" panose="020B0606020202030204" pitchFamily="34" charset="0"/>
              </a:rPr>
              <a:t>, </a:t>
            </a:r>
            <a:br>
              <a:rPr lang="el-GR" sz="1050" dirty="0">
                <a:latin typeface="Arial Narrow" panose="020B0606020202030204" pitchFamily="34" charset="0"/>
              </a:rPr>
            </a:br>
            <a:r>
              <a:rPr lang="en-US" sz="1050" dirty="0">
                <a:latin typeface="Arial Narrow" panose="020B0606020202030204" pitchFamily="34" charset="0"/>
              </a:rPr>
              <a:t>preferences, etc.</a:t>
            </a:r>
            <a:r>
              <a:rPr lang="el-GR" sz="1300" dirty="0">
                <a:latin typeface="Arial Narrow" panose="020B0606020202030204" pitchFamily="34" charset="0"/>
              </a:rPr>
              <a:t>)</a:t>
            </a:r>
          </a:p>
        </p:txBody>
      </p:sp>
      <p:cxnSp>
        <p:nvCxnSpPr>
          <p:cNvPr id="55" name="Γωνιακή σύνδεση 54"/>
          <p:cNvCxnSpPr>
            <a:stCxn id="32" idx="3"/>
            <a:endCxn id="54" idx="3"/>
          </p:cNvCxnSpPr>
          <p:nvPr/>
        </p:nvCxnSpPr>
        <p:spPr>
          <a:xfrm flipH="1">
            <a:off x="3461338" y="1739492"/>
            <a:ext cx="156390" cy="3633724"/>
          </a:xfrm>
          <a:prstGeom prst="bentConnector3">
            <a:avLst>
              <a:gd name="adj1" fmla="val -76264"/>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56" name="Στρογγυλεμένο ορθογώνιο 55"/>
          <p:cNvSpPr/>
          <p:nvPr/>
        </p:nvSpPr>
        <p:spPr>
          <a:xfrm>
            <a:off x="4095250" y="5013176"/>
            <a:ext cx="1168723" cy="72008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300" dirty="0">
                <a:latin typeface="Arial Narrow" panose="020B0606020202030204" pitchFamily="34" charset="0"/>
              </a:rPr>
              <a:t>life style</a:t>
            </a:r>
          </a:p>
          <a:p>
            <a:pPr algn="ctr"/>
            <a:r>
              <a:rPr lang="en-US" sz="1050" dirty="0">
                <a:latin typeface="Arial Narrow" panose="020B0606020202030204" pitchFamily="34" charset="0"/>
              </a:rPr>
              <a:t>(diet, sleep, </a:t>
            </a:r>
            <a:br>
              <a:rPr lang="en-US" sz="1050" dirty="0">
                <a:latin typeface="Arial Narrow" panose="020B0606020202030204" pitchFamily="34" charset="0"/>
              </a:rPr>
            </a:br>
            <a:r>
              <a:rPr lang="en-US" sz="1050" dirty="0">
                <a:latin typeface="Arial Narrow" panose="020B0606020202030204" pitchFamily="34" charset="0"/>
              </a:rPr>
              <a:t>exercise, etc.</a:t>
            </a:r>
            <a:r>
              <a:rPr lang="en-US" sz="1300" dirty="0">
                <a:latin typeface="Arial Narrow" panose="020B0606020202030204" pitchFamily="34" charset="0"/>
              </a:rPr>
              <a:t>) </a:t>
            </a:r>
            <a:endParaRPr lang="el-GR" sz="1300" dirty="0">
              <a:latin typeface="Arial Narrow" panose="020B0606020202030204" pitchFamily="34" charset="0"/>
            </a:endParaRPr>
          </a:p>
        </p:txBody>
      </p:sp>
      <p:cxnSp>
        <p:nvCxnSpPr>
          <p:cNvPr id="57" name="Γωνιακή σύνδεση 56"/>
          <p:cNvCxnSpPr>
            <a:stCxn id="38" idx="3"/>
            <a:endCxn id="56" idx="3"/>
          </p:cNvCxnSpPr>
          <p:nvPr/>
        </p:nvCxnSpPr>
        <p:spPr>
          <a:xfrm flipH="1">
            <a:off x="5263973" y="1741463"/>
            <a:ext cx="153955" cy="3631753"/>
          </a:xfrm>
          <a:prstGeom prst="bentConnector3">
            <a:avLst>
              <a:gd name="adj1" fmla="val -71015"/>
            </a:avLst>
          </a:prstGeom>
          <a:ln>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58" name="Στρογγυλεμένο ορθογώνιο 57"/>
          <p:cNvSpPr/>
          <p:nvPr/>
        </p:nvSpPr>
        <p:spPr>
          <a:xfrm>
            <a:off x="7606273" y="5023115"/>
            <a:ext cx="1181945" cy="720080"/>
          </a:xfrm>
          <a:prstGeom prst="roundRect">
            <a:avLst/>
          </a:prstGeom>
          <a:solidFill>
            <a:schemeClr val="tx1">
              <a:lumMod val="75000"/>
              <a:lumOff val="25000"/>
              <a:alpha val="71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latin typeface="Arial Narrow" panose="020B0606020202030204" pitchFamily="34" charset="0"/>
              </a:rPr>
              <a:t>routine reports</a:t>
            </a:r>
            <a:br>
              <a:rPr lang="el-GR" sz="1300" dirty="0">
                <a:latin typeface="Arial Narrow" panose="020B0606020202030204" pitchFamily="34" charset="0"/>
              </a:rPr>
            </a:br>
            <a:r>
              <a:rPr lang="el-GR" sz="1050" dirty="0">
                <a:latin typeface="Arial Narrow" panose="020B0606020202030204" pitchFamily="34" charset="0"/>
              </a:rPr>
              <a:t>(</a:t>
            </a:r>
            <a:r>
              <a:rPr lang="en-US" sz="1050" dirty="0">
                <a:latin typeface="Arial Narrow" panose="020B0606020202030204" pitchFamily="34" charset="0"/>
              </a:rPr>
              <a:t>sleep</a:t>
            </a:r>
            <a:r>
              <a:rPr lang="el-GR" sz="1050" dirty="0">
                <a:latin typeface="Arial Narrow" panose="020B0606020202030204" pitchFamily="34" charset="0"/>
              </a:rPr>
              <a:t>, </a:t>
            </a:r>
            <a:r>
              <a:rPr lang="en-US" sz="1050" dirty="0">
                <a:latin typeface="Arial Narrow" panose="020B0606020202030204" pitchFamily="34" charset="0"/>
              </a:rPr>
              <a:t>diet, </a:t>
            </a:r>
            <a:br>
              <a:rPr lang="en-US" sz="1050" dirty="0">
                <a:latin typeface="Arial Narrow" panose="020B0606020202030204" pitchFamily="34" charset="0"/>
              </a:rPr>
            </a:br>
            <a:r>
              <a:rPr lang="en-US" sz="1050" dirty="0">
                <a:latin typeface="Arial Narrow" panose="020B0606020202030204" pitchFamily="34" charset="0"/>
              </a:rPr>
              <a:t>exercise, etc.</a:t>
            </a:r>
            <a:r>
              <a:rPr lang="el-GR" sz="1050" dirty="0">
                <a:latin typeface="Arial Narrow" panose="020B0606020202030204" pitchFamily="34" charset="0"/>
              </a:rPr>
              <a:t>)</a:t>
            </a:r>
            <a:endParaRPr lang="el-GR" sz="1300" dirty="0">
              <a:latin typeface="Arial Narrow" panose="020B0606020202030204" pitchFamily="34" charset="0"/>
            </a:endParaRPr>
          </a:p>
        </p:txBody>
      </p:sp>
    </p:spTree>
    <p:extLst>
      <p:ext uri="{BB962C8B-B14F-4D97-AF65-F5344CB8AC3E}">
        <p14:creationId xmlns:p14="http://schemas.microsoft.com/office/powerpoint/2010/main" val="925226001"/>
      </p:ext>
    </p:extLst>
  </p:cSld>
  <p:clrMapOvr>
    <a:masterClrMapping/>
  </p:clrMapOvr>
  <p:transition spd="slow">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C:\Users\Alexandros\Desktop\pincloud_01 copy.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84" t="33201" r="24746" b="3130"/>
          <a:stretch/>
        </p:blipFill>
        <p:spPr bwMode="auto">
          <a:xfrm>
            <a:off x="0" y="1143797"/>
            <a:ext cx="9151936" cy="5813596"/>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0" y="-27384"/>
            <a:ext cx="9144000" cy="1143000"/>
          </a:xfrm>
          <a:solidFill>
            <a:schemeClr val="tx1">
              <a:lumMod val="85000"/>
              <a:lumOff val="15000"/>
            </a:schemeClr>
          </a:solidFill>
        </p:spPr>
        <p:txBody>
          <a:bodyPr>
            <a:normAutofit/>
          </a:bodyPr>
          <a:lstStyle/>
          <a:p>
            <a:r>
              <a:rPr lang="en-US" sz="3600" dirty="0">
                <a:solidFill>
                  <a:schemeClr val="bg1"/>
                </a:solidFill>
                <a:latin typeface="Eurostile LT Condensed" panose="02000506030000020004" pitchFamily="2" charset="0"/>
              </a:rPr>
              <a:t>Main user types supported</a:t>
            </a:r>
            <a:endParaRPr lang="el-GR" sz="3600" dirty="0">
              <a:solidFill>
                <a:schemeClr val="bg1"/>
              </a:solidFill>
              <a:latin typeface="Eurostile LT Condensed" panose="02000506030000020004" pitchFamily="2" charset="0"/>
            </a:endParaRPr>
          </a:p>
        </p:txBody>
      </p:sp>
      <p:sp>
        <p:nvSpPr>
          <p:cNvPr id="3" name="Θέση περιεχομένου 2"/>
          <p:cNvSpPr>
            <a:spLocks noGrp="1"/>
          </p:cNvSpPr>
          <p:nvPr>
            <p:ph idx="1"/>
          </p:nvPr>
        </p:nvSpPr>
        <p:spPr>
          <a:xfrm>
            <a:off x="5148064" y="1279301"/>
            <a:ext cx="3816424" cy="4525963"/>
          </a:xfrm>
        </p:spPr>
        <p:txBody>
          <a:bodyPr>
            <a:normAutofit/>
          </a:bodyPr>
          <a:lstStyle/>
          <a:p>
            <a:pPr marL="0" indent="0" algn="r">
              <a:buNone/>
            </a:pPr>
            <a:r>
              <a:rPr lang="en-US" sz="2800" dirty="0">
                <a:solidFill>
                  <a:schemeClr val="bg1"/>
                </a:solidFill>
              </a:rPr>
              <a:t>Service providers</a:t>
            </a:r>
          </a:p>
          <a:p>
            <a:pPr marL="0" indent="0" algn="r">
              <a:buNone/>
            </a:pPr>
            <a:r>
              <a:rPr lang="en-US" sz="1800" dirty="0">
                <a:solidFill>
                  <a:schemeClr val="bg1"/>
                </a:solidFill>
              </a:rPr>
              <a:t>third party systems that interface </a:t>
            </a:r>
            <a:br>
              <a:rPr lang="en-US" sz="1800" dirty="0">
                <a:solidFill>
                  <a:schemeClr val="bg1"/>
                </a:solidFill>
              </a:rPr>
            </a:br>
            <a:r>
              <a:rPr lang="en-US" sz="1800" dirty="0">
                <a:solidFill>
                  <a:schemeClr val="bg1"/>
                </a:solidFill>
              </a:rPr>
              <a:t>with Cross4all to automatically </a:t>
            </a:r>
            <a:br>
              <a:rPr lang="en-US" sz="1800" dirty="0">
                <a:solidFill>
                  <a:schemeClr val="bg1"/>
                </a:solidFill>
              </a:rPr>
            </a:br>
            <a:r>
              <a:rPr lang="en-US" sz="1800" dirty="0">
                <a:solidFill>
                  <a:schemeClr val="bg1"/>
                </a:solidFill>
              </a:rPr>
              <a:t>post data and information </a:t>
            </a:r>
            <a:br>
              <a:rPr lang="en-US" sz="1800" dirty="0">
                <a:solidFill>
                  <a:schemeClr val="bg1"/>
                </a:solidFill>
              </a:rPr>
            </a:br>
            <a:r>
              <a:rPr lang="en-US" sz="1800" dirty="0">
                <a:solidFill>
                  <a:schemeClr val="bg1"/>
                </a:solidFill>
              </a:rPr>
              <a:t>that themselves collect </a:t>
            </a:r>
            <a:br>
              <a:rPr lang="en-US" sz="1800" dirty="0">
                <a:solidFill>
                  <a:schemeClr val="bg1"/>
                </a:solidFill>
              </a:rPr>
            </a:br>
            <a:r>
              <a:rPr lang="en-US" sz="1800" dirty="0">
                <a:solidFill>
                  <a:schemeClr val="bg1"/>
                </a:solidFill>
              </a:rPr>
              <a:t>and maintain about the </a:t>
            </a:r>
            <a:br>
              <a:rPr lang="en-US" sz="1800" dirty="0">
                <a:solidFill>
                  <a:schemeClr val="bg1"/>
                </a:solidFill>
              </a:rPr>
            </a:br>
            <a:r>
              <a:rPr lang="en-US" sz="1800" i="1" dirty="0">
                <a:solidFill>
                  <a:schemeClr val="bg1"/>
                </a:solidFill>
              </a:rPr>
              <a:t>Owner</a:t>
            </a:r>
            <a:r>
              <a:rPr lang="en-US" sz="1800" dirty="0">
                <a:solidFill>
                  <a:schemeClr val="bg1"/>
                </a:solidFill>
              </a:rPr>
              <a:t> in question </a:t>
            </a:r>
          </a:p>
        </p:txBody>
      </p:sp>
      <p:sp>
        <p:nvSpPr>
          <p:cNvPr id="6" name="Ορθογώνιο 5"/>
          <p:cNvSpPr/>
          <p:nvPr/>
        </p:nvSpPr>
        <p:spPr>
          <a:xfrm>
            <a:off x="288032" y="1221807"/>
            <a:ext cx="4572000" cy="2462213"/>
          </a:xfrm>
          <a:prstGeom prst="rect">
            <a:avLst/>
          </a:prstGeom>
        </p:spPr>
        <p:txBody>
          <a:bodyPr>
            <a:spAutoFit/>
          </a:bodyPr>
          <a:lstStyle/>
          <a:p>
            <a:r>
              <a:rPr lang="en-US" sz="2800" dirty="0">
                <a:solidFill>
                  <a:schemeClr val="bg1"/>
                </a:solidFill>
                <a:latin typeface="Eurostile LT Condensed" panose="02000506030000020004" pitchFamily="2" charset="0"/>
              </a:rPr>
              <a:t>Proxies</a:t>
            </a:r>
          </a:p>
          <a:p>
            <a:r>
              <a:rPr lang="en-US" dirty="0">
                <a:solidFill>
                  <a:schemeClr val="bg1"/>
                </a:solidFill>
                <a:latin typeface="Eurostile LT Condensed" panose="02000506030000020004" pitchFamily="2" charset="0"/>
              </a:rPr>
              <a:t>individuals, being relatives and/or </a:t>
            </a:r>
            <a:br>
              <a:rPr lang="en-US" dirty="0">
                <a:solidFill>
                  <a:schemeClr val="bg1"/>
                </a:solidFill>
                <a:latin typeface="Eurostile LT Condensed" panose="02000506030000020004" pitchFamily="2" charset="0"/>
              </a:rPr>
            </a:br>
            <a:r>
              <a:rPr lang="en-US" dirty="0">
                <a:solidFill>
                  <a:schemeClr val="bg1"/>
                </a:solidFill>
                <a:latin typeface="Eurostile LT Condensed" panose="02000506030000020004" pitchFamily="2" charset="0"/>
              </a:rPr>
              <a:t>health professionals who, upon </a:t>
            </a:r>
            <a:br>
              <a:rPr lang="en-US" dirty="0">
                <a:solidFill>
                  <a:schemeClr val="bg1"/>
                </a:solidFill>
                <a:latin typeface="Eurostile LT Condensed" panose="02000506030000020004" pitchFamily="2" charset="0"/>
              </a:rPr>
            </a:br>
            <a:r>
              <a:rPr lang="en-US" dirty="0">
                <a:solidFill>
                  <a:schemeClr val="bg1"/>
                </a:solidFill>
                <a:latin typeface="Eurostile LT Condensed" panose="02000506030000020004" pitchFamily="2" charset="0"/>
              </a:rPr>
              <a:t>the </a:t>
            </a:r>
            <a:r>
              <a:rPr lang="en-US" i="1" dirty="0">
                <a:solidFill>
                  <a:schemeClr val="bg1"/>
                </a:solidFill>
                <a:latin typeface="Eurostile LT Condensed" panose="02000506030000020004" pitchFamily="2" charset="0"/>
              </a:rPr>
              <a:t>Owner</a:t>
            </a:r>
            <a:r>
              <a:rPr lang="en-US" dirty="0">
                <a:solidFill>
                  <a:schemeClr val="bg1"/>
                </a:solidFill>
                <a:latin typeface="Eurostile LT Condensed" panose="02000506030000020004" pitchFamily="2" charset="0"/>
              </a:rPr>
              <a:t>’s request and </a:t>
            </a:r>
            <a:br>
              <a:rPr lang="en-US" dirty="0">
                <a:solidFill>
                  <a:schemeClr val="bg1"/>
                </a:solidFill>
                <a:latin typeface="Eurostile LT Condensed" panose="02000506030000020004" pitchFamily="2" charset="0"/>
              </a:rPr>
            </a:br>
            <a:r>
              <a:rPr lang="en-US" dirty="0">
                <a:solidFill>
                  <a:schemeClr val="bg1"/>
                </a:solidFill>
                <a:latin typeface="Eurostile LT Condensed" panose="02000506030000020004" pitchFamily="2" charset="0"/>
              </a:rPr>
              <a:t>authorization, receive </a:t>
            </a:r>
            <a:br>
              <a:rPr lang="en-US" dirty="0">
                <a:solidFill>
                  <a:schemeClr val="bg1"/>
                </a:solidFill>
                <a:latin typeface="Eurostile LT Condensed" panose="02000506030000020004" pitchFamily="2" charset="0"/>
              </a:rPr>
            </a:br>
            <a:r>
              <a:rPr lang="en-US" dirty="0">
                <a:solidFill>
                  <a:schemeClr val="bg1"/>
                </a:solidFill>
                <a:latin typeface="Eurostile LT Condensed" panose="02000506030000020004" pitchFamily="2" charset="0"/>
              </a:rPr>
              <a:t>various levels of </a:t>
            </a:r>
            <a:br>
              <a:rPr lang="en-US" dirty="0">
                <a:solidFill>
                  <a:schemeClr val="bg1"/>
                </a:solidFill>
                <a:latin typeface="Eurostile LT Condensed" panose="02000506030000020004" pitchFamily="2" charset="0"/>
              </a:rPr>
            </a:br>
            <a:r>
              <a:rPr lang="en-US" dirty="0">
                <a:solidFill>
                  <a:schemeClr val="bg1"/>
                </a:solidFill>
                <a:latin typeface="Eurostile LT Condensed" panose="02000506030000020004" pitchFamily="2" charset="0"/>
              </a:rPr>
              <a:t>access to his/her </a:t>
            </a:r>
            <a:br>
              <a:rPr lang="en-US" dirty="0">
                <a:solidFill>
                  <a:schemeClr val="bg1"/>
                </a:solidFill>
                <a:latin typeface="Eurostile LT Condensed" panose="02000506030000020004" pitchFamily="2" charset="0"/>
              </a:rPr>
            </a:br>
            <a:r>
              <a:rPr lang="en-US" dirty="0">
                <a:solidFill>
                  <a:schemeClr val="bg1"/>
                </a:solidFill>
                <a:latin typeface="Eurostile LT Condensed" panose="02000506030000020004" pitchFamily="2" charset="0"/>
              </a:rPr>
              <a:t>records</a:t>
            </a:r>
          </a:p>
        </p:txBody>
      </p:sp>
      <p:sp>
        <p:nvSpPr>
          <p:cNvPr id="7" name="Θέση περιεχομένου 2"/>
          <p:cNvSpPr txBox="1">
            <a:spLocks/>
          </p:cNvSpPr>
          <p:nvPr/>
        </p:nvSpPr>
        <p:spPr>
          <a:xfrm>
            <a:off x="306750" y="5195117"/>
            <a:ext cx="4077130" cy="17622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Eurostile LT Condensed" panose="02000506030000020004"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Eurostile LT Condensed" panose="02000506030000020004" pitchFamily="2"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Eurostile LT Condensed" panose="02000506030000020004" pitchFamily="2"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Eurostile LT Condensed" panose="02000506030000020004" pitchFamily="2"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Eurostile LT Condensed" panose="0200050603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dirty="0">
                <a:solidFill>
                  <a:schemeClr val="bg1"/>
                </a:solidFill>
              </a:rPr>
              <a:t>System </a:t>
            </a:r>
            <a:br>
              <a:rPr lang="en-US" sz="2800" dirty="0">
                <a:solidFill>
                  <a:schemeClr val="bg1"/>
                </a:solidFill>
              </a:rPr>
            </a:br>
            <a:r>
              <a:rPr lang="en-US" sz="2800" dirty="0">
                <a:solidFill>
                  <a:schemeClr val="bg1"/>
                </a:solidFill>
              </a:rPr>
              <a:t>administrators </a:t>
            </a:r>
          </a:p>
          <a:p>
            <a:pPr marL="0" indent="0">
              <a:buNone/>
            </a:pPr>
            <a:r>
              <a:rPr lang="en-US" sz="1800" dirty="0">
                <a:solidFill>
                  <a:schemeClr val="bg1"/>
                </a:solidFill>
              </a:rPr>
              <a:t>responsible for user </a:t>
            </a:r>
            <a:br>
              <a:rPr lang="en-US" sz="1800" dirty="0">
                <a:solidFill>
                  <a:schemeClr val="bg1"/>
                </a:solidFill>
              </a:rPr>
            </a:br>
            <a:r>
              <a:rPr lang="en-US" sz="1800" dirty="0">
                <a:solidFill>
                  <a:schemeClr val="bg1"/>
                </a:solidFill>
              </a:rPr>
              <a:t>management, system maintenance, etc. </a:t>
            </a:r>
            <a:endParaRPr lang="el-GR" sz="1800" dirty="0">
              <a:solidFill>
                <a:schemeClr val="bg1"/>
              </a:solidFill>
            </a:endParaRPr>
          </a:p>
        </p:txBody>
      </p:sp>
      <p:sp>
        <p:nvSpPr>
          <p:cNvPr id="8" name="Θέση περιεχομένου 2"/>
          <p:cNvSpPr txBox="1">
            <a:spLocks/>
          </p:cNvSpPr>
          <p:nvPr/>
        </p:nvSpPr>
        <p:spPr>
          <a:xfrm>
            <a:off x="5364088" y="5095725"/>
            <a:ext cx="3600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Eurostile LT Condensed" panose="02000506030000020004"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Eurostile LT Condensed" panose="02000506030000020004" pitchFamily="2"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Eurostile LT Condensed" panose="02000506030000020004" pitchFamily="2"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Eurostile LT Condensed" panose="02000506030000020004" pitchFamily="2"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Eurostile LT Condensed" panose="0200050603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2800" dirty="0">
                <a:solidFill>
                  <a:schemeClr val="bg1"/>
                </a:solidFill>
              </a:rPr>
              <a:t>Researchers </a:t>
            </a:r>
          </a:p>
          <a:p>
            <a:pPr marL="0" indent="0" algn="r">
              <a:buNone/>
            </a:pPr>
            <a:r>
              <a:rPr lang="en-US" sz="1800" dirty="0">
                <a:solidFill>
                  <a:schemeClr val="bg1"/>
                </a:solidFill>
              </a:rPr>
              <a:t>who wish to receive access</a:t>
            </a:r>
            <a:br>
              <a:rPr lang="en-US" sz="1800" dirty="0">
                <a:solidFill>
                  <a:schemeClr val="bg1"/>
                </a:solidFill>
              </a:rPr>
            </a:br>
            <a:r>
              <a:rPr lang="en-US" sz="1800" dirty="0">
                <a:solidFill>
                  <a:schemeClr val="bg1"/>
                </a:solidFill>
              </a:rPr>
              <a:t>to anonymous population </a:t>
            </a:r>
            <a:r>
              <a:rPr lang="en-US" sz="1800" u="sng" dirty="0">
                <a:solidFill>
                  <a:schemeClr val="bg1"/>
                </a:solidFill>
              </a:rPr>
              <a:t>data </a:t>
            </a:r>
            <a:br>
              <a:rPr lang="en-US" sz="1800" dirty="0">
                <a:solidFill>
                  <a:schemeClr val="bg1"/>
                </a:solidFill>
              </a:rPr>
            </a:br>
            <a:r>
              <a:rPr lang="en-US" sz="1800" dirty="0">
                <a:solidFill>
                  <a:schemeClr val="bg1"/>
                </a:solidFill>
              </a:rPr>
              <a:t>and support </a:t>
            </a:r>
            <a:r>
              <a:rPr lang="en-US" sz="1800" u="sng" dirty="0">
                <a:solidFill>
                  <a:schemeClr val="bg1"/>
                </a:solidFill>
              </a:rPr>
              <a:t>tools</a:t>
            </a:r>
            <a:r>
              <a:rPr lang="en-US" sz="1800" dirty="0">
                <a:solidFill>
                  <a:schemeClr val="bg1"/>
                </a:solidFill>
              </a:rPr>
              <a:t> to design and perform specialized research studies</a:t>
            </a:r>
            <a:endParaRPr lang="el-GR" sz="1800" dirty="0">
              <a:solidFill>
                <a:schemeClr val="bg1"/>
              </a:solidFill>
            </a:endParaRPr>
          </a:p>
        </p:txBody>
      </p:sp>
      <p:cxnSp>
        <p:nvCxnSpPr>
          <p:cNvPr id="10" name="Ευθεία γραμμή σύνδεσης 9"/>
          <p:cNvCxnSpPr>
            <a:stCxn id="4" idx="4"/>
          </p:cNvCxnSpPr>
          <p:nvPr/>
        </p:nvCxnSpPr>
        <p:spPr>
          <a:xfrm flipH="1">
            <a:off x="4569267" y="6093296"/>
            <a:ext cx="2733" cy="84980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p:cNvCxnSpPr/>
          <p:nvPr/>
        </p:nvCxnSpPr>
        <p:spPr>
          <a:xfrm>
            <a:off x="-108520" y="4365104"/>
            <a:ext cx="254799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Έλλειψη 3"/>
          <p:cNvSpPr/>
          <p:nvPr/>
        </p:nvSpPr>
        <p:spPr>
          <a:xfrm>
            <a:off x="2411760" y="1772816"/>
            <a:ext cx="4320480" cy="4320480"/>
          </a:xfrm>
          <a:prstGeom prst="ellipse">
            <a:avLst/>
          </a:prstGeom>
          <a:solidFill>
            <a:schemeClr val="tx1">
              <a:lumMod val="95000"/>
              <a:lumOff val="5000"/>
              <a:alpha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Eurostile LT Condensed" panose="02000506030000020004" pitchFamily="2" charset="0"/>
              </a:rPr>
              <a:t>The “patients”</a:t>
            </a:r>
          </a:p>
          <a:p>
            <a:pPr algn="ctr"/>
            <a:r>
              <a:rPr lang="en-US" dirty="0">
                <a:latin typeface="Eurostile LT Condensed" panose="02000506030000020004" pitchFamily="2" charset="0"/>
              </a:rPr>
              <a:t>but, as they may also be healthy, and as they shall always maintain full control over their records, </a:t>
            </a:r>
            <a:br>
              <a:rPr lang="en-US" dirty="0">
                <a:latin typeface="Eurostile LT Condensed" panose="02000506030000020004" pitchFamily="2" charset="0"/>
              </a:rPr>
            </a:br>
            <a:r>
              <a:rPr lang="en-US" dirty="0">
                <a:latin typeface="Eurostile LT Condensed" panose="02000506030000020004" pitchFamily="2" charset="0"/>
              </a:rPr>
              <a:t>we prefer to use the notion of </a:t>
            </a:r>
          </a:p>
          <a:p>
            <a:pPr algn="ctr"/>
            <a:endParaRPr lang="en-US" dirty="0">
              <a:latin typeface="Eurostile LT Condensed" panose="02000506030000020004" pitchFamily="2" charset="0"/>
            </a:endParaRPr>
          </a:p>
          <a:p>
            <a:pPr algn="ctr"/>
            <a:r>
              <a:rPr lang="en-US" sz="3200" dirty="0">
                <a:latin typeface="Eurostile LT Condensed" panose="02000506030000020004" pitchFamily="2" charset="0"/>
              </a:rPr>
              <a:t>    Owners</a:t>
            </a:r>
          </a:p>
          <a:p>
            <a:pPr algn="ctr"/>
            <a:endParaRPr lang="en-US" dirty="0">
              <a:latin typeface="Eurostile LT Condensed" panose="02000506030000020004" pitchFamily="2" charset="0"/>
            </a:endParaRPr>
          </a:p>
          <a:p>
            <a:pPr algn="ctr"/>
            <a:r>
              <a:rPr lang="en-US" sz="1600" i="1" dirty="0">
                <a:solidFill>
                  <a:srgbClr val="FFFF00"/>
                </a:solidFill>
                <a:latin typeface="Eurostile LT Condensed" panose="02000506030000020004" pitchFamily="2" charset="0"/>
              </a:rPr>
              <a:t>without this type, no other types of users can exist in cross4all</a:t>
            </a:r>
          </a:p>
        </p:txBody>
      </p:sp>
      <p:cxnSp>
        <p:nvCxnSpPr>
          <p:cNvPr id="13" name="Ευθεία γραμμή σύνδεσης 12"/>
          <p:cNvCxnSpPr/>
          <p:nvPr/>
        </p:nvCxnSpPr>
        <p:spPr>
          <a:xfrm>
            <a:off x="7936" y="1124744"/>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2" descr="C:\Users\Alexandros\Desktop\research.png"/>
          <p:cNvPicPr>
            <a:picLocks noChangeAspect="1" noChangeArrowheads="1"/>
          </p:cNvPicPr>
          <p:nvPr/>
        </p:nvPicPr>
        <p:blipFill>
          <a:blip r:embed="rId4" cstate="print">
            <a:lum bright="70000" contrast="-70000"/>
            <a:extLst>
              <a:ext uri="{BEBA8EAE-BF5A-486C-A8C5-ECC9F3942E4B}">
                <a14:imgProps xmlns:a14="http://schemas.microsoft.com/office/drawing/2010/main">
                  <a14:imgLayer r:embed="rId5">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602805" y="5095725"/>
            <a:ext cx="431755" cy="431755"/>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Alexandros\Desktop\settings-5-xxl.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648248" y="5164042"/>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Users\Alexandros\Desktop\23912.png"/>
          <p:cNvPicPr>
            <a:picLocks noChangeAspect="1" noChangeArrowheads="1"/>
          </p:cNvPicPr>
          <p:nvPr/>
        </p:nvPicPr>
        <p:blipFill>
          <a:blip r:embed="rId8" cstate="print">
            <a:lum bright="70000" contrast="-70000"/>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19720" y="1268808"/>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C:\Users\Alexandros\Desktop\heart-rate-icon.png"/>
          <p:cNvPicPr>
            <a:picLocks noChangeAspect="1" noChangeArrowheads="1"/>
          </p:cNvPicPr>
          <p:nvPr/>
        </p:nvPicPr>
        <p:blipFill>
          <a:blip r:embed="rId10" cstate="print">
            <a:lum bright="70000" contrast="-70000"/>
            <a:extLst>
              <a:ext uri="{28A0092B-C50C-407E-A947-70E740481C1C}">
                <a14:useLocalDpi xmlns:a14="http://schemas.microsoft.com/office/drawing/2010/main" val="0"/>
              </a:ext>
            </a:extLst>
          </a:blip>
          <a:srcRect/>
          <a:stretch>
            <a:fillRect/>
          </a:stretch>
        </p:blipFill>
        <p:spPr bwMode="auto">
          <a:xfrm>
            <a:off x="5854154" y="1340768"/>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19465" name="Picture 9" descr="C:\Users\Alexandros\Desktop\registericon.png"/>
          <p:cNvPicPr>
            <a:picLocks noChangeAspect="1" noChangeArrowheads="1"/>
          </p:cNvPicPr>
          <p:nvPr/>
        </p:nvPicPr>
        <p:blipFill>
          <a:blip r:embed="rId11" cstate="print">
            <a:lum bright="70000" contrast="-70000"/>
            <a:extLst>
              <a:ext uri="{28A0092B-C50C-407E-A947-70E740481C1C}">
                <a14:useLocalDpi xmlns:a14="http://schemas.microsoft.com/office/drawing/2010/main" val="0"/>
              </a:ext>
            </a:extLst>
          </a:blip>
          <a:srcRect/>
          <a:stretch>
            <a:fillRect/>
          </a:stretch>
        </p:blipFill>
        <p:spPr bwMode="auto">
          <a:xfrm>
            <a:off x="3491880" y="4163368"/>
            <a:ext cx="576064" cy="576064"/>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Ευθεία γραμμή σύνδεσης 24"/>
          <p:cNvCxnSpPr>
            <a:endCxn id="4" idx="0"/>
          </p:cNvCxnSpPr>
          <p:nvPr/>
        </p:nvCxnSpPr>
        <p:spPr>
          <a:xfrm flipH="1">
            <a:off x="4572000" y="1124744"/>
            <a:ext cx="2734" cy="64807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Ευθεία γραμμή σύνδεσης 28"/>
          <p:cNvCxnSpPr/>
          <p:nvPr/>
        </p:nvCxnSpPr>
        <p:spPr>
          <a:xfrm>
            <a:off x="6687942" y="4365104"/>
            <a:ext cx="254799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03627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Alexandros\Desktop\smartphone-user.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b="5985"/>
          <a:stretch/>
        </p:blipFill>
        <p:spPr bwMode="auto">
          <a:xfrm>
            <a:off x="0" y="1124744"/>
            <a:ext cx="9144000" cy="5733256"/>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251520" y="2572782"/>
            <a:ext cx="8712968" cy="39604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8194" name="Picture 2" descr="J:\myDATA(10-07-30)\09 myAUTH\04 Projects\Pincloud\05 WPs\WP1\D1.2 Specifications\04 working files\PinCloudUML\Diagrams\User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8" y="2330060"/>
            <a:ext cx="9324528" cy="4843356"/>
          </a:xfrm>
          <a:prstGeom prst="rect">
            <a:avLst/>
          </a:prstGeom>
          <a:noFill/>
          <a:extLst>
            <a:ext uri="{909E8E84-426E-40DD-AFC4-6F175D3DCCD1}">
              <a14:hiddenFill xmlns:a14="http://schemas.microsoft.com/office/drawing/2010/main">
                <a:solidFill>
                  <a:srgbClr val="FFFFFF"/>
                </a:solidFill>
              </a14:hiddenFill>
            </a:ext>
          </a:extLst>
        </p:spPr>
      </p:pic>
      <p:sp>
        <p:nvSpPr>
          <p:cNvPr id="5" name="Τίτλος 1"/>
          <p:cNvSpPr>
            <a:spLocks noGrp="1"/>
          </p:cNvSpPr>
          <p:nvPr>
            <p:ph type="title"/>
          </p:nvPr>
        </p:nvSpPr>
        <p:spPr>
          <a:xfrm>
            <a:off x="0" y="-27384"/>
            <a:ext cx="9144000" cy="1143000"/>
          </a:xfrm>
          <a:solidFill>
            <a:schemeClr val="tx1">
              <a:lumMod val="85000"/>
              <a:lumOff val="15000"/>
            </a:schemeClr>
          </a:solidFill>
        </p:spPr>
        <p:txBody>
          <a:bodyPr>
            <a:normAutofit/>
          </a:bodyPr>
          <a:lstStyle/>
          <a:p>
            <a:r>
              <a:rPr lang="en-US" sz="3600" dirty="0">
                <a:solidFill>
                  <a:schemeClr val="bg1"/>
                </a:solidFill>
                <a:latin typeface="Eurostile LT Condensed" panose="02000506030000020004" pitchFamily="2" charset="0"/>
              </a:rPr>
              <a:t>Main user types supported</a:t>
            </a:r>
            <a:endParaRPr lang="el-GR" sz="3600" dirty="0">
              <a:solidFill>
                <a:schemeClr val="bg1"/>
              </a:solidFill>
              <a:latin typeface="Eurostile LT Condensed" panose="02000506030000020004" pitchFamily="2" charset="0"/>
            </a:endParaRPr>
          </a:p>
        </p:txBody>
      </p:sp>
    </p:spTree>
    <p:extLst>
      <p:ext uri="{BB962C8B-B14F-4D97-AF65-F5344CB8AC3E}">
        <p14:creationId xmlns:p14="http://schemas.microsoft.com/office/powerpoint/2010/main" val="237316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p:cNvSpPr>
          <p:nvPr>
            <p:ph type="title"/>
          </p:nvPr>
        </p:nvSpPr>
        <p:spPr>
          <a:xfrm>
            <a:off x="0" y="-27384"/>
            <a:ext cx="9144000" cy="1143000"/>
          </a:xfrm>
          <a:solidFill>
            <a:schemeClr val="tx1">
              <a:lumMod val="85000"/>
              <a:lumOff val="15000"/>
            </a:schemeClr>
          </a:solidFill>
        </p:spPr>
        <p:txBody>
          <a:bodyPr>
            <a:normAutofit/>
          </a:bodyPr>
          <a:lstStyle/>
          <a:p>
            <a:r>
              <a:rPr lang="en-US" sz="3600" dirty="0">
                <a:solidFill>
                  <a:schemeClr val="bg1"/>
                </a:solidFill>
                <a:latin typeface="Eurostile LT Condensed" panose="02000506030000020004" pitchFamily="2" charset="0"/>
              </a:rPr>
              <a:t>…it’s all up to the Owner</a:t>
            </a:r>
            <a:endParaRPr lang="el-GR" sz="3600" dirty="0">
              <a:solidFill>
                <a:schemeClr val="bg1"/>
              </a:solidFill>
              <a:latin typeface="Eurostile LT Condensed" panose="02000506030000020004" pitchFamily="2" charset="0"/>
            </a:endParaRPr>
          </a:p>
        </p:txBody>
      </p:sp>
      <p:pic>
        <p:nvPicPr>
          <p:cNvPr id="9218" name="Picture 2" descr="J:\myDATA(10-07-30)\09 myAUTH\04 Projects\Pincloud\05 WPs\WP1\D1.2 Specifications\04 working files\PinCloudUML\Diagrams\Accountmanage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86989"/>
            <a:ext cx="8568952" cy="5470403"/>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10166C25-F0C2-40DA-9658-B648B5CE204A}"/>
              </a:ext>
            </a:extLst>
          </p:cNvPr>
          <p:cNvSpPr/>
          <p:nvPr/>
        </p:nvSpPr>
        <p:spPr>
          <a:xfrm>
            <a:off x="323528" y="5877272"/>
            <a:ext cx="79208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332693"/>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Alexandros\Desktop\pincloud_01 copy.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l="84" t="33201" r="24746" b="3130"/>
          <a:stretch/>
        </p:blipFill>
        <p:spPr bwMode="auto">
          <a:xfrm>
            <a:off x="0" y="1143797"/>
            <a:ext cx="9151936" cy="5813596"/>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0" y="-27384"/>
            <a:ext cx="9144000" cy="1143000"/>
          </a:xfrm>
          <a:solidFill>
            <a:schemeClr val="tx1">
              <a:lumMod val="85000"/>
              <a:lumOff val="15000"/>
            </a:schemeClr>
          </a:solidFill>
        </p:spPr>
        <p:txBody>
          <a:bodyPr>
            <a:normAutofit/>
          </a:bodyPr>
          <a:lstStyle/>
          <a:p>
            <a:r>
              <a:rPr lang="en-US" sz="3600" dirty="0">
                <a:solidFill>
                  <a:schemeClr val="bg1"/>
                </a:solidFill>
                <a:latin typeface="Eurostile LT Condensed" panose="02000506030000020004" pitchFamily="2" charset="0"/>
              </a:rPr>
              <a:t>Main use cases</a:t>
            </a:r>
            <a:endParaRPr lang="el-GR" sz="3600" dirty="0">
              <a:solidFill>
                <a:schemeClr val="bg1"/>
              </a:solidFill>
              <a:latin typeface="Eurostile LT Condensed" panose="02000506030000020004" pitchFamily="2" charset="0"/>
            </a:endParaRPr>
          </a:p>
        </p:txBody>
      </p:sp>
      <p:sp>
        <p:nvSpPr>
          <p:cNvPr id="3" name="Θέση περιεχομένου 2"/>
          <p:cNvSpPr>
            <a:spLocks noGrp="1"/>
          </p:cNvSpPr>
          <p:nvPr>
            <p:ph idx="1"/>
          </p:nvPr>
        </p:nvSpPr>
        <p:spPr>
          <a:xfrm>
            <a:off x="4716016" y="1199748"/>
            <a:ext cx="4248472" cy="4525963"/>
          </a:xfrm>
        </p:spPr>
        <p:txBody>
          <a:bodyPr>
            <a:normAutofit/>
          </a:bodyPr>
          <a:lstStyle/>
          <a:p>
            <a:pPr marL="0" indent="0">
              <a:buNone/>
            </a:pPr>
            <a:r>
              <a:rPr lang="en-US" sz="2000" u="sng" dirty="0">
                <a:solidFill>
                  <a:schemeClr val="bg1"/>
                </a:solidFill>
              </a:rPr>
              <a:t>Close monitoring and home care by distant experts</a:t>
            </a:r>
          </a:p>
          <a:p>
            <a:pPr>
              <a:buFont typeface="Myriad Pro" pitchFamily="34" charset="0"/>
              <a:buChar char="›"/>
            </a:pPr>
            <a:r>
              <a:rPr lang="en-US" sz="1800" dirty="0">
                <a:solidFill>
                  <a:schemeClr val="bg1"/>
                </a:solidFill>
              </a:rPr>
              <a:t>pairing with market sensors to offer non-intrusive every day monitoring &amp; storing</a:t>
            </a:r>
          </a:p>
          <a:p>
            <a:pPr>
              <a:buFont typeface="Myriad Pro" pitchFamily="34" charset="0"/>
              <a:buChar char="›"/>
            </a:pPr>
            <a:r>
              <a:rPr lang="en-US" sz="1800" dirty="0">
                <a:solidFill>
                  <a:schemeClr val="bg1"/>
                </a:solidFill>
              </a:rPr>
              <a:t>granting access professionals for delivering </a:t>
            </a:r>
            <a:r>
              <a:rPr lang="en-US" sz="1800" dirty="0" err="1">
                <a:solidFill>
                  <a:schemeClr val="bg1"/>
                </a:solidFill>
              </a:rPr>
              <a:t>telemonitoring</a:t>
            </a:r>
            <a:r>
              <a:rPr lang="en-US" sz="1800" dirty="0">
                <a:solidFill>
                  <a:schemeClr val="bg1"/>
                </a:solidFill>
              </a:rPr>
              <a:t> and </a:t>
            </a:r>
            <a:r>
              <a:rPr lang="en-US" sz="1800" dirty="0" err="1">
                <a:solidFill>
                  <a:schemeClr val="bg1"/>
                </a:solidFill>
              </a:rPr>
              <a:t>telecare</a:t>
            </a:r>
            <a:endParaRPr lang="en-US" sz="1800" dirty="0">
              <a:solidFill>
                <a:schemeClr val="bg1"/>
              </a:solidFill>
            </a:endParaRPr>
          </a:p>
          <a:p>
            <a:pPr>
              <a:buFont typeface="Myriad Pro" pitchFamily="34" charset="0"/>
              <a:buChar char="›"/>
            </a:pPr>
            <a:r>
              <a:rPr lang="en-US" sz="1800" dirty="0">
                <a:solidFill>
                  <a:schemeClr val="bg1"/>
                </a:solidFill>
              </a:rPr>
              <a:t>specialized training of clinical staff by a custom e-learning tool</a:t>
            </a:r>
            <a:endParaRPr lang="en-US" sz="1100" dirty="0">
              <a:solidFill>
                <a:schemeClr val="bg1"/>
              </a:solidFill>
            </a:endParaRPr>
          </a:p>
        </p:txBody>
      </p:sp>
      <p:sp>
        <p:nvSpPr>
          <p:cNvPr id="6" name="Ορθογώνιο 5"/>
          <p:cNvSpPr/>
          <p:nvPr/>
        </p:nvSpPr>
        <p:spPr>
          <a:xfrm>
            <a:off x="331464" y="1196752"/>
            <a:ext cx="4283968" cy="2523768"/>
          </a:xfrm>
          <a:prstGeom prst="rect">
            <a:avLst/>
          </a:prstGeom>
        </p:spPr>
        <p:txBody>
          <a:bodyPr wrap="square">
            <a:spAutoFit/>
          </a:bodyPr>
          <a:lstStyle/>
          <a:p>
            <a:pPr>
              <a:spcBef>
                <a:spcPts val="600"/>
              </a:spcBef>
            </a:pPr>
            <a:r>
              <a:rPr lang="en-US" sz="2000" u="sng" dirty="0">
                <a:solidFill>
                  <a:schemeClr val="bg1"/>
                </a:solidFill>
                <a:latin typeface="Eurostile LT Condensed" panose="02000506030000020004" pitchFamily="2" charset="0"/>
              </a:rPr>
              <a:t>Creation and lifelong maintenance of a unified personal health &amp; medical record</a:t>
            </a:r>
          </a:p>
          <a:p>
            <a:pPr marL="285750" indent="-285750">
              <a:spcBef>
                <a:spcPts val="600"/>
              </a:spcBef>
              <a:buFont typeface="Myriad Pro" pitchFamily="34" charset="0"/>
              <a:buChar char="›"/>
            </a:pPr>
            <a:r>
              <a:rPr lang="en-US" dirty="0">
                <a:solidFill>
                  <a:schemeClr val="bg1"/>
                </a:solidFill>
                <a:latin typeface="Eurostile LT Condensed" panose="02000506030000020004" pitchFamily="2" charset="0"/>
              </a:rPr>
              <a:t>support </a:t>
            </a:r>
            <a:r>
              <a:rPr lang="en-US" i="1" dirty="0">
                <a:solidFill>
                  <a:schemeClr val="bg1"/>
                </a:solidFill>
                <a:latin typeface="Eurostile LT Condensed" panose="02000506030000020004" pitchFamily="2" charset="0"/>
              </a:rPr>
              <a:t>Owners</a:t>
            </a:r>
            <a:r>
              <a:rPr lang="en-US" dirty="0">
                <a:solidFill>
                  <a:schemeClr val="bg1"/>
                </a:solidFill>
                <a:latin typeface="Eurostile LT Condensed" panose="02000506030000020004" pitchFamily="2" charset="0"/>
              </a:rPr>
              <a:t> in opening and keeping updated a private area on the cloud for storing, viewing and self-assessing their health information and medical history</a:t>
            </a:r>
          </a:p>
          <a:p>
            <a:pPr marL="285750" indent="-285750">
              <a:spcBef>
                <a:spcPts val="600"/>
              </a:spcBef>
              <a:buFont typeface="Myriad Pro" pitchFamily="34" charset="0"/>
              <a:buChar char="›"/>
            </a:pPr>
            <a:r>
              <a:rPr lang="en-US" dirty="0">
                <a:solidFill>
                  <a:schemeClr val="bg1"/>
                </a:solidFill>
                <a:latin typeface="Eurostile LT Condensed" panose="02000506030000020004" pitchFamily="2" charset="0"/>
              </a:rPr>
              <a:t>access/control rights can be granted to others (</a:t>
            </a:r>
            <a:r>
              <a:rPr lang="en-US" i="1" dirty="0">
                <a:solidFill>
                  <a:schemeClr val="bg1"/>
                </a:solidFill>
                <a:latin typeface="Eurostile LT Condensed" panose="02000506030000020004" pitchFamily="2" charset="0"/>
              </a:rPr>
              <a:t>Proxies</a:t>
            </a:r>
            <a:r>
              <a:rPr lang="en-US" dirty="0">
                <a:solidFill>
                  <a:schemeClr val="bg1"/>
                </a:solidFill>
                <a:latin typeface="Eurostile LT Condensed" panose="02000506030000020004" pitchFamily="2" charset="0"/>
              </a:rPr>
              <a:t>) upon the owner’s will </a:t>
            </a:r>
            <a:endParaRPr lang="en-US" sz="1200" dirty="0">
              <a:solidFill>
                <a:schemeClr val="bg1"/>
              </a:solidFill>
              <a:latin typeface="Eurostile LT Condensed" panose="02000506030000020004" pitchFamily="2" charset="0"/>
            </a:endParaRPr>
          </a:p>
        </p:txBody>
      </p:sp>
      <p:sp>
        <p:nvSpPr>
          <p:cNvPr id="7" name="Θέση περιεχομένου 2"/>
          <p:cNvSpPr txBox="1">
            <a:spLocks/>
          </p:cNvSpPr>
          <p:nvPr/>
        </p:nvSpPr>
        <p:spPr>
          <a:xfrm>
            <a:off x="306750" y="3947344"/>
            <a:ext cx="4077130" cy="280967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Eurostile LT Condensed" panose="02000506030000020004"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Eurostile LT Condensed" panose="02000506030000020004" pitchFamily="2"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Eurostile LT Condensed" panose="02000506030000020004" pitchFamily="2"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Eurostile LT Condensed" panose="02000506030000020004" pitchFamily="2"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Eurostile LT Condensed" panose="0200050603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u="sng" dirty="0">
                <a:solidFill>
                  <a:schemeClr val="bg1"/>
                </a:solidFill>
              </a:rPr>
              <a:t>Interaction with primary care and key electronic services</a:t>
            </a:r>
          </a:p>
          <a:p>
            <a:pPr>
              <a:buFont typeface="Myriad Pro" pitchFamily="34" charset="0"/>
              <a:buChar char="›"/>
            </a:pPr>
            <a:r>
              <a:rPr lang="en-US" sz="1800" dirty="0">
                <a:solidFill>
                  <a:schemeClr val="bg1"/>
                </a:solidFill>
              </a:rPr>
              <a:t>instant access to the Owners records  as support of decision-making</a:t>
            </a:r>
          </a:p>
          <a:p>
            <a:pPr>
              <a:buFont typeface="Myriad Pro" pitchFamily="34" charset="0"/>
              <a:buChar char="›"/>
            </a:pPr>
            <a:r>
              <a:rPr lang="en-US" sz="1800" dirty="0">
                <a:solidFill>
                  <a:schemeClr val="bg1"/>
                </a:solidFill>
              </a:rPr>
              <a:t>prescription tool (electronically delivered to the distributor) </a:t>
            </a:r>
          </a:p>
          <a:p>
            <a:pPr>
              <a:buFont typeface="Myriad Pro" pitchFamily="34" charset="0"/>
              <a:buChar char="›"/>
            </a:pPr>
            <a:r>
              <a:rPr lang="en-US" sz="1800" dirty="0">
                <a:solidFill>
                  <a:schemeClr val="bg1"/>
                </a:solidFill>
              </a:rPr>
              <a:t>composition of electronic referrals</a:t>
            </a:r>
          </a:p>
          <a:p>
            <a:pPr>
              <a:buFont typeface="Myriad Pro" pitchFamily="34" charset="0"/>
              <a:buChar char="›"/>
            </a:pPr>
            <a:r>
              <a:rPr lang="en-US" sz="1800" dirty="0">
                <a:solidFill>
                  <a:schemeClr val="bg1"/>
                </a:solidFill>
              </a:rPr>
              <a:t>submission on the Owner’s area useful information and instructions</a:t>
            </a:r>
          </a:p>
        </p:txBody>
      </p:sp>
      <p:sp>
        <p:nvSpPr>
          <p:cNvPr id="8" name="Θέση περιεχομένου 2"/>
          <p:cNvSpPr txBox="1">
            <a:spLocks/>
          </p:cNvSpPr>
          <p:nvPr/>
        </p:nvSpPr>
        <p:spPr>
          <a:xfrm>
            <a:off x="4716016" y="3943597"/>
            <a:ext cx="4248472" cy="1861667"/>
          </a:xfrm>
          <a:prstGeom prst="rect">
            <a:avLst/>
          </a:prstGeom>
        </p:spPr>
        <p:txBody>
          <a:bodyPr vert="horz" lIns="91440" tIns="45720" rIns="91440" bIns="45720" rtlCol="0">
            <a:noAutofit/>
          </a:bodyPr>
          <a:lstStyle>
            <a:defPPr>
              <a:defRPr lang="el-GR"/>
            </a:defPPr>
            <a:lvl1pPr indent="0">
              <a:spcBef>
                <a:spcPct val="20000"/>
              </a:spcBef>
              <a:buFont typeface="Arial" panose="020B0604020202020204" pitchFamily="34" charset="0"/>
              <a:buNone/>
              <a:defRPr sz="2800">
                <a:solidFill>
                  <a:schemeClr val="bg1"/>
                </a:solidFill>
                <a:latin typeface="Eurostile LT Condensed" panose="02000506030000020004" pitchFamily="2" charset="0"/>
              </a:defRPr>
            </a:lvl1pPr>
            <a:lvl2pPr marL="742950" indent="-285750">
              <a:spcBef>
                <a:spcPct val="20000"/>
              </a:spcBef>
              <a:buFont typeface="Arial" panose="020B0604020202020204" pitchFamily="34" charset="0"/>
              <a:buChar char="–"/>
              <a:defRPr sz="2800">
                <a:latin typeface="Eurostile LT Condensed" panose="02000506030000020004" pitchFamily="2" charset="0"/>
              </a:defRPr>
            </a:lvl2pPr>
            <a:lvl3pPr marL="1143000" indent="-228600">
              <a:spcBef>
                <a:spcPct val="20000"/>
              </a:spcBef>
              <a:buFont typeface="Arial" panose="020B0604020202020204" pitchFamily="34" charset="0"/>
              <a:buChar char="•"/>
              <a:defRPr sz="2400">
                <a:latin typeface="Eurostile LT Condensed" panose="02000506030000020004" pitchFamily="2" charset="0"/>
              </a:defRPr>
            </a:lvl3pPr>
            <a:lvl4pPr marL="1600200" indent="-228600">
              <a:spcBef>
                <a:spcPct val="20000"/>
              </a:spcBef>
              <a:buFont typeface="Arial" panose="020B0604020202020204" pitchFamily="34" charset="0"/>
              <a:buChar char="–"/>
              <a:defRPr sz="2000">
                <a:latin typeface="Eurostile LT Condensed" panose="02000506030000020004" pitchFamily="2" charset="0"/>
              </a:defRPr>
            </a:lvl4pPr>
            <a:lvl5pPr marL="2057400" indent="-228600">
              <a:spcBef>
                <a:spcPct val="20000"/>
              </a:spcBef>
              <a:buFont typeface="Arial" panose="020B0604020202020204" pitchFamily="34" charset="0"/>
              <a:buChar char="»"/>
              <a:defRPr sz="2000">
                <a:latin typeface="Eurostile LT Condensed" panose="02000506030000020004" pitchFamily="2"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sz="2000" u="sng" dirty="0"/>
              <a:t>Interaction with secondary care, incl. imaging services and hospital care</a:t>
            </a:r>
          </a:p>
          <a:p>
            <a:pPr marL="285750" indent="-285750">
              <a:buFont typeface="Myriad Pro" pitchFamily="34" charset="0"/>
              <a:buChar char="›"/>
            </a:pPr>
            <a:r>
              <a:rPr lang="en-US" sz="1800" dirty="0"/>
              <a:t>connectivity with the systems of affiliated hospitals and secondary care providers, in order for health data  generated there to be fed automatically and at real-time to the Owner’s </a:t>
            </a:r>
            <a:r>
              <a:rPr lang="en-US" sz="1800" i="1" dirty="0"/>
              <a:t>cross4all</a:t>
            </a:r>
            <a:r>
              <a:rPr lang="en-US" sz="1800" dirty="0"/>
              <a:t> record</a:t>
            </a:r>
            <a:endParaRPr lang="el-GR" sz="1800" dirty="0"/>
          </a:p>
        </p:txBody>
      </p:sp>
      <p:cxnSp>
        <p:nvCxnSpPr>
          <p:cNvPr id="10" name="Ευθεία γραμμή σύνδεσης 9"/>
          <p:cNvCxnSpPr/>
          <p:nvPr/>
        </p:nvCxnSpPr>
        <p:spPr>
          <a:xfrm>
            <a:off x="4569267" y="1139258"/>
            <a:ext cx="0" cy="581813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p:cNvCxnSpPr/>
          <p:nvPr/>
        </p:nvCxnSpPr>
        <p:spPr>
          <a:xfrm>
            <a:off x="0" y="3904480"/>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p:cNvCxnSpPr/>
          <p:nvPr/>
        </p:nvCxnSpPr>
        <p:spPr>
          <a:xfrm>
            <a:off x="-7936" y="1124744"/>
            <a:ext cx="9144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298537"/>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lexandros\Desktop\MBEC2014\Mourouzis\Slide preparation\Images\01a.png"/>
          <p:cNvPicPr>
            <a:picLocks noChangeAspect="1" noChangeArrowheads="1"/>
          </p:cNvPicPr>
          <p:nvPr/>
        </p:nvPicPr>
        <p:blipFill rotWithShape="1">
          <a:blip r:embed="rId2">
            <a:extLst>
              <a:ext uri="{28A0092B-C50C-407E-A947-70E740481C1C}">
                <a14:useLocalDpi xmlns:a14="http://schemas.microsoft.com/office/drawing/2010/main" val="0"/>
              </a:ext>
            </a:extLst>
          </a:blip>
          <a:srcRect t="31140"/>
          <a:stretch/>
        </p:blipFill>
        <p:spPr bwMode="auto">
          <a:xfrm>
            <a:off x="-482848" y="2132856"/>
            <a:ext cx="10104265" cy="4777016"/>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664CC905-711A-49B6-B31A-9C4E7D0AB6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819472"/>
            <a:ext cx="5976664" cy="3623983"/>
          </a:xfrm>
          <a:prstGeom prst="rect">
            <a:avLst/>
          </a:prstGeom>
        </p:spPr>
      </p:pic>
    </p:spTree>
    <p:extLst>
      <p:ext uri="{BB962C8B-B14F-4D97-AF65-F5344CB8AC3E}">
        <p14:creationId xmlns:p14="http://schemas.microsoft.com/office/powerpoint/2010/main" val="1749517771"/>
      </p:ext>
    </p:extLst>
  </p:cSld>
  <p:clrMapOvr>
    <a:masterClrMapping/>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lexandros\Desktop\MBEC2014\Mourouzis\Slide preparation\Images\02_1.png"/>
          <p:cNvPicPr>
            <a:picLocks noChangeAspect="1" noChangeArrowheads="1"/>
          </p:cNvPicPr>
          <p:nvPr/>
        </p:nvPicPr>
        <p:blipFill rotWithShape="1">
          <a:blip r:embed="rId2">
            <a:extLst>
              <a:ext uri="{28A0092B-C50C-407E-A947-70E740481C1C}">
                <a14:useLocalDpi xmlns:a14="http://schemas.microsoft.com/office/drawing/2010/main" val="0"/>
              </a:ext>
            </a:extLst>
          </a:blip>
          <a:srcRect t="31280"/>
          <a:stretch/>
        </p:blipFill>
        <p:spPr bwMode="auto">
          <a:xfrm>
            <a:off x="-469128" y="2132856"/>
            <a:ext cx="10059012" cy="4745947"/>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60AF90D7-9A49-4559-9679-F646EECCCF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819472"/>
            <a:ext cx="5976664" cy="3623983"/>
          </a:xfrm>
          <a:prstGeom prst="rect">
            <a:avLst/>
          </a:prstGeom>
        </p:spPr>
      </p:pic>
    </p:spTree>
    <p:extLst>
      <p:ext uri="{BB962C8B-B14F-4D97-AF65-F5344CB8AC3E}">
        <p14:creationId xmlns:p14="http://schemas.microsoft.com/office/powerpoint/2010/main" val="287166050"/>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99592" y="836712"/>
            <a:ext cx="7200800" cy="4525963"/>
          </a:xfrm>
        </p:spPr>
        <p:txBody>
          <a:bodyPr>
            <a:noAutofit/>
          </a:bodyPr>
          <a:lstStyle/>
          <a:p>
            <a:pPr marL="0" indent="0">
              <a:buNone/>
            </a:pPr>
            <a:r>
              <a:rPr lang="en-US" sz="2400" dirty="0"/>
              <a:t>This work is about a cross-border cloud platform for improving the personalization of electronic health data and services in Greece-</a:t>
            </a:r>
            <a:r>
              <a:rPr lang="en-US" sz="2400" dirty="0" err="1"/>
              <a:t>fYROM</a:t>
            </a: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Focus is put on support for self-management, </a:t>
            </a:r>
            <a:br>
              <a:rPr lang="en-US" sz="2400" dirty="0"/>
            </a:br>
            <a:r>
              <a:rPr lang="en-US" sz="2400" dirty="0"/>
              <a:t>home-based </a:t>
            </a:r>
            <a:r>
              <a:rPr lang="en-US" sz="2400" dirty="0" err="1"/>
              <a:t>telecare</a:t>
            </a:r>
            <a:r>
              <a:rPr lang="en-US" sz="2400" dirty="0"/>
              <a:t> and e-learning </a:t>
            </a:r>
            <a:endParaRPr lang="el-GR" sz="2400" dirty="0"/>
          </a:p>
        </p:txBody>
      </p:sp>
      <p:pic>
        <p:nvPicPr>
          <p:cNvPr id="4" name="Picture 2" descr="C:\Users\Alexandros\Desktop\pincloud_01 copy.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5517233"/>
            <a:ext cx="9144000" cy="1340768"/>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886081" y="5545808"/>
            <a:ext cx="8395015" cy="1143000"/>
          </a:xfrm>
        </p:spPr>
        <p:txBody>
          <a:bodyPr>
            <a:normAutofit/>
          </a:bodyPr>
          <a:lstStyle/>
          <a:p>
            <a:pPr algn="l"/>
            <a:r>
              <a:rPr lang="en-US" sz="2000" dirty="0">
                <a:solidFill>
                  <a:schemeClr val="bg1"/>
                </a:solidFill>
                <a:latin typeface="Eurostile LT Condensed" panose="02000506030000020004" pitchFamily="2" charset="0"/>
                <a:ea typeface="Microsoft JhengHei" panose="020B0604030504040204" pitchFamily="34" charset="-120"/>
              </a:rPr>
              <a:t>Our moto:</a:t>
            </a:r>
            <a:r>
              <a:rPr lang="en-US" sz="2700" dirty="0">
                <a:solidFill>
                  <a:schemeClr val="bg1"/>
                </a:solidFill>
                <a:latin typeface="Eurostile LT Condensed" panose="02000506030000020004" pitchFamily="2" charset="0"/>
                <a:ea typeface="Microsoft JhengHei" panose="020B0604030504040204" pitchFamily="34" charset="-120"/>
              </a:rPr>
              <a:t> </a:t>
            </a:r>
            <a:br>
              <a:rPr lang="en-US" sz="3600" dirty="0">
                <a:solidFill>
                  <a:schemeClr val="bg1"/>
                </a:solidFill>
                <a:latin typeface="Eurostile LT Condensed" panose="02000506030000020004" pitchFamily="2" charset="0"/>
                <a:ea typeface="Microsoft JhengHei" panose="020B0604030504040204" pitchFamily="34" charset="-120"/>
              </a:rPr>
            </a:br>
            <a:r>
              <a:rPr lang="en-US" sz="3600" dirty="0">
                <a:solidFill>
                  <a:schemeClr val="bg1"/>
                </a:solidFill>
                <a:latin typeface="Eurostile LT Condensed" panose="02000506030000020004" pitchFamily="2" charset="0"/>
                <a:ea typeface="Microsoft JhengHei" panose="020B0604030504040204" pitchFamily="34" charset="-120"/>
              </a:rPr>
              <a:t>all your health data with you at anytime</a:t>
            </a:r>
            <a:endParaRPr lang="el-GR" dirty="0">
              <a:solidFill>
                <a:schemeClr val="bg1"/>
              </a:solidFill>
              <a:latin typeface="Eurostile LT Condensed" panose="02000506030000020004" pitchFamily="2" charset="0"/>
            </a:endParaRPr>
          </a:p>
        </p:txBody>
      </p:sp>
      <p:sp>
        <p:nvSpPr>
          <p:cNvPr id="6" name="Ορθογώνιο 5"/>
          <p:cNvSpPr/>
          <p:nvPr/>
        </p:nvSpPr>
        <p:spPr>
          <a:xfrm>
            <a:off x="3419872" y="2479536"/>
            <a:ext cx="5941168" cy="2677656"/>
          </a:xfrm>
          <a:prstGeom prst="rect">
            <a:avLst/>
          </a:prstGeom>
        </p:spPr>
        <p:txBody>
          <a:bodyPr vert="horz" lIns="91440" tIns="45720" rIns="91440" bIns="45720" rtlCol="0">
            <a:noAutofit/>
          </a:bodyPr>
          <a:lstStyle/>
          <a:p>
            <a:pPr>
              <a:spcBef>
                <a:spcPct val="20000"/>
              </a:spcBef>
              <a:buFont typeface="Arial" panose="020B0604020202020204" pitchFamily="34" charset="0"/>
              <a:buNone/>
            </a:pPr>
            <a:r>
              <a:rPr lang="en-US" sz="2400" dirty="0">
                <a:latin typeface="Eurostile LT Condensed" panose="02000506030000020004" pitchFamily="2" charset="0"/>
              </a:rPr>
              <a:t>Cross4all will provide the individual with </a:t>
            </a:r>
            <a:br>
              <a:rPr lang="en-US" sz="2400" dirty="0">
                <a:latin typeface="Eurostile LT Condensed" panose="02000506030000020004" pitchFamily="2" charset="0"/>
              </a:rPr>
            </a:br>
            <a:r>
              <a:rPr lang="en-US" sz="2400" dirty="0">
                <a:latin typeface="Eurostile LT Condensed" panose="02000506030000020004" pitchFamily="2" charset="0"/>
              </a:rPr>
              <a:t>means for congregating, managing and </a:t>
            </a:r>
            <a:br>
              <a:rPr lang="en-US" sz="2400" dirty="0">
                <a:latin typeface="Eurostile LT Condensed" panose="02000506030000020004" pitchFamily="2" charset="0"/>
              </a:rPr>
            </a:br>
            <a:r>
              <a:rPr lang="en-US" sz="2400" dirty="0">
                <a:latin typeface="Eurostile LT Condensed" panose="02000506030000020004" pitchFamily="2" charset="0"/>
              </a:rPr>
              <a:t>sharing with others personal health data</a:t>
            </a:r>
          </a:p>
        </p:txBody>
      </p:sp>
      <p:pic>
        <p:nvPicPr>
          <p:cNvPr id="7" name="Εικόνα 6">
            <a:extLst>
              <a:ext uri="{FF2B5EF4-FFF2-40B4-BE49-F238E27FC236}">
                <a16:creationId xmlns:a16="http://schemas.microsoft.com/office/drawing/2014/main" id="{B2C4CF60-FBFF-4AD7-A23E-A8EF5C183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888904"/>
            <a:ext cx="3240360" cy="1964810"/>
          </a:xfrm>
          <a:prstGeom prst="rect">
            <a:avLst/>
          </a:prstGeom>
        </p:spPr>
      </p:pic>
    </p:spTree>
    <p:extLst>
      <p:ext uri="{BB962C8B-B14F-4D97-AF65-F5344CB8AC3E}">
        <p14:creationId xmlns:p14="http://schemas.microsoft.com/office/powerpoint/2010/main" val="277657824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lexandros\Desktop\MBEC2014\Mourouzis\Slide preparation\Images\02_2.png"/>
          <p:cNvPicPr>
            <a:picLocks noChangeAspect="1" noChangeArrowheads="1"/>
          </p:cNvPicPr>
          <p:nvPr/>
        </p:nvPicPr>
        <p:blipFill rotWithShape="1">
          <a:blip r:embed="rId2">
            <a:extLst>
              <a:ext uri="{28A0092B-C50C-407E-A947-70E740481C1C}">
                <a14:useLocalDpi xmlns:a14="http://schemas.microsoft.com/office/drawing/2010/main" val="0"/>
              </a:ext>
            </a:extLst>
          </a:blip>
          <a:srcRect t="31098"/>
          <a:stretch/>
        </p:blipFill>
        <p:spPr bwMode="auto">
          <a:xfrm>
            <a:off x="-490784" y="2132856"/>
            <a:ext cx="10117632" cy="4786194"/>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1F1B9C9D-D44B-4068-8C65-F7B6CDEF9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680" y="-819472"/>
            <a:ext cx="5976664" cy="3623983"/>
          </a:xfrm>
          <a:prstGeom prst="rect">
            <a:avLst/>
          </a:prstGeom>
        </p:spPr>
      </p:pic>
    </p:spTree>
    <p:extLst>
      <p:ext uri="{BB962C8B-B14F-4D97-AF65-F5344CB8AC3E}">
        <p14:creationId xmlns:p14="http://schemas.microsoft.com/office/powerpoint/2010/main" val="4016535176"/>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D92EFDD-73E9-40B1-8BDC-E0DE5AC8CC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819472"/>
            <a:ext cx="5976664" cy="3623983"/>
          </a:xfrm>
          <a:prstGeom prst="rect">
            <a:avLst/>
          </a:prstGeom>
        </p:spPr>
      </p:pic>
      <p:pic>
        <p:nvPicPr>
          <p:cNvPr id="4" name="Picture 2" descr="C:\Users\Alexandros\Desktop\MBEC2014\Mourouzis\Slide preparation\Images\01b-.png">
            <a:extLst>
              <a:ext uri="{FF2B5EF4-FFF2-40B4-BE49-F238E27FC236}">
                <a16:creationId xmlns:a16="http://schemas.microsoft.com/office/drawing/2014/main" id="{47AA6AE1-33F7-4F63-B359-AC7581CF17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453"/>
          <a:stretch/>
        </p:blipFill>
        <p:spPr bwMode="auto">
          <a:xfrm>
            <a:off x="0" y="2132857"/>
            <a:ext cx="9144000" cy="4725144"/>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182FDB31-A0AF-4877-B467-3EB196B72598}"/>
              </a:ext>
            </a:extLst>
          </p:cNvPr>
          <p:cNvSpPr/>
          <p:nvPr/>
        </p:nvSpPr>
        <p:spPr>
          <a:xfrm>
            <a:off x="5652121" y="2917061"/>
            <a:ext cx="375806" cy="128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89D72BF-F966-4877-BA92-A4F6EC4EFA57}"/>
              </a:ext>
            </a:extLst>
          </p:cNvPr>
          <p:cNvSpPr txBox="1"/>
          <p:nvPr/>
        </p:nvSpPr>
        <p:spPr>
          <a:xfrm>
            <a:off x="5579051" y="2865958"/>
            <a:ext cx="558166" cy="215444"/>
          </a:xfrm>
          <a:prstGeom prst="rect">
            <a:avLst/>
          </a:prstGeom>
          <a:noFill/>
        </p:spPr>
        <p:txBody>
          <a:bodyPr wrap="none" rtlCol="0">
            <a:spAutoFit/>
          </a:bodyPr>
          <a:lstStyle/>
          <a:p>
            <a:r>
              <a:rPr lang="en-US" sz="800" dirty="0"/>
              <a:t>Cross4all</a:t>
            </a:r>
          </a:p>
        </p:txBody>
      </p:sp>
    </p:spTree>
    <p:extLst>
      <p:ext uri="{BB962C8B-B14F-4D97-AF65-F5344CB8AC3E}">
        <p14:creationId xmlns:p14="http://schemas.microsoft.com/office/powerpoint/2010/main" val="42662571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lexandros\Desktop\pincloud_01 copy.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38000" contrast="40000"/>
                    </a14:imgEffect>
                  </a14:imgLayer>
                </a14:imgProps>
              </a:ext>
              <a:ext uri="{28A0092B-C50C-407E-A947-70E740481C1C}">
                <a14:useLocalDpi xmlns:a14="http://schemas.microsoft.com/office/drawing/2010/main"/>
              </a:ext>
            </a:extLst>
          </a:blip>
          <a:srcRect l="84" t="33201" r="24746" b="3130"/>
          <a:stretch/>
        </p:blipFill>
        <p:spPr bwMode="auto">
          <a:xfrm>
            <a:off x="0" y="1124744"/>
            <a:ext cx="9151936" cy="5813596"/>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0" y="0"/>
            <a:ext cx="9144000" cy="1417638"/>
          </a:xfrm>
          <a:solidFill>
            <a:schemeClr val="tx1">
              <a:lumMod val="85000"/>
              <a:lumOff val="15000"/>
            </a:schemeClr>
          </a:solidFill>
        </p:spPr>
        <p:txBody>
          <a:bodyPr vert="horz" lIns="91440" tIns="45720" rIns="91440" bIns="45720" rtlCol="0" anchor="ctr">
            <a:normAutofit/>
          </a:bodyPr>
          <a:lstStyle/>
          <a:p>
            <a:r>
              <a:rPr lang="en-US" sz="3600" dirty="0">
                <a:solidFill>
                  <a:schemeClr val="bg1"/>
                </a:solidFill>
                <a:latin typeface="Eurostile LT Condensed" panose="02000506030000020004" pitchFamily="2" charset="0"/>
              </a:rPr>
              <a:t>Cross4all: Can it addresses typical </a:t>
            </a:r>
            <a:br>
              <a:rPr lang="en-US" sz="3600" dirty="0">
                <a:solidFill>
                  <a:schemeClr val="bg1"/>
                </a:solidFill>
                <a:latin typeface="Eurostile LT Condensed" panose="02000506030000020004" pitchFamily="2" charset="0"/>
              </a:rPr>
            </a:br>
            <a:r>
              <a:rPr lang="en-US" sz="3600" dirty="0">
                <a:solidFill>
                  <a:schemeClr val="bg1"/>
                </a:solidFill>
                <a:latin typeface="Eurostile LT Condensed" panose="02000506030000020004" pitchFamily="2" charset="0"/>
              </a:rPr>
              <a:t>limitations and issues with PHR systems?</a:t>
            </a:r>
            <a:endParaRPr lang="el-GR" sz="3600" dirty="0">
              <a:solidFill>
                <a:schemeClr val="bg1"/>
              </a:solidFill>
              <a:latin typeface="Eurostile LT Condensed" panose="02000506030000020004" pitchFamily="2" charset="0"/>
            </a:endParaRPr>
          </a:p>
        </p:txBody>
      </p:sp>
      <p:sp>
        <p:nvSpPr>
          <p:cNvPr id="3" name="Θέση περιεχομένου 2"/>
          <p:cNvSpPr>
            <a:spLocks noGrp="1"/>
          </p:cNvSpPr>
          <p:nvPr>
            <p:ph sz="half" idx="1"/>
          </p:nvPr>
        </p:nvSpPr>
        <p:spPr>
          <a:xfrm>
            <a:off x="366392" y="1484784"/>
            <a:ext cx="4147888" cy="5069160"/>
          </a:xfrm>
        </p:spPr>
        <p:txBody>
          <a:bodyPr>
            <a:noAutofit/>
          </a:bodyPr>
          <a:lstStyle/>
          <a:p>
            <a:pPr marL="0" indent="0">
              <a:lnSpc>
                <a:spcPct val="120000"/>
              </a:lnSpc>
              <a:spcBef>
                <a:spcPts val="0"/>
              </a:spcBef>
              <a:buNone/>
            </a:pPr>
            <a:r>
              <a:rPr lang="en-US" sz="1800" b="1" u="sng" dirty="0">
                <a:latin typeface="Eurostile LT Condensed" panose="02000506030000020004" pitchFamily="2" charset="0"/>
              </a:rPr>
              <a:t>Insufficient accuracy of data &amp; information</a:t>
            </a:r>
          </a:p>
          <a:p>
            <a:pPr marL="0" indent="0">
              <a:lnSpc>
                <a:spcPct val="120000"/>
              </a:lnSpc>
              <a:spcBef>
                <a:spcPts val="0"/>
              </a:spcBef>
              <a:buNone/>
            </a:pPr>
            <a:r>
              <a:rPr lang="en-US" sz="1800" dirty="0">
                <a:latin typeface="Eurostile LT Condensed" panose="02000506030000020004" pitchFamily="2" charset="0"/>
              </a:rPr>
              <a:t>Relatively high accuracy of stored data as data will mainly be retrieved automatically:</a:t>
            </a:r>
          </a:p>
          <a:p>
            <a:pPr>
              <a:lnSpc>
                <a:spcPct val="120000"/>
              </a:lnSpc>
              <a:spcBef>
                <a:spcPts val="0"/>
              </a:spcBef>
              <a:buFont typeface="Myriad Pro" pitchFamily="34" charset="0"/>
              <a:buChar char="›"/>
            </a:pPr>
            <a:r>
              <a:rPr lang="en-US" sz="1800" dirty="0">
                <a:latin typeface="Eurostile LT Condensed" panose="02000506030000020004" pitchFamily="2" charset="0"/>
              </a:rPr>
              <a:t>official health records of third parties</a:t>
            </a:r>
          </a:p>
          <a:p>
            <a:pPr>
              <a:lnSpc>
                <a:spcPct val="120000"/>
              </a:lnSpc>
              <a:spcBef>
                <a:spcPts val="0"/>
              </a:spcBef>
              <a:buFont typeface="Myriad Pro" pitchFamily="34" charset="0"/>
              <a:buChar char="›"/>
            </a:pPr>
            <a:r>
              <a:rPr lang="en-US" sz="1800" dirty="0">
                <a:latin typeface="Eurostile LT Condensed" panose="02000506030000020004" pitchFamily="2" charset="0"/>
              </a:rPr>
              <a:t>online prescription and referral systems (cross-checked with the records of national providers)</a:t>
            </a:r>
          </a:p>
          <a:p>
            <a:pPr>
              <a:lnSpc>
                <a:spcPct val="120000"/>
              </a:lnSpc>
              <a:spcBef>
                <a:spcPts val="0"/>
              </a:spcBef>
              <a:buFont typeface="Myriad Pro" pitchFamily="34" charset="0"/>
              <a:buChar char="›"/>
            </a:pPr>
            <a:r>
              <a:rPr lang="en-US" sz="1800" dirty="0">
                <a:latin typeface="Eurostile LT Condensed" panose="02000506030000020004" pitchFamily="2" charset="0"/>
              </a:rPr>
              <a:t>connected medical devices and sensors </a:t>
            </a:r>
          </a:p>
          <a:p>
            <a:pPr marL="0" indent="0">
              <a:lnSpc>
                <a:spcPct val="120000"/>
              </a:lnSpc>
              <a:spcBef>
                <a:spcPts val="0"/>
              </a:spcBef>
              <a:buNone/>
            </a:pPr>
            <a:endParaRPr lang="en-US" sz="1800" dirty="0">
              <a:latin typeface="Eurostile LT Condensed" panose="02000506030000020004" pitchFamily="2" charset="0"/>
            </a:endParaRPr>
          </a:p>
          <a:p>
            <a:pPr marL="0" indent="0">
              <a:lnSpc>
                <a:spcPct val="120000"/>
              </a:lnSpc>
              <a:spcBef>
                <a:spcPts val="0"/>
              </a:spcBef>
              <a:buNone/>
            </a:pPr>
            <a:r>
              <a:rPr lang="en-US" sz="1800" dirty="0" err="1">
                <a:latin typeface="Eurostile LT Condensed" panose="02000506030000020004" pitchFamily="2" charset="0"/>
              </a:rPr>
              <a:t>Furtheremore</a:t>
            </a:r>
            <a:r>
              <a:rPr lang="en-US" sz="1800" dirty="0">
                <a:latin typeface="Eurostile LT Condensed" panose="02000506030000020004" pitchFamily="2" charset="0"/>
              </a:rPr>
              <a:t>, Cross4all encourages and enables </a:t>
            </a:r>
            <a:r>
              <a:rPr lang="en-US" sz="1800" i="1" dirty="0">
                <a:latin typeface="Eurostile LT Condensed" panose="02000506030000020004" pitchFamily="2" charset="0"/>
              </a:rPr>
              <a:t>Owners</a:t>
            </a:r>
            <a:r>
              <a:rPr lang="en-US" sz="1800" dirty="0">
                <a:latin typeface="Eurostile LT Condensed" panose="02000506030000020004" pitchFamily="2" charset="0"/>
              </a:rPr>
              <a:t> to manage their records in co-operation and under the supervision of health professionals (as </a:t>
            </a:r>
            <a:r>
              <a:rPr lang="en-US" sz="1800" i="1" dirty="0">
                <a:latin typeface="Eurostile LT Condensed" panose="02000506030000020004" pitchFamily="2" charset="0"/>
              </a:rPr>
              <a:t>Proxies</a:t>
            </a:r>
            <a:r>
              <a:rPr lang="en-US" sz="1800" dirty="0">
                <a:latin typeface="Eurostile LT Condensed" panose="02000506030000020004" pitchFamily="2" charset="0"/>
              </a:rPr>
              <a:t>)</a:t>
            </a:r>
            <a:endParaRPr lang="el-GR" sz="1800" dirty="0">
              <a:latin typeface="Eurostile LT Condensed" panose="02000506030000020004" pitchFamily="2" charset="0"/>
            </a:endParaRPr>
          </a:p>
        </p:txBody>
      </p:sp>
      <p:sp>
        <p:nvSpPr>
          <p:cNvPr id="5" name="Θέση περιεχομένου 4"/>
          <p:cNvSpPr>
            <a:spLocks noGrp="1"/>
          </p:cNvSpPr>
          <p:nvPr>
            <p:ph sz="half" idx="2"/>
          </p:nvPr>
        </p:nvSpPr>
        <p:spPr>
          <a:xfrm>
            <a:off x="4676776" y="1484784"/>
            <a:ext cx="4038600" cy="5257800"/>
          </a:xfrm>
        </p:spPr>
        <p:txBody>
          <a:bodyPr>
            <a:noAutofit/>
          </a:bodyPr>
          <a:lstStyle/>
          <a:p>
            <a:pPr marL="0" indent="0">
              <a:lnSpc>
                <a:spcPct val="120000"/>
              </a:lnSpc>
              <a:buNone/>
            </a:pPr>
            <a:r>
              <a:rPr lang="en-US" sz="1800" b="1" u="sng" dirty="0">
                <a:latin typeface="Eurostile LT Condensed" panose="02000506030000020004" pitchFamily="2" charset="0"/>
              </a:rPr>
              <a:t>Weak integration with third party services and interoperability issues</a:t>
            </a:r>
            <a:r>
              <a:rPr lang="en-US" sz="1800" b="1" dirty="0">
                <a:latin typeface="Eurostile LT Condensed" panose="02000506030000020004" pitchFamily="2" charset="0"/>
              </a:rPr>
              <a:t> </a:t>
            </a:r>
          </a:p>
          <a:p>
            <a:pPr marL="0" indent="0">
              <a:lnSpc>
                <a:spcPct val="120000"/>
              </a:lnSpc>
              <a:buNone/>
            </a:pPr>
            <a:r>
              <a:rPr lang="en-US" sz="1800" dirty="0">
                <a:latin typeface="Eurostile LT Condensed" panose="02000506030000020004" pitchFamily="2" charset="0"/>
              </a:rPr>
              <a:t>Strong integration with third party services (e.g., other PHR and EHR systems, </a:t>
            </a:r>
            <a:r>
              <a:rPr lang="en-US" sz="1800" dirty="0" err="1">
                <a:latin typeface="Eurostile LT Condensed" panose="02000506030000020004" pitchFamily="2" charset="0"/>
              </a:rPr>
              <a:t>telecare</a:t>
            </a:r>
            <a:r>
              <a:rPr lang="en-US" sz="1800" dirty="0">
                <a:latin typeface="Eurostile LT Condensed" panose="02000506030000020004" pitchFamily="2" charset="0"/>
              </a:rPr>
              <a:t> platforms, etc.), including systems from other countries, through conformance to standards (e.g., </a:t>
            </a:r>
            <a:r>
              <a:rPr lang="en-US" sz="1800" dirty="0" err="1">
                <a:latin typeface="Eurostile LT Condensed" panose="02000506030000020004" pitchFamily="2" charset="0"/>
              </a:rPr>
              <a:t>epSOS</a:t>
            </a:r>
            <a:r>
              <a:rPr lang="en-US" sz="1800" dirty="0">
                <a:latin typeface="Eurostile LT Condensed" panose="02000506030000020004" pitchFamily="2" charset="0"/>
              </a:rPr>
              <a:t> patient record and e-prescription)</a:t>
            </a:r>
          </a:p>
          <a:p>
            <a:pPr marL="0" indent="0">
              <a:lnSpc>
                <a:spcPct val="120000"/>
              </a:lnSpc>
              <a:buNone/>
            </a:pPr>
            <a:endParaRPr lang="en-US" sz="1800" dirty="0">
              <a:latin typeface="Eurostile LT Condensed" panose="02000506030000020004" pitchFamily="2" charset="0"/>
            </a:endParaRPr>
          </a:p>
          <a:p>
            <a:pPr marL="0" indent="0">
              <a:lnSpc>
                <a:spcPct val="120000"/>
              </a:lnSpc>
              <a:buNone/>
            </a:pPr>
            <a:r>
              <a:rPr lang="en-US" sz="1800" b="1" u="sng" dirty="0">
                <a:latin typeface="Eurostile LT Condensed" panose="02000506030000020004" pitchFamily="2" charset="0"/>
              </a:rPr>
              <a:t>Health data privacy and security concerns</a:t>
            </a:r>
          </a:p>
          <a:p>
            <a:pPr marL="0" indent="0">
              <a:lnSpc>
                <a:spcPct val="120000"/>
              </a:lnSpc>
              <a:buNone/>
            </a:pPr>
            <a:r>
              <a:rPr lang="en-US" sz="1800" dirty="0">
                <a:latin typeface="Eurostile LT Condensed" panose="02000506030000020004" pitchFamily="2" charset="0"/>
              </a:rPr>
              <a:t>Cross4all will seriously invest in a strong security strategy for data privacy, confidentiality, integrity, authentication, traceability, and non-repudiation, responsibility, transparency and availability</a:t>
            </a:r>
          </a:p>
        </p:txBody>
      </p:sp>
    </p:spTree>
    <p:extLst>
      <p:ext uri="{BB962C8B-B14F-4D97-AF65-F5344CB8AC3E}">
        <p14:creationId xmlns:p14="http://schemas.microsoft.com/office/powerpoint/2010/main" val="367689938"/>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6847680" y="2506328"/>
            <a:ext cx="2232248" cy="4307048"/>
          </a:xfrm>
          <a:prstGeom prst="rect">
            <a:avLst/>
          </a:prstGeom>
        </p:spPr>
        <p:txBody>
          <a:bodyPr vert="horz" lIns="91440" tIns="45720" rIns="91440" bIns="45720" rtlCol="0">
            <a:normAutofit/>
          </a:bodyPr>
          <a:lstStyle/>
          <a:p>
            <a:pPr algn="ctr">
              <a:spcBef>
                <a:spcPct val="20000"/>
              </a:spcBef>
              <a:buFont typeface="Arial" panose="020B0604020202020204" pitchFamily="34" charset="0"/>
              <a:buNone/>
            </a:pPr>
            <a:r>
              <a:rPr lang="en-US" sz="2000" dirty="0">
                <a:latin typeface="Eurostile LT Condensed" panose="02000506030000020004" pitchFamily="2" charset="0"/>
              </a:rPr>
              <a:t>from anywhere</a:t>
            </a:r>
          </a:p>
          <a:p>
            <a:pPr algn="ctr">
              <a:spcBef>
                <a:spcPct val="20000"/>
              </a:spcBef>
              <a:buFont typeface="Arial" panose="020B0604020202020204" pitchFamily="34" charset="0"/>
              <a:buNone/>
            </a:pPr>
            <a:endParaRPr lang="en-US" sz="2000" dirty="0">
              <a:latin typeface="Eurostile LT Condensed" panose="02000506030000020004" pitchFamily="2" charset="0"/>
            </a:endParaRPr>
          </a:p>
          <a:p>
            <a:pPr algn="ctr">
              <a:spcBef>
                <a:spcPct val="20000"/>
              </a:spcBef>
              <a:buFont typeface="Arial" panose="020B0604020202020204" pitchFamily="34" charset="0"/>
              <a:buNone/>
            </a:pPr>
            <a:r>
              <a:rPr lang="en-US" sz="2000" dirty="0">
                <a:latin typeface="Eurostile LT Condensed" panose="02000506030000020004" pitchFamily="2" charset="0"/>
              </a:rPr>
              <a:t> </a:t>
            </a:r>
          </a:p>
          <a:p>
            <a:pPr algn="ctr">
              <a:spcBef>
                <a:spcPct val="20000"/>
              </a:spcBef>
              <a:buFont typeface="Arial" panose="020B0604020202020204" pitchFamily="34" charset="0"/>
              <a:buNone/>
            </a:pPr>
            <a:endParaRPr lang="en-US" sz="2000" dirty="0">
              <a:latin typeface="Eurostile LT Condensed" panose="02000506030000020004" pitchFamily="2" charset="0"/>
            </a:endParaRPr>
          </a:p>
          <a:p>
            <a:pPr algn="ctr">
              <a:spcBef>
                <a:spcPct val="20000"/>
              </a:spcBef>
              <a:buFont typeface="Arial" panose="020B0604020202020204" pitchFamily="34" charset="0"/>
              <a:buNone/>
            </a:pPr>
            <a:r>
              <a:rPr lang="en-US" sz="2000" dirty="0">
                <a:latin typeface="Eurostile LT Condensed" panose="02000506030000020004" pitchFamily="2" charset="0"/>
              </a:rPr>
              <a:t>at any time </a:t>
            </a:r>
          </a:p>
          <a:p>
            <a:pPr algn="ctr">
              <a:spcBef>
                <a:spcPct val="20000"/>
              </a:spcBef>
              <a:buFont typeface="Arial" panose="020B0604020202020204" pitchFamily="34" charset="0"/>
              <a:buNone/>
            </a:pPr>
            <a:endParaRPr lang="en-US" sz="2000" dirty="0">
              <a:latin typeface="Eurostile LT Condensed" panose="02000506030000020004" pitchFamily="2" charset="0"/>
            </a:endParaRPr>
          </a:p>
          <a:p>
            <a:pPr algn="ctr">
              <a:spcBef>
                <a:spcPct val="20000"/>
              </a:spcBef>
              <a:buFont typeface="Arial" panose="020B0604020202020204" pitchFamily="34" charset="0"/>
              <a:buNone/>
            </a:pPr>
            <a:endParaRPr lang="en-US" sz="2000" dirty="0">
              <a:latin typeface="Eurostile LT Condensed" panose="02000506030000020004" pitchFamily="2" charset="0"/>
            </a:endParaRPr>
          </a:p>
          <a:p>
            <a:pPr algn="ctr">
              <a:spcBef>
                <a:spcPct val="20000"/>
              </a:spcBef>
              <a:buFont typeface="Arial" panose="020B0604020202020204" pitchFamily="34" charset="0"/>
              <a:buNone/>
            </a:pPr>
            <a:endParaRPr lang="en-US" sz="2000" dirty="0">
              <a:latin typeface="Eurostile LT Condensed" panose="02000506030000020004" pitchFamily="2" charset="0"/>
            </a:endParaRPr>
          </a:p>
          <a:p>
            <a:pPr algn="ctr">
              <a:spcBef>
                <a:spcPct val="20000"/>
              </a:spcBef>
              <a:buFont typeface="Arial" panose="020B0604020202020204" pitchFamily="34" charset="0"/>
              <a:buNone/>
            </a:pPr>
            <a:r>
              <a:rPr lang="en-US" sz="2000" dirty="0">
                <a:latin typeface="Eurostile LT Condensed" panose="02000506030000020004" pitchFamily="2" charset="0"/>
              </a:rPr>
              <a:t>in a user-friendly manner</a:t>
            </a:r>
          </a:p>
        </p:txBody>
      </p:sp>
      <p:sp>
        <p:nvSpPr>
          <p:cNvPr id="6" name="Ορθογώνιο 5"/>
          <p:cNvSpPr/>
          <p:nvPr/>
        </p:nvSpPr>
        <p:spPr>
          <a:xfrm>
            <a:off x="453256" y="1787440"/>
            <a:ext cx="6264696" cy="18391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endParaRPr lang="en-US" sz="2400" dirty="0">
              <a:solidFill>
                <a:schemeClr val="tx1">
                  <a:lumMod val="95000"/>
                  <a:lumOff val="5000"/>
                </a:schemeClr>
              </a:solidFill>
              <a:latin typeface="Eurostile LT Condensed" panose="02000506030000020004" pitchFamily="2" charset="0"/>
            </a:endParaRPr>
          </a:p>
        </p:txBody>
      </p:sp>
      <p:sp>
        <p:nvSpPr>
          <p:cNvPr id="8" name="Ορθογώνιο 7"/>
          <p:cNvSpPr/>
          <p:nvPr/>
        </p:nvSpPr>
        <p:spPr>
          <a:xfrm>
            <a:off x="453256" y="3961632"/>
            <a:ext cx="6264696" cy="20882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dirty="0"/>
          </a:p>
        </p:txBody>
      </p:sp>
      <p:sp>
        <p:nvSpPr>
          <p:cNvPr id="13" name="Δεξιό βέλος 12"/>
          <p:cNvSpPr/>
          <p:nvPr/>
        </p:nvSpPr>
        <p:spPr>
          <a:xfrm rot="5400000">
            <a:off x="3359437" y="1631857"/>
            <a:ext cx="408901" cy="576064"/>
          </a:xfrm>
          <a:prstGeom prst="rightArrow">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Δεξιό βέλος 13"/>
          <p:cNvSpPr/>
          <p:nvPr/>
        </p:nvSpPr>
        <p:spPr>
          <a:xfrm rot="5400000">
            <a:off x="3330635" y="3806043"/>
            <a:ext cx="408901" cy="576064"/>
          </a:xfrm>
          <a:prstGeom prst="rightArrow">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ρθογώνιο 14"/>
          <p:cNvSpPr/>
          <p:nvPr/>
        </p:nvSpPr>
        <p:spPr>
          <a:xfrm>
            <a:off x="1387248" y="5358812"/>
            <a:ext cx="4322592" cy="522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10"/>
          <p:cNvSpPr/>
          <p:nvPr/>
        </p:nvSpPr>
        <p:spPr>
          <a:xfrm>
            <a:off x="453256" y="4342858"/>
            <a:ext cx="6264696" cy="1508105"/>
          </a:xfrm>
          <a:prstGeom prst="rect">
            <a:avLst/>
          </a:prstGeom>
        </p:spPr>
        <p:txBody>
          <a:bodyPr wrap="square">
            <a:spAutoFit/>
          </a:bodyPr>
          <a:lstStyle/>
          <a:p>
            <a:pPr algn="ctr"/>
            <a:r>
              <a:rPr lang="en-US" sz="2400" dirty="0">
                <a:latin typeface="Eurostile LT Condensed" panose="02000506030000020004" pitchFamily="2" charset="0"/>
              </a:rPr>
              <a:t>at enabling…</a:t>
            </a:r>
          </a:p>
          <a:p>
            <a:pPr algn="ctr">
              <a:spcBef>
                <a:spcPts val="1200"/>
              </a:spcBef>
            </a:pPr>
            <a:r>
              <a:rPr lang="en-US" sz="2400" dirty="0">
                <a:latin typeface="Eurostile LT Condensed" panose="02000506030000020004" pitchFamily="2" charset="0"/>
              </a:rPr>
              <a:t>unprecedented       end-to-end        personalized</a:t>
            </a:r>
          </a:p>
          <a:p>
            <a:pPr algn="ctr">
              <a:spcBef>
                <a:spcPts val="1200"/>
              </a:spcBef>
            </a:pPr>
            <a:r>
              <a:rPr lang="en-US" sz="2400" dirty="0">
                <a:latin typeface="Eurostile LT Condensed" panose="02000506030000020004" pitchFamily="2" charset="0"/>
              </a:rPr>
              <a:t>health &amp; disease management</a:t>
            </a:r>
          </a:p>
        </p:txBody>
      </p:sp>
      <p:sp>
        <p:nvSpPr>
          <p:cNvPr id="16" name="Ορθογώνιο 15"/>
          <p:cNvSpPr/>
          <p:nvPr/>
        </p:nvSpPr>
        <p:spPr>
          <a:xfrm>
            <a:off x="2279920" y="2593480"/>
            <a:ext cx="2594400" cy="522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p:cNvSpPr/>
          <p:nvPr/>
        </p:nvSpPr>
        <p:spPr>
          <a:xfrm>
            <a:off x="453256" y="2175367"/>
            <a:ext cx="6264696" cy="1354217"/>
          </a:xfrm>
          <a:prstGeom prst="rect">
            <a:avLst/>
          </a:prstGeom>
        </p:spPr>
        <p:txBody>
          <a:bodyPr wrap="square">
            <a:spAutoFit/>
          </a:bodyPr>
          <a:lstStyle/>
          <a:p>
            <a:pPr algn="ctr">
              <a:spcBef>
                <a:spcPts val="600"/>
              </a:spcBef>
            </a:pPr>
            <a:r>
              <a:rPr lang="en-US" sz="2400" dirty="0">
                <a:solidFill>
                  <a:schemeClr val="tx1">
                    <a:lumMod val="95000"/>
                    <a:lumOff val="5000"/>
                  </a:schemeClr>
                </a:solidFill>
                <a:latin typeface="Eurostile LT Condensed" panose="02000506030000020004" pitchFamily="2" charset="0"/>
              </a:rPr>
              <a:t>at enabling the…</a:t>
            </a:r>
          </a:p>
          <a:p>
            <a:pPr algn="ctr">
              <a:spcBef>
                <a:spcPts val="600"/>
              </a:spcBef>
            </a:pPr>
            <a:r>
              <a:rPr lang="en-US" sz="2400" dirty="0">
                <a:solidFill>
                  <a:schemeClr val="tx1">
                    <a:lumMod val="95000"/>
                    <a:lumOff val="5000"/>
                  </a:schemeClr>
                </a:solidFill>
                <a:latin typeface="Eurostile LT Condensed" panose="02000506030000020004" pitchFamily="2" charset="0"/>
              </a:rPr>
              <a:t>fusion of health data</a:t>
            </a:r>
          </a:p>
          <a:p>
            <a:pPr algn="ctr">
              <a:spcBef>
                <a:spcPts val="600"/>
              </a:spcBef>
            </a:pPr>
            <a:r>
              <a:rPr lang="en-US" sz="2400" dirty="0">
                <a:solidFill>
                  <a:schemeClr val="tx1">
                    <a:lumMod val="95000"/>
                    <a:lumOff val="5000"/>
                  </a:schemeClr>
                </a:solidFill>
                <a:latin typeface="Eurostile LT Condensed" panose="02000506030000020004" pitchFamily="2" charset="0"/>
              </a:rPr>
              <a:t>coming from multiple providers </a:t>
            </a:r>
          </a:p>
        </p:txBody>
      </p:sp>
      <p:pic>
        <p:nvPicPr>
          <p:cNvPr id="12290" name="Picture 2" descr="C:\Users\Alexandros\Desktop\maps-and-geolocation-globe-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7242" y="1844256"/>
            <a:ext cx="645742" cy="64574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Alexandros\Desktop\clo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7963" y="3372569"/>
            <a:ext cx="587301" cy="58730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Alexandros\Desktop\untitl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4912" y="4823966"/>
            <a:ext cx="634900" cy="634900"/>
          </a:xfrm>
          <a:prstGeom prst="rect">
            <a:avLst/>
          </a:prstGeom>
          <a:noFill/>
          <a:extLst>
            <a:ext uri="{909E8E84-426E-40DD-AFC4-6F175D3DCCD1}">
              <a14:hiddenFill xmlns:a14="http://schemas.microsoft.com/office/drawing/2010/main">
                <a:solidFill>
                  <a:srgbClr val="FFFFFF"/>
                </a:solidFill>
              </a14:hiddenFill>
            </a:ext>
          </a:extLst>
        </p:spPr>
      </p:pic>
      <p:sp>
        <p:nvSpPr>
          <p:cNvPr id="24" name="Τίτλος 1"/>
          <p:cNvSpPr>
            <a:spLocks noGrp="1"/>
          </p:cNvSpPr>
          <p:nvPr>
            <p:ph type="title"/>
          </p:nvPr>
        </p:nvSpPr>
        <p:spPr>
          <a:xfrm>
            <a:off x="0" y="0"/>
            <a:ext cx="9144000" cy="1417638"/>
          </a:xfrm>
          <a:solidFill>
            <a:schemeClr val="tx1">
              <a:lumMod val="85000"/>
              <a:lumOff val="15000"/>
            </a:schemeClr>
          </a:solidFill>
        </p:spPr>
        <p:txBody>
          <a:bodyPr vert="horz" lIns="91440" tIns="45720" rIns="91440" bIns="45720" rtlCol="0" anchor="ctr">
            <a:normAutofit/>
          </a:bodyPr>
          <a:lstStyle/>
          <a:p>
            <a:r>
              <a:rPr lang="en-US" sz="3600" dirty="0">
                <a:solidFill>
                  <a:schemeClr val="bg1"/>
                </a:solidFill>
                <a:latin typeface="Eurostile LT Condensed" panose="02000506030000020004" pitchFamily="2" charset="0"/>
              </a:rPr>
              <a:t>Conclusions: Cross4all aims…</a:t>
            </a:r>
            <a:endParaRPr lang="el-GR" sz="3600" dirty="0">
              <a:solidFill>
                <a:schemeClr val="bg1"/>
              </a:solidFill>
              <a:latin typeface="Eurostile LT Condensed" panose="02000506030000020004" pitchFamily="2" charset="0"/>
            </a:endParaRPr>
          </a:p>
        </p:txBody>
      </p:sp>
    </p:spTree>
    <p:extLst>
      <p:ext uri="{BB962C8B-B14F-4D97-AF65-F5344CB8AC3E}">
        <p14:creationId xmlns:p14="http://schemas.microsoft.com/office/powerpoint/2010/main" val="2526073145"/>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lexandros\Desktop\pincloud_01 copy.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38000" contrast="40000"/>
                    </a14:imgEffect>
                  </a14:imgLayer>
                </a14:imgProps>
              </a:ext>
              <a:ext uri="{28A0092B-C50C-407E-A947-70E740481C1C}">
                <a14:useLocalDpi xmlns:a14="http://schemas.microsoft.com/office/drawing/2010/main"/>
              </a:ext>
            </a:extLst>
          </a:blip>
          <a:srcRect l="84" t="33201" r="24746" b="3130"/>
          <a:stretch/>
        </p:blipFill>
        <p:spPr bwMode="auto">
          <a:xfrm>
            <a:off x="0" y="1124744"/>
            <a:ext cx="9151936" cy="5813596"/>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title"/>
          </p:nvPr>
        </p:nvSpPr>
        <p:spPr>
          <a:xfrm>
            <a:off x="0" y="0"/>
            <a:ext cx="9144000" cy="1417638"/>
          </a:xfrm>
          <a:solidFill>
            <a:schemeClr val="tx1">
              <a:lumMod val="85000"/>
              <a:lumOff val="15000"/>
            </a:schemeClr>
          </a:solidFill>
        </p:spPr>
        <p:txBody>
          <a:bodyPr vert="horz" lIns="91440" tIns="45720" rIns="91440" bIns="45720" rtlCol="0" anchor="ctr">
            <a:normAutofit/>
          </a:bodyPr>
          <a:lstStyle/>
          <a:p>
            <a:r>
              <a:rPr lang="en-US" sz="3600" dirty="0">
                <a:solidFill>
                  <a:schemeClr val="bg1"/>
                </a:solidFill>
                <a:latin typeface="Eurostile LT Condensed" panose="02000506030000020004" pitchFamily="2" charset="0"/>
              </a:rPr>
              <a:t>Issues to further elaborate upon</a:t>
            </a:r>
            <a:endParaRPr lang="el-GR" sz="3600" dirty="0">
              <a:solidFill>
                <a:schemeClr val="bg1"/>
              </a:solidFill>
              <a:latin typeface="Eurostile LT Condensed" panose="02000506030000020004" pitchFamily="2" charset="0"/>
            </a:endParaRPr>
          </a:p>
        </p:txBody>
      </p:sp>
      <p:sp>
        <p:nvSpPr>
          <p:cNvPr id="3" name="Θέση περιεχομένου 2"/>
          <p:cNvSpPr>
            <a:spLocks noGrp="1"/>
          </p:cNvSpPr>
          <p:nvPr>
            <p:ph sz="half" idx="1"/>
          </p:nvPr>
        </p:nvSpPr>
        <p:spPr>
          <a:xfrm>
            <a:off x="366392" y="1484784"/>
            <a:ext cx="8166048" cy="5069160"/>
          </a:xfrm>
        </p:spPr>
        <p:txBody>
          <a:bodyPr>
            <a:noAutofit/>
          </a:bodyPr>
          <a:lstStyle/>
          <a:p>
            <a:pPr>
              <a:lnSpc>
                <a:spcPct val="120000"/>
              </a:lnSpc>
              <a:spcBef>
                <a:spcPts val="0"/>
              </a:spcBef>
            </a:pPr>
            <a:r>
              <a:rPr lang="en-US" sz="2400" b="1" dirty="0">
                <a:latin typeface="Eurostile LT Condensed" panose="02000506030000020004" pitchFamily="2" charset="0"/>
              </a:rPr>
              <a:t>User needs &amp; Use cases (functionality)</a:t>
            </a:r>
          </a:p>
          <a:p>
            <a:pPr>
              <a:lnSpc>
                <a:spcPct val="120000"/>
              </a:lnSpc>
              <a:spcBef>
                <a:spcPts val="0"/>
              </a:spcBef>
            </a:pPr>
            <a:r>
              <a:rPr lang="en-US" sz="2400" b="1" dirty="0">
                <a:latin typeface="Eurostile LT Condensed" panose="02000506030000020004" pitchFamily="2" charset="0"/>
              </a:rPr>
              <a:t>Design specs (accessibility)</a:t>
            </a:r>
          </a:p>
          <a:p>
            <a:pPr>
              <a:lnSpc>
                <a:spcPct val="120000"/>
              </a:lnSpc>
              <a:spcBef>
                <a:spcPts val="0"/>
              </a:spcBef>
            </a:pPr>
            <a:r>
              <a:rPr lang="en-US" sz="2400" b="1" dirty="0">
                <a:latin typeface="Eurostile LT Condensed" panose="02000506030000020004" pitchFamily="2" charset="0"/>
              </a:rPr>
              <a:t>System requirements (architecture and specs)</a:t>
            </a:r>
          </a:p>
          <a:p>
            <a:pPr>
              <a:lnSpc>
                <a:spcPct val="120000"/>
              </a:lnSpc>
              <a:spcBef>
                <a:spcPts val="0"/>
              </a:spcBef>
            </a:pPr>
            <a:r>
              <a:rPr lang="en-US" sz="2400" b="1" dirty="0">
                <a:latin typeface="Eurostile LT Condensed" panose="02000506030000020004" pitchFamily="2" charset="0"/>
              </a:rPr>
              <a:t>Resources (server vs. cloud storage)</a:t>
            </a:r>
          </a:p>
          <a:p>
            <a:pPr>
              <a:lnSpc>
                <a:spcPct val="120000"/>
              </a:lnSpc>
              <a:spcBef>
                <a:spcPts val="0"/>
              </a:spcBef>
            </a:pPr>
            <a:r>
              <a:rPr lang="en-US" sz="2400" b="1" dirty="0">
                <a:latin typeface="Eurostile LT Condensed" panose="02000506030000020004" pitchFamily="2" charset="0"/>
              </a:rPr>
              <a:t>Devices and Equipment at the reference centers (3 centers)</a:t>
            </a:r>
          </a:p>
          <a:p>
            <a:pPr>
              <a:lnSpc>
                <a:spcPct val="120000"/>
              </a:lnSpc>
              <a:spcBef>
                <a:spcPts val="0"/>
              </a:spcBef>
            </a:pPr>
            <a:r>
              <a:rPr lang="en-US" sz="2400" b="1" dirty="0">
                <a:latin typeface="Eurostile LT Condensed" panose="02000506030000020004" pitchFamily="2" charset="0"/>
              </a:rPr>
              <a:t>Scenarios of use vs. Test scenarios per pilot site (2 pilots)</a:t>
            </a:r>
          </a:p>
          <a:p>
            <a:pPr>
              <a:lnSpc>
                <a:spcPct val="120000"/>
              </a:lnSpc>
              <a:spcBef>
                <a:spcPts val="0"/>
              </a:spcBef>
            </a:pPr>
            <a:r>
              <a:rPr lang="en-US" sz="2400" b="1" dirty="0">
                <a:latin typeface="Eurostile LT Condensed" panose="02000506030000020004" pitchFamily="2" charset="0"/>
              </a:rPr>
              <a:t>General Data Protection Regulation (GDPR)</a:t>
            </a:r>
          </a:p>
        </p:txBody>
      </p:sp>
    </p:spTree>
    <p:extLst>
      <p:ext uri="{BB962C8B-B14F-4D97-AF65-F5344CB8AC3E}">
        <p14:creationId xmlns:p14="http://schemas.microsoft.com/office/powerpoint/2010/main" val="707946163"/>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229600" cy="1143000"/>
          </a:xfrm>
          <a:ln>
            <a:noFill/>
          </a:ln>
        </p:spPr>
        <p:txBody>
          <a:bodyPr>
            <a:normAutofit fontScale="90000"/>
          </a:bodyPr>
          <a:lstStyle/>
          <a:p>
            <a:pPr algn="l"/>
            <a:r>
              <a:rPr lang="el-GR" sz="3600" dirty="0">
                <a:solidFill>
                  <a:schemeClr val="bg1"/>
                </a:solidFill>
                <a:latin typeface="Myriad Pro Light" panose="020B0403030403020204" pitchFamily="34" charset="0"/>
              </a:rPr>
              <a:t>Βασικό σενάριο: Δημιουργία προφίλ / ιστορικού </a:t>
            </a:r>
          </a:p>
        </p:txBody>
      </p:sp>
      <p:sp>
        <p:nvSpPr>
          <p:cNvPr id="12" name="Θέση περιεχομένου 4"/>
          <p:cNvSpPr txBox="1">
            <a:spLocks/>
          </p:cNvSpPr>
          <p:nvPr/>
        </p:nvSpPr>
        <p:spPr>
          <a:xfrm>
            <a:off x="4777680" y="1557682"/>
            <a:ext cx="4114800" cy="4525963"/>
          </a:xfrm>
          <a:prstGeom prst="rect">
            <a:avLst/>
          </a:prstGeom>
        </p:spPr>
        <p:txBody>
          <a:bodyPr vert="horz" lIns="91440" tIns="45720" rIns="91440" bIns="45720" rtlCol="0">
            <a:normAutofit/>
          </a:bodyPr>
          <a:lstStyle>
            <a:lvl1pPr marL="342900" indent="-342900">
              <a:spcBef>
                <a:spcPct val="20000"/>
              </a:spcBef>
              <a:buFont typeface="Myriad Pro" pitchFamily="34" charset="0"/>
              <a:buChar char="›"/>
              <a:defRPr sz="2400">
                <a:latin typeface="Myriad Pro Light" panose="020B0403030403020204" pitchFamily="34" charset="0"/>
              </a:defRPr>
            </a:lvl1pPr>
            <a:lvl2pPr marL="742950" indent="-285750">
              <a:spcBef>
                <a:spcPct val="20000"/>
              </a:spcBef>
              <a:buFont typeface="Arial" panose="020B0604020202020204" pitchFamily="34" charset="0"/>
              <a:buChar char="–"/>
              <a:defRPr sz="2800">
                <a:latin typeface="Myriad Pro Light" panose="020B0403030403020204" pitchFamily="34" charset="0"/>
              </a:defRPr>
            </a:lvl2pPr>
            <a:lvl3pPr marL="1143000" indent="-228600">
              <a:spcBef>
                <a:spcPct val="20000"/>
              </a:spcBef>
              <a:buFont typeface="Arial" panose="020B0604020202020204" pitchFamily="34" charset="0"/>
              <a:buChar char="•"/>
              <a:defRPr sz="2400">
                <a:latin typeface="Myriad Pro Light" panose="020B0403030403020204" pitchFamily="34" charset="0"/>
              </a:defRPr>
            </a:lvl3pPr>
            <a:lvl4pPr marL="1600200" indent="-228600">
              <a:spcBef>
                <a:spcPct val="20000"/>
              </a:spcBef>
              <a:buFont typeface="Arial" panose="020B0604020202020204" pitchFamily="34" charset="0"/>
              <a:buChar char="–"/>
              <a:defRPr sz="2000">
                <a:latin typeface="Myriad Pro Light" panose="020B0403030403020204" pitchFamily="34" charset="0"/>
              </a:defRPr>
            </a:lvl4pPr>
            <a:lvl5pPr marL="2057400" indent="-228600">
              <a:spcBef>
                <a:spcPct val="20000"/>
              </a:spcBef>
              <a:buFont typeface="Arial" panose="020B0604020202020204" pitchFamily="34" charset="0"/>
              <a:buChar char="»"/>
              <a:defRPr sz="2000">
                <a:latin typeface="Myriad Pro Light" panose="020B0403030403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l-GR" sz="1800" b="1" u="sng" dirty="0"/>
              <a:t>Εμπλεκόμενοι χρήστες</a:t>
            </a:r>
            <a:endParaRPr lang="el-GR" sz="1800" b="1" dirty="0"/>
          </a:p>
          <a:p>
            <a:pPr lvl="0"/>
            <a:r>
              <a:rPr lang="el-GR" sz="1800" dirty="0"/>
              <a:t>Ηλικιωμένος με υπέρταση (Βασικός Ιδιοκτήτης)</a:t>
            </a:r>
          </a:p>
          <a:p>
            <a:pPr lvl="0"/>
            <a:r>
              <a:rPr lang="el-GR" sz="1800" dirty="0"/>
              <a:t>Συγγενής (κόρη) του ηλικιωμένου (Συμπαραστάτης)</a:t>
            </a:r>
          </a:p>
        </p:txBody>
      </p:sp>
      <p:pic>
        <p:nvPicPr>
          <p:cNvPr id="9" name="Εικόνα 8"/>
          <p:cNvPicPr>
            <a:picLocks noChangeAspect="1"/>
          </p:cNvPicPr>
          <p:nvPr/>
        </p:nvPicPr>
        <p:blipFill rotWithShape="1">
          <a:blip r:embed="rId2">
            <a:extLst>
              <a:ext uri="{28A0092B-C50C-407E-A947-70E740481C1C}">
                <a14:useLocalDpi xmlns:a14="http://schemas.microsoft.com/office/drawing/2010/main" val="0"/>
              </a:ext>
            </a:extLst>
          </a:blip>
          <a:srcRect r="19936"/>
          <a:stretch/>
        </p:blipFill>
        <p:spPr>
          <a:xfrm>
            <a:off x="0" y="1141242"/>
            <a:ext cx="9180512" cy="5733256"/>
          </a:xfrm>
          <a:prstGeom prst="rect">
            <a:avLst/>
          </a:prstGeom>
        </p:spPr>
      </p:pic>
      <p:sp>
        <p:nvSpPr>
          <p:cNvPr id="13" name="Θέση περιεχομένου 4"/>
          <p:cNvSpPr txBox="1">
            <a:spLocks/>
          </p:cNvSpPr>
          <p:nvPr/>
        </p:nvSpPr>
        <p:spPr>
          <a:xfrm>
            <a:off x="5580112" y="4725144"/>
            <a:ext cx="3456384" cy="1791439"/>
          </a:xfrm>
          <a:prstGeom prst="rect">
            <a:avLst/>
          </a:prstGeom>
        </p:spPr>
        <p:txBody>
          <a:bodyPr vert="horz" lIns="91440" tIns="45720" rIns="91440" bIns="45720" rtlCol="0">
            <a:normAutofit/>
          </a:bodyPr>
          <a:lstStyle>
            <a:lvl1pPr marL="342900" indent="-342900">
              <a:spcBef>
                <a:spcPct val="20000"/>
              </a:spcBef>
              <a:buFont typeface="Myriad Pro" pitchFamily="34" charset="0"/>
              <a:buChar char="›"/>
              <a:defRPr sz="2400">
                <a:latin typeface="Myriad Pro Light" panose="020B0403030403020204" pitchFamily="34" charset="0"/>
              </a:defRPr>
            </a:lvl1pPr>
            <a:lvl2pPr marL="742950" indent="-285750">
              <a:spcBef>
                <a:spcPct val="20000"/>
              </a:spcBef>
              <a:buFont typeface="Arial" panose="020B0604020202020204" pitchFamily="34" charset="0"/>
              <a:buChar char="–"/>
              <a:defRPr sz="2800">
                <a:latin typeface="Myriad Pro Light" panose="020B0403030403020204" pitchFamily="34" charset="0"/>
              </a:defRPr>
            </a:lvl2pPr>
            <a:lvl3pPr marL="1143000" indent="-228600">
              <a:spcBef>
                <a:spcPct val="20000"/>
              </a:spcBef>
              <a:buFont typeface="Arial" panose="020B0604020202020204" pitchFamily="34" charset="0"/>
              <a:buChar char="•"/>
              <a:defRPr sz="2400">
                <a:latin typeface="Myriad Pro Light" panose="020B0403030403020204" pitchFamily="34" charset="0"/>
              </a:defRPr>
            </a:lvl3pPr>
            <a:lvl4pPr marL="1600200" indent="-228600">
              <a:spcBef>
                <a:spcPct val="20000"/>
              </a:spcBef>
              <a:buFont typeface="Arial" panose="020B0604020202020204" pitchFamily="34" charset="0"/>
              <a:buChar char="–"/>
              <a:defRPr sz="2000">
                <a:latin typeface="Myriad Pro Light" panose="020B0403030403020204" pitchFamily="34" charset="0"/>
              </a:defRPr>
            </a:lvl4pPr>
            <a:lvl5pPr marL="2057400" indent="-228600">
              <a:spcBef>
                <a:spcPct val="20000"/>
              </a:spcBef>
              <a:buFont typeface="Arial" panose="020B0604020202020204" pitchFamily="34" charset="0"/>
              <a:buChar char="»"/>
              <a:defRPr sz="2000">
                <a:latin typeface="Myriad Pro Light" panose="020B0403030403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indent="0">
              <a:buNone/>
            </a:pPr>
            <a:r>
              <a:rPr lang="el-GR" sz="1800" b="1" u="sng" dirty="0">
                <a:solidFill>
                  <a:schemeClr val="bg1"/>
                </a:solidFill>
              </a:rPr>
              <a:t>Εμπλεκόμενοι χρήστες</a:t>
            </a:r>
            <a:endParaRPr lang="el-GR" sz="1800" b="1" dirty="0">
              <a:solidFill>
                <a:schemeClr val="bg1"/>
              </a:solidFill>
            </a:endParaRPr>
          </a:p>
          <a:p>
            <a:pPr lvl="0"/>
            <a:r>
              <a:rPr lang="el-GR" sz="1800" dirty="0">
                <a:solidFill>
                  <a:schemeClr val="bg1"/>
                </a:solidFill>
              </a:rPr>
              <a:t>Ηλικιωμένος με υπέρταση (Βασικός Ιδιοκτήτης)</a:t>
            </a:r>
          </a:p>
          <a:p>
            <a:pPr lvl="0"/>
            <a:r>
              <a:rPr lang="el-GR" sz="1800" dirty="0">
                <a:solidFill>
                  <a:schemeClr val="bg1"/>
                </a:solidFill>
              </a:rPr>
              <a:t>Συγγενής (κόρη) του ηλικιωμένου (Συμπαραστάτης)</a:t>
            </a:r>
          </a:p>
        </p:txBody>
      </p:sp>
    </p:spTree>
    <p:extLst>
      <p:ext uri="{BB962C8B-B14F-4D97-AF65-F5344CB8AC3E}">
        <p14:creationId xmlns:p14="http://schemas.microsoft.com/office/powerpoint/2010/main" val="29527180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229600" cy="1143000"/>
          </a:xfrm>
          <a:ln>
            <a:noFill/>
          </a:ln>
        </p:spPr>
        <p:txBody>
          <a:bodyPr>
            <a:normAutofit fontScale="90000"/>
          </a:bodyPr>
          <a:lstStyle/>
          <a:p>
            <a:pPr algn="l"/>
            <a:r>
              <a:rPr lang="el-GR" sz="3600" dirty="0">
                <a:solidFill>
                  <a:schemeClr val="bg1"/>
                </a:solidFill>
                <a:latin typeface="Myriad Pro Light" panose="020B0403030403020204" pitchFamily="34" charset="0"/>
              </a:rPr>
              <a:t>Βασικό σενάριο: Δημιουργία προφίλ / ιστορικού </a:t>
            </a:r>
          </a:p>
        </p:txBody>
      </p:sp>
      <p:sp>
        <p:nvSpPr>
          <p:cNvPr id="5" name="Θέση περιεχομένου 4"/>
          <p:cNvSpPr>
            <a:spLocks noGrp="1"/>
          </p:cNvSpPr>
          <p:nvPr>
            <p:ph idx="1"/>
          </p:nvPr>
        </p:nvSpPr>
        <p:spPr>
          <a:xfrm>
            <a:off x="457200" y="1556792"/>
            <a:ext cx="3322712" cy="4525963"/>
          </a:xfrm>
        </p:spPr>
        <p:txBody>
          <a:bodyPr>
            <a:noAutofit/>
          </a:bodyPr>
          <a:lstStyle/>
          <a:p>
            <a:pPr marL="0" indent="0">
              <a:buNone/>
            </a:pPr>
            <a:r>
              <a:rPr lang="el-GR" sz="1800" dirty="0">
                <a:latin typeface="Myriad Pro Light" panose="020B0403030403020204" pitchFamily="34" charset="0"/>
              </a:rPr>
              <a:t>Το σενάριο αυτό παρουσιάζεται ως βασικό διότι στην ουσία οι λειτουργίες και τα βήματα που συμπεριλαμβάνονται σε αυτό είναι απαραίτητα ως προϋπόθεση και για την υλοποίηση οποιουδήποτε από τα υπόλοιπα σενάρια που παρουσιάζονται στη συνέχεια.</a:t>
            </a:r>
          </a:p>
          <a:p>
            <a:pPr marL="0" indent="0">
              <a:buNone/>
            </a:pPr>
            <a:endParaRPr lang="el-GR" sz="1800" dirty="0">
              <a:latin typeface="Myriad Pro Light" panose="020B0403030403020204" pitchFamily="34" charset="0"/>
            </a:endParaRPr>
          </a:p>
          <a:p>
            <a:pPr marL="0" indent="0">
              <a:buNone/>
            </a:pPr>
            <a:r>
              <a:rPr lang="el-GR" sz="1800" dirty="0">
                <a:latin typeface="Myriad Pro Light" panose="020B0403030403020204" pitchFamily="34" charset="0"/>
              </a:rPr>
              <a:t>Η κα </a:t>
            </a:r>
            <a:r>
              <a:rPr lang="el-GR" sz="1800" b="1" dirty="0">
                <a:latin typeface="Myriad Pro Light" panose="020B0403030403020204" pitchFamily="34" charset="0"/>
              </a:rPr>
              <a:t>Γεωργία Νικολαΐδου</a:t>
            </a:r>
            <a:r>
              <a:rPr lang="el-GR" sz="1800" dirty="0">
                <a:latin typeface="Myriad Pro Light" panose="020B0403030403020204" pitchFamily="34" charset="0"/>
              </a:rPr>
              <a:t>, ετών 64, κάτοικος Θεσσαλονίκης με ΑΜΚΑ 17105199999 και ομάδα αίματος ΑΒ+, είναι </a:t>
            </a:r>
            <a:r>
              <a:rPr lang="el-GR" sz="1800" dirty="0" err="1">
                <a:latin typeface="Myriad Pro Light" panose="020B0403030403020204" pitchFamily="34" charset="0"/>
              </a:rPr>
              <a:t>σακχαροδιαβητική</a:t>
            </a:r>
            <a:r>
              <a:rPr lang="el-GR" sz="1800" dirty="0">
                <a:latin typeface="Myriad Pro Light" panose="020B0403030403020204" pitchFamily="34" charset="0"/>
              </a:rPr>
              <a:t> από 15ετίας και έχει υπέρταση. </a:t>
            </a:r>
            <a:endParaRPr lang="en-US" sz="1800" dirty="0">
              <a:latin typeface="Myriad Pro Light" panose="020B0403030403020204" pitchFamily="34" charset="0"/>
            </a:endParaRPr>
          </a:p>
        </p:txBody>
      </p:sp>
      <p:sp>
        <p:nvSpPr>
          <p:cNvPr id="12" name="Θέση περιεχομένου 4"/>
          <p:cNvSpPr txBox="1">
            <a:spLocks/>
          </p:cNvSpPr>
          <p:nvPr/>
        </p:nvSpPr>
        <p:spPr>
          <a:xfrm>
            <a:off x="3995936" y="1557682"/>
            <a:ext cx="4896544" cy="4525963"/>
          </a:xfrm>
          <a:prstGeom prst="rect">
            <a:avLst/>
          </a:prstGeom>
        </p:spPr>
        <p:txBody>
          <a:bodyPr vert="horz" lIns="91440" tIns="45720" rIns="91440" bIns="45720" rtlCol="0">
            <a:normAutofit/>
          </a:bodyPr>
          <a:lstStyle>
            <a:lvl1pPr marL="342900" indent="-342900">
              <a:spcBef>
                <a:spcPct val="20000"/>
              </a:spcBef>
              <a:buFont typeface="Myriad Pro" pitchFamily="34" charset="0"/>
              <a:buChar char="›"/>
              <a:defRPr sz="2400">
                <a:latin typeface="Myriad Pro Light" panose="020B0403030403020204" pitchFamily="34" charset="0"/>
              </a:defRPr>
            </a:lvl1pPr>
            <a:lvl2pPr marL="742950" indent="-285750">
              <a:spcBef>
                <a:spcPct val="20000"/>
              </a:spcBef>
              <a:buFont typeface="Arial" panose="020B0604020202020204" pitchFamily="34" charset="0"/>
              <a:buChar char="–"/>
              <a:defRPr sz="2800">
                <a:latin typeface="Myriad Pro Light" panose="020B0403030403020204" pitchFamily="34" charset="0"/>
              </a:defRPr>
            </a:lvl2pPr>
            <a:lvl3pPr marL="1143000" indent="-228600">
              <a:spcBef>
                <a:spcPct val="20000"/>
              </a:spcBef>
              <a:buFont typeface="Arial" panose="020B0604020202020204" pitchFamily="34" charset="0"/>
              <a:buChar char="•"/>
              <a:defRPr sz="2400">
                <a:latin typeface="Myriad Pro Light" panose="020B0403030403020204" pitchFamily="34" charset="0"/>
              </a:defRPr>
            </a:lvl3pPr>
            <a:lvl4pPr marL="1600200" indent="-228600">
              <a:spcBef>
                <a:spcPct val="20000"/>
              </a:spcBef>
              <a:buFont typeface="Arial" panose="020B0604020202020204" pitchFamily="34" charset="0"/>
              <a:buChar char="–"/>
              <a:defRPr sz="2000">
                <a:latin typeface="Myriad Pro Light" panose="020B0403030403020204" pitchFamily="34" charset="0"/>
              </a:defRPr>
            </a:lvl4pPr>
            <a:lvl5pPr marL="2057400" indent="-228600">
              <a:spcBef>
                <a:spcPct val="20000"/>
              </a:spcBef>
              <a:buFont typeface="Arial" panose="020B0604020202020204" pitchFamily="34" charset="0"/>
              <a:buChar char="»"/>
              <a:defRPr sz="2000">
                <a:latin typeface="Myriad Pro Light" panose="020B0403030403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indent="0">
              <a:buNone/>
            </a:pPr>
            <a:r>
              <a:rPr lang="en-US" sz="1800" dirty="0"/>
              <a:t>H</a:t>
            </a:r>
            <a:r>
              <a:rPr lang="el-GR" sz="1800" dirty="0"/>
              <a:t> κα Γεωργία Νικολαΐδου, αφού έμαθε για την ύπαρξη του νέου ηλεκτρονικού συστήματος </a:t>
            </a:r>
            <a:r>
              <a:rPr lang="en-US" sz="1800" dirty="0"/>
              <a:t>Cross4all</a:t>
            </a:r>
            <a:r>
              <a:rPr lang="el-GR" sz="1800" dirty="0"/>
              <a:t>, αποφασίζει στις 10/05/2015 να προχωρήσει σε </a:t>
            </a:r>
            <a:r>
              <a:rPr lang="el-GR" sz="1800" b="1" dirty="0"/>
              <a:t>εγγραφή</a:t>
            </a:r>
            <a:r>
              <a:rPr lang="el-GR" sz="1800" dirty="0"/>
              <a:t> και να κάνει χρήση των υπηρεσιών που προσφέρει.</a:t>
            </a:r>
          </a:p>
          <a:p>
            <a:pPr marL="0" indent="0">
              <a:buNone/>
            </a:pPr>
            <a:r>
              <a:rPr lang="el-GR" sz="1800" dirty="0"/>
              <a:t>Η κα Νικολαΐδου πέραν από τη δημιουργία ενός ηλεκτρονικού προσωπικού φακέλου υγείας για την τυπική παρακολούθηση της υγείας της, έχει ενημερωθεί από μία φίλη της ότι μπορεί να χρησιμοποιεί την ηλεκτρονική εφαρμογή με τη βοήθεια ενός δικού της ανθρώπου που να έχει περισσότερη εξοικείωση από ότι η ίδια με τους υπολογιστές και έτσι θέλει να εγγράψει και την κόρη της </a:t>
            </a:r>
            <a:r>
              <a:rPr lang="el-GR" sz="1800" b="1" dirty="0"/>
              <a:t>Σωτηρία Γεωργιάδου</a:t>
            </a:r>
            <a:r>
              <a:rPr lang="el-GR" sz="1800" dirty="0"/>
              <a:t> και να της αναθέσει την καταχώρηση του ιστορικού της.</a:t>
            </a:r>
          </a:p>
        </p:txBody>
      </p:sp>
      <p:sp>
        <p:nvSpPr>
          <p:cNvPr id="3" name="Ορθογώνιο 2"/>
          <p:cNvSpPr/>
          <p:nvPr/>
        </p:nvSpPr>
        <p:spPr>
          <a:xfrm>
            <a:off x="7308304" y="6165304"/>
            <a:ext cx="1152128" cy="44066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l-GR" sz="2000" dirty="0">
                <a:solidFill>
                  <a:schemeClr val="bg1"/>
                </a:solidFill>
                <a:latin typeface="Myriad Pro Cond" panose="020B0506030403020204" pitchFamily="34" charset="0"/>
              </a:rPr>
              <a:t>συνέχεια</a:t>
            </a:r>
          </a:p>
        </p:txBody>
      </p:sp>
      <p:sp>
        <p:nvSpPr>
          <p:cNvPr id="7" name="Δεξιό βέλος 6"/>
          <p:cNvSpPr/>
          <p:nvPr/>
        </p:nvSpPr>
        <p:spPr>
          <a:xfrm>
            <a:off x="6876256" y="6200454"/>
            <a:ext cx="739971" cy="360000"/>
          </a:xfrm>
          <a:prstGeom prst="rightArrow">
            <a:avLst>
              <a:gd name="adj1" fmla="val 50000"/>
              <a:gd name="adj2" fmla="val 42925"/>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74937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229600" cy="1143000"/>
          </a:xfrm>
          <a:ln>
            <a:noFill/>
          </a:ln>
        </p:spPr>
        <p:txBody>
          <a:bodyPr>
            <a:normAutofit fontScale="90000"/>
          </a:bodyPr>
          <a:lstStyle/>
          <a:p>
            <a:pPr algn="l"/>
            <a:r>
              <a:rPr lang="el-GR" sz="3600" dirty="0">
                <a:solidFill>
                  <a:schemeClr val="bg1"/>
                </a:solidFill>
                <a:latin typeface="Myriad Pro Light" panose="020B0403030403020204" pitchFamily="34" charset="0"/>
              </a:rPr>
              <a:t>Βασικό σενάριο: Δημιουργία προφίλ / ιστορικού </a:t>
            </a:r>
          </a:p>
        </p:txBody>
      </p:sp>
      <p:sp>
        <p:nvSpPr>
          <p:cNvPr id="5" name="Θέση περιεχομένου 4"/>
          <p:cNvSpPr>
            <a:spLocks noGrp="1"/>
          </p:cNvSpPr>
          <p:nvPr>
            <p:ph idx="1"/>
          </p:nvPr>
        </p:nvSpPr>
        <p:spPr>
          <a:xfrm>
            <a:off x="457200" y="1556792"/>
            <a:ext cx="4114800" cy="4525963"/>
          </a:xfrm>
        </p:spPr>
        <p:txBody>
          <a:bodyPr>
            <a:noAutofit/>
          </a:bodyPr>
          <a:lstStyle/>
          <a:p>
            <a:pPr marL="0" indent="0">
              <a:buNone/>
            </a:pPr>
            <a:r>
              <a:rPr lang="el-GR" sz="1800" dirty="0">
                <a:latin typeface="Myriad Pro Light" panose="020B0403030403020204" pitchFamily="34" charset="0"/>
              </a:rPr>
              <a:t>Η κα Νικολαΐδου θέλει να μπορεί να χειρίζεται ικανοποιητικά το σύστημα </a:t>
            </a:r>
            <a:r>
              <a:rPr lang="el-GR" sz="1800" b="1" dirty="0">
                <a:latin typeface="Myriad Pro Light" panose="020B0403030403020204" pitchFamily="34" charset="0"/>
              </a:rPr>
              <a:t>καθημερινά από τον υπολογιστή </a:t>
            </a:r>
            <a:r>
              <a:rPr lang="el-GR" sz="1800" dirty="0">
                <a:latin typeface="Myriad Pro Light" panose="020B0403030403020204" pitchFamily="34" charset="0"/>
              </a:rPr>
              <a:t>στο σπίτι της (</a:t>
            </a:r>
            <a:r>
              <a:rPr lang="el-GR" sz="1800" dirty="0" err="1">
                <a:latin typeface="Myriad Pro Light" panose="020B0403030403020204" pitchFamily="34" charset="0"/>
              </a:rPr>
              <a:t>μεταγευματικές</a:t>
            </a:r>
            <a:r>
              <a:rPr lang="el-GR" sz="1800" dirty="0">
                <a:latin typeface="Myriad Pro Light" panose="020B0403030403020204" pitchFamily="34" charset="0"/>
              </a:rPr>
              <a:t> μετρήσεις σακχάρου, μετρήσεις πίεσης και λεπτομέρειες για την άσκησή της –π.χ. περπάτημα για 35 λεπτά- ημερησίως και τέλος εβδομαδιαία μέτρηση βάρους) και για αρχή να μπορεί η κόρη της να καταχωρήσει τα όσα διαθέτει από το ιστορικό της μέχρι στιγμής (σε χειρόγραφα αντίγραφα) και στη συνέχεια να μπορεί η κόρη της να βλέπει και </a:t>
            </a:r>
            <a:r>
              <a:rPr lang="el-GR" sz="1800" b="1" dirty="0">
                <a:latin typeface="Myriad Pro Light" panose="020B0403030403020204" pitchFamily="34" charset="0"/>
              </a:rPr>
              <a:t>να ελέγχει </a:t>
            </a:r>
            <a:r>
              <a:rPr lang="el-GR" sz="1800" dirty="0">
                <a:latin typeface="Myriad Pro Light" panose="020B0403030403020204" pitchFamily="34" charset="0"/>
              </a:rPr>
              <a:t>τις πληροφορίες που θα καταχωρεί καθημερινά.</a:t>
            </a:r>
          </a:p>
        </p:txBody>
      </p:sp>
      <p:sp>
        <p:nvSpPr>
          <p:cNvPr id="12" name="Θέση περιεχομένου 4"/>
          <p:cNvSpPr txBox="1">
            <a:spLocks/>
          </p:cNvSpPr>
          <p:nvPr/>
        </p:nvSpPr>
        <p:spPr>
          <a:xfrm>
            <a:off x="4777680" y="1557682"/>
            <a:ext cx="4114800" cy="4525963"/>
          </a:xfrm>
          <a:prstGeom prst="rect">
            <a:avLst/>
          </a:prstGeom>
        </p:spPr>
        <p:txBody>
          <a:bodyPr vert="horz" lIns="91440" tIns="45720" rIns="91440" bIns="45720" rtlCol="0">
            <a:normAutofit/>
          </a:bodyPr>
          <a:lstStyle>
            <a:lvl1pPr marL="342900" indent="-342900">
              <a:spcBef>
                <a:spcPct val="20000"/>
              </a:spcBef>
              <a:buFont typeface="Myriad Pro" pitchFamily="34" charset="0"/>
              <a:buChar char="›"/>
              <a:defRPr sz="2400">
                <a:latin typeface="Myriad Pro Light" panose="020B0403030403020204" pitchFamily="34" charset="0"/>
              </a:defRPr>
            </a:lvl1pPr>
            <a:lvl2pPr marL="742950" indent="-285750">
              <a:spcBef>
                <a:spcPct val="20000"/>
              </a:spcBef>
              <a:buFont typeface="Arial" panose="020B0604020202020204" pitchFamily="34" charset="0"/>
              <a:buChar char="–"/>
              <a:defRPr sz="2800">
                <a:latin typeface="Myriad Pro Light" panose="020B0403030403020204" pitchFamily="34" charset="0"/>
              </a:defRPr>
            </a:lvl2pPr>
            <a:lvl3pPr marL="1143000" indent="-228600">
              <a:spcBef>
                <a:spcPct val="20000"/>
              </a:spcBef>
              <a:buFont typeface="Arial" panose="020B0604020202020204" pitchFamily="34" charset="0"/>
              <a:buChar char="•"/>
              <a:defRPr sz="2400">
                <a:latin typeface="Myriad Pro Light" panose="020B0403030403020204" pitchFamily="34" charset="0"/>
              </a:defRPr>
            </a:lvl3pPr>
            <a:lvl4pPr marL="1600200" indent="-228600">
              <a:spcBef>
                <a:spcPct val="20000"/>
              </a:spcBef>
              <a:buFont typeface="Arial" panose="020B0604020202020204" pitchFamily="34" charset="0"/>
              <a:buChar char="–"/>
              <a:defRPr sz="2000">
                <a:latin typeface="Myriad Pro Light" panose="020B0403030403020204" pitchFamily="34" charset="0"/>
              </a:defRPr>
            </a:lvl4pPr>
            <a:lvl5pPr marL="2057400" indent="-228600">
              <a:spcBef>
                <a:spcPct val="20000"/>
              </a:spcBef>
              <a:buFont typeface="Arial" panose="020B0604020202020204" pitchFamily="34" charset="0"/>
              <a:buChar char="»"/>
              <a:defRPr sz="2000">
                <a:latin typeface="Myriad Pro Light" panose="020B0403030403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indent="0">
              <a:buNone/>
            </a:pPr>
            <a:r>
              <a:rPr lang="el-GR" sz="1800" dirty="0"/>
              <a:t>Επίσης, μελλοντικά θέλει να μπορεί να </a:t>
            </a:r>
            <a:r>
              <a:rPr lang="el-GR" sz="1800" b="1" dirty="0"/>
              <a:t>μοιράζεται με ασφάλεια </a:t>
            </a:r>
            <a:r>
              <a:rPr lang="el-GR" sz="1800" dirty="0"/>
              <a:t>τις πληροφορίες που καταχωρεί (μέρος των πληροφοριών αυτών), με τους γιατρούς της, καθώς και να μπορούν κάποιοι από αυτούς να έχουν πρόσβαση στην εισαγωγή νέων δεδομένων υγείας (βλ. επόμενα σενάρια).</a:t>
            </a:r>
          </a:p>
          <a:p>
            <a:pPr marL="0" indent="0">
              <a:spcBef>
                <a:spcPts val="600"/>
              </a:spcBef>
              <a:buNone/>
            </a:pPr>
            <a:r>
              <a:rPr lang="el-GR" sz="1800" dirty="0"/>
              <a:t>Η κα Γεωργιάδου, μετά από μερικές εβδομάδες αποφασίζει να ανοίξει και δικό της λογαριασμό (ως βασικός ιδιοκτήτης), και πλέον στο </a:t>
            </a:r>
            <a:r>
              <a:rPr lang="en-US" sz="1800" dirty="0"/>
              <a:t>Cross4all </a:t>
            </a:r>
            <a:r>
              <a:rPr lang="el-GR" sz="1800" dirty="0"/>
              <a:t>διαχειρίζεται εκτός από της μητέρας της και τον δικό της φάκελο υγείας.</a:t>
            </a:r>
          </a:p>
        </p:txBody>
      </p:sp>
      <p:sp>
        <p:nvSpPr>
          <p:cNvPr id="3" name="Ορθογώνιο 2"/>
          <p:cNvSpPr/>
          <p:nvPr/>
        </p:nvSpPr>
        <p:spPr>
          <a:xfrm>
            <a:off x="7308304" y="6165304"/>
            <a:ext cx="1152128" cy="44066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l-GR" sz="2000" dirty="0">
                <a:solidFill>
                  <a:schemeClr val="bg1"/>
                </a:solidFill>
                <a:latin typeface="Myriad Pro Cond" panose="020B0506030403020204" pitchFamily="34" charset="0"/>
              </a:rPr>
              <a:t>συνέχεια</a:t>
            </a:r>
          </a:p>
        </p:txBody>
      </p:sp>
      <p:sp>
        <p:nvSpPr>
          <p:cNvPr id="7" name="Δεξιό βέλος 6"/>
          <p:cNvSpPr/>
          <p:nvPr/>
        </p:nvSpPr>
        <p:spPr>
          <a:xfrm>
            <a:off x="6876256" y="6200454"/>
            <a:ext cx="739971" cy="360000"/>
          </a:xfrm>
          <a:prstGeom prst="rightArrow">
            <a:avLst>
              <a:gd name="adj1" fmla="val 50000"/>
              <a:gd name="adj2" fmla="val 42925"/>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87617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229600" cy="1143000"/>
          </a:xfrm>
          <a:ln>
            <a:noFill/>
          </a:ln>
        </p:spPr>
        <p:txBody>
          <a:bodyPr>
            <a:normAutofit fontScale="90000"/>
          </a:bodyPr>
          <a:lstStyle/>
          <a:p>
            <a:pPr algn="l"/>
            <a:r>
              <a:rPr lang="el-GR" sz="3600" dirty="0">
                <a:solidFill>
                  <a:schemeClr val="bg1"/>
                </a:solidFill>
                <a:latin typeface="Myriad Pro Light" panose="020B0403030403020204" pitchFamily="34" charset="0"/>
              </a:rPr>
              <a:t>Βασικό σενάριο: Δημιουργία προφίλ / ιστορικού </a:t>
            </a:r>
          </a:p>
        </p:txBody>
      </p:sp>
      <p:sp>
        <p:nvSpPr>
          <p:cNvPr id="5" name="Θέση περιεχομένου 4"/>
          <p:cNvSpPr>
            <a:spLocks noGrp="1"/>
          </p:cNvSpPr>
          <p:nvPr>
            <p:ph idx="1"/>
          </p:nvPr>
        </p:nvSpPr>
        <p:spPr>
          <a:xfrm>
            <a:off x="457200" y="1556792"/>
            <a:ext cx="3466728" cy="4525963"/>
          </a:xfrm>
        </p:spPr>
        <p:txBody>
          <a:bodyPr>
            <a:noAutofit/>
          </a:bodyPr>
          <a:lstStyle/>
          <a:p>
            <a:pPr marL="0" indent="0">
              <a:spcBef>
                <a:spcPts val="0"/>
              </a:spcBef>
              <a:spcAft>
                <a:spcPts val="600"/>
              </a:spcAft>
              <a:buNone/>
            </a:pPr>
            <a:r>
              <a:rPr lang="el-GR" sz="1450" dirty="0">
                <a:latin typeface="Myriad Pro Light" panose="020B0403030403020204" pitchFamily="34" charset="0"/>
              </a:rPr>
              <a:t>Πάσχει από </a:t>
            </a:r>
            <a:r>
              <a:rPr lang="el-GR" sz="1450" b="1" dirty="0">
                <a:latin typeface="Myriad Pro Light" panose="020B0403030403020204" pitchFamily="34" charset="0"/>
              </a:rPr>
              <a:t>αρτηριακή υπέρταση </a:t>
            </a:r>
            <a:r>
              <a:rPr lang="el-GR" sz="1450" dirty="0">
                <a:latin typeface="Myriad Pro Light" panose="020B0403030403020204" pitchFamily="34" charset="0"/>
              </a:rPr>
              <a:t>διαγνωσθείσα πριν από 7 χρόνια (</a:t>
            </a:r>
            <a:r>
              <a:rPr lang="el-GR" sz="1450" dirty="0" err="1">
                <a:latin typeface="Myriad Pro Light" panose="020B0403030403020204" pitchFamily="34" charset="0"/>
              </a:rPr>
              <a:t>αρτ</a:t>
            </a:r>
            <a:r>
              <a:rPr lang="el-GR" sz="1450" dirty="0">
                <a:latin typeface="Myriad Pro Light" panose="020B0403030403020204" pitchFamily="34" charset="0"/>
              </a:rPr>
              <a:t>. πίεση 140/90 αφότου πάρει τα φάρμακά της). </a:t>
            </a:r>
            <a:endParaRPr lang="en-US" sz="1450" dirty="0">
              <a:latin typeface="Myriad Pro Light" panose="020B0403030403020204" pitchFamily="34" charset="0"/>
            </a:endParaRPr>
          </a:p>
          <a:p>
            <a:pPr marL="0" indent="0">
              <a:spcBef>
                <a:spcPts val="0"/>
              </a:spcBef>
              <a:spcAft>
                <a:spcPts val="600"/>
              </a:spcAft>
              <a:buNone/>
            </a:pPr>
            <a:r>
              <a:rPr lang="el-GR" sz="1450" dirty="0">
                <a:latin typeface="Myriad Pro Light" panose="020B0403030403020204" pitchFamily="34" charset="0"/>
              </a:rPr>
              <a:t>Είναι </a:t>
            </a:r>
            <a:r>
              <a:rPr lang="el-GR" sz="1450" b="1" dirty="0">
                <a:latin typeface="Myriad Pro Light" panose="020B0403030403020204" pitchFamily="34" charset="0"/>
              </a:rPr>
              <a:t>υπέρβαρη</a:t>
            </a:r>
            <a:r>
              <a:rPr lang="el-GR" sz="1450" dirty="0">
                <a:latin typeface="Myriad Pro Light" panose="020B0403030403020204" pitchFamily="34" charset="0"/>
              </a:rPr>
              <a:t> (ύψος: 1,62μ, βάρος στις 10-11-2014, 85kg). </a:t>
            </a:r>
          </a:p>
          <a:p>
            <a:pPr marL="0" indent="0">
              <a:spcBef>
                <a:spcPts val="0"/>
              </a:spcBef>
              <a:spcAft>
                <a:spcPts val="600"/>
              </a:spcAft>
              <a:buNone/>
            </a:pPr>
            <a:r>
              <a:rPr lang="el-GR" sz="1450" dirty="0">
                <a:latin typeface="Myriad Pro Light" panose="020B0403030403020204" pitchFamily="34" charset="0"/>
              </a:rPr>
              <a:t>Λαμβάνει το </a:t>
            </a:r>
            <a:r>
              <a:rPr lang="el-GR" sz="1450" b="1" dirty="0">
                <a:latin typeface="Myriad Pro Light" panose="020B0403030403020204" pitchFamily="34" charset="0"/>
              </a:rPr>
              <a:t>αντιδιαβητικό φάρμακο </a:t>
            </a:r>
            <a:r>
              <a:rPr lang="el-GR" sz="1450" dirty="0" err="1">
                <a:latin typeface="Myriad Pro Light" panose="020B0403030403020204" pitchFamily="34" charset="0"/>
              </a:rPr>
              <a:t>Solosa</a:t>
            </a:r>
            <a:r>
              <a:rPr lang="el-GR" sz="1450" dirty="0">
                <a:latin typeface="Myriad Pro Light" panose="020B0403030403020204" pitchFamily="34" charset="0"/>
              </a:rPr>
              <a:t> εδώ και 10 χρόνια από το στόμα, 1 ταμπλέτα ημερησίως των 4mg μετά το φαγητό. Τελευταία </a:t>
            </a:r>
            <a:r>
              <a:rPr lang="el-GR" sz="1450" b="1" dirty="0">
                <a:latin typeface="Myriad Pro Light" panose="020B0403030403020204" pitchFamily="34" charset="0"/>
              </a:rPr>
              <a:t>μέτρηση γλυκόζης </a:t>
            </a:r>
            <a:r>
              <a:rPr lang="el-GR" sz="1450" dirty="0">
                <a:latin typeface="Myriad Pro Light" panose="020B0403030403020204" pitchFamily="34" charset="0"/>
              </a:rPr>
              <a:t>πλάσματος 250 </a:t>
            </a:r>
            <a:r>
              <a:rPr lang="el-GR" sz="1450" dirty="0" err="1">
                <a:latin typeface="Myriad Pro Light" panose="020B0403030403020204" pitchFamily="34" charset="0"/>
              </a:rPr>
              <a:t>mg</a:t>
            </a:r>
            <a:r>
              <a:rPr lang="el-GR" sz="1450" dirty="0">
                <a:latin typeface="Myriad Pro Light" panose="020B0403030403020204" pitchFamily="34" charset="0"/>
              </a:rPr>
              <a:t>/</a:t>
            </a:r>
            <a:r>
              <a:rPr lang="el-GR" sz="1450" dirty="0" err="1">
                <a:latin typeface="Myriad Pro Light" panose="020B0403030403020204" pitchFamily="34" charset="0"/>
              </a:rPr>
              <a:t>dL</a:t>
            </a:r>
            <a:r>
              <a:rPr lang="el-GR" sz="1450" dirty="0">
                <a:latin typeface="Myriad Pro Light" panose="020B0403030403020204" pitchFamily="34" charset="0"/>
              </a:rPr>
              <a:t> </a:t>
            </a:r>
            <a:r>
              <a:rPr lang="en-US" sz="1450" dirty="0">
                <a:latin typeface="Myriad Pro Light" panose="020B0403030403020204" pitchFamily="34" charset="0"/>
              </a:rPr>
              <a:t>(</a:t>
            </a:r>
            <a:r>
              <a:rPr lang="el-GR" sz="1450" dirty="0">
                <a:latin typeface="Myriad Pro Light" panose="020B0403030403020204" pitchFamily="34" charset="0"/>
              </a:rPr>
              <a:t>μια ώρα πριν την εγγραφή της)</a:t>
            </a:r>
            <a:r>
              <a:rPr lang="en-US" sz="1450" dirty="0">
                <a:latin typeface="Myriad Pro Light" panose="020B0403030403020204" pitchFamily="34" charset="0"/>
              </a:rPr>
              <a:t>. </a:t>
            </a:r>
            <a:r>
              <a:rPr lang="el-GR" sz="1450" dirty="0">
                <a:latin typeface="Myriad Pro Light" panose="020B0403030403020204" pitchFamily="34" charset="0"/>
              </a:rPr>
              <a:t>Επίσης κάνει υποδόριες </a:t>
            </a:r>
            <a:r>
              <a:rPr lang="el-GR" sz="1450" b="1" dirty="0">
                <a:latin typeface="Myriad Pro Light" panose="020B0403030403020204" pitchFamily="34" charset="0"/>
              </a:rPr>
              <a:t>ενέσεις ινσουλίνης</a:t>
            </a:r>
            <a:r>
              <a:rPr lang="el-GR" sz="1450" dirty="0">
                <a:latin typeface="Myriad Pro Light" panose="020B0403030403020204" pitchFamily="34" charset="0"/>
              </a:rPr>
              <a:t> (</a:t>
            </a:r>
            <a:r>
              <a:rPr lang="el-GR" sz="1450" dirty="0" err="1">
                <a:latin typeface="Myriad Pro Light" panose="020B0403030403020204" pitchFamily="34" charset="0"/>
              </a:rPr>
              <a:t>Protaphane</a:t>
            </a:r>
            <a:r>
              <a:rPr lang="el-GR" sz="1450" dirty="0">
                <a:latin typeface="Myriad Pro Light" panose="020B0403030403020204" pitchFamily="34" charset="0"/>
              </a:rPr>
              <a:t> </a:t>
            </a:r>
            <a:r>
              <a:rPr lang="el-GR" sz="1450" dirty="0" err="1">
                <a:latin typeface="Myriad Pro Light" panose="020B0403030403020204" pitchFamily="34" charset="0"/>
              </a:rPr>
              <a:t>Penfill</a:t>
            </a:r>
            <a:r>
              <a:rPr lang="el-GR" sz="1450" dirty="0">
                <a:latin typeface="Myriad Pro Light" panose="020B0403030403020204" pitchFamily="34" charset="0"/>
              </a:rPr>
              <a:t>) εδώ και αρκετά χρόνια (23/3/2008) πρωί-βράδυ 20 μονάδες (U) κάθε φορά πριν από τα αντίστοιχα γεύματα. </a:t>
            </a:r>
          </a:p>
          <a:p>
            <a:pPr marL="0" indent="0">
              <a:spcBef>
                <a:spcPts val="0"/>
              </a:spcBef>
              <a:spcAft>
                <a:spcPts val="600"/>
              </a:spcAft>
              <a:buNone/>
            </a:pPr>
            <a:r>
              <a:rPr lang="el-GR" sz="1450" dirty="0">
                <a:latin typeface="Myriad Pro Light" panose="020B0403030403020204" pitchFamily="34" charset="0"/>
              </a:rPr>
              <a:t>Για ρύθμιση της υψηλής της πίεσης λαμβάνει το </a:t>
            </a:r>
            <a:r>
              <a:rPr lang="el-GR" sz="1450" b="1" dirty="0" err="1">
                <a:latin typeface="Myriad Pro Light" panose="020B0403030403020204" pitchFamily="34" charset="0"/>
              </a:rPr>
              <a:t>αντιϋπερτασικό</a:t>
            </a:r>
            <a:r>
              <a:rPr lang="el-GR" sz="1450" b="1" dirty="0">
                <a:latin typeface="Myriad Pro Light" panose="020B0403030403020204" pitchFamily="34" charset="0"/>
              </a:rPr>
              <a:t> φάρμακο </a:t>
            </a:r>
            <a:r>
              <a:rPr lang="el-GR" sz="1450" dirty="0" err="1">
                <a:latin typeface="Myriad Pro Light" panose="020B0403030403020204" pitchFamily="34" charset="0"/>
              </a:rPr>
              <a:t>Dosturel</a:t>
            </a:r>
            <a:r>
              <a:rPr lang="el-GR" sz="1450" dirty="0">
                <a:latin typeface="Myriad Pro Light" panose="020B0403030403020204" pitchFamily="34" charset="0"/>
              </a:rPr>
              <a:t> των 75 </a:t>
            </a:r>
            <a:r>
              <a:rPr lang="el-GR" sz="1450" dirty="0" err="1">
                <a:latin typeface="Myriad Pro Light" panose="020B0403030403020204" pitchFamily="34" charset="0"/>
              </a:rPr>
              <a:t>mg</a:t>
            </a:r>
            <a:r>
              <a:rPr lang="el-GR" sz="1450" dirty="0">
                <a:latin typeface="Myriad Pro Light" panose="020B0403030403020204" pitchFamily="34" charset="0"/>
              </a:rPr>
              <a:t>, μια ταμπλέτα κάθε πρωί από τότε που διαγνώστηκε με υπέρταση. </a:t>
            </a:r>
          </a:p>
        </p:txBody>
      </p:sp>
      <p:sp>
        <p:nvSpPr>
          <p:cNvPr id="12" name="Θέση περιεχομένου 4"/>
          <p:cNvSpPr txBox="1">
            <a:spLocks/>
          </p:cNvSpPr>
          <p:nvPr/>
        </p:nvSpPr>
        <p:spPr>
          <a:xfrm>
            <a:off x="4067944" y="1557682"/>
            <a:ext cx="4824536" cy="4525963"/>
          </a:xfrm>
          <a:prstGeom prst="rect">
            <a:avLst/>
          </a:prstGeom>
        </p:spPr>
        <p:txBody>
          <a:bodyPr vert="horz" lIns="91440" tIns="45720" rIns="91440" bIns="45720" rtlCol="0">
            <a:noAutofit/>
          </a:bodyPr>
          <a:lstStyle>
            <a:lvl1pPr marL="342900" indent="-342900">
              <a:spcBef>
                <a:spcPct val="20000"/>
              </a:spcBef>
              <a:buFont typeface="Myriad Pro" pitchFamily="34" charset="0"/>
              <a:buChar char="›"/>
              <a:defRPr sz="2400">
                <a:latin typeface="Myriad Pro Light" panose="020B0403030403020204" pitchFamily="34" charset="0"/>
              </a:defRPr>
            </a:lvl1pPr>
            <a:lvl2pPr marL="742950" indent="-285750">
              <a:spcBef>
                <a:spcPct val="20000"/>
              </a:spcBef>
              <a:buFont typeface="Arial" panose="020B0604020202020204" pitchFamily="34" charset="0"/>
              <a:buChar char="–"/>
              <a:defRPr sz="2800">
                <a:latin typeface="Myriad Pro Light" panose="020B0403030403020204" pitchFamily="34" charset="0"/>
              </a:defRPr>
            </a:lvl2pPr>
            <a:lvl3pPr marL="1143000" indent="-228600">
              <a:spcBef>
                <a:spcPct val="20000"/>
              </a:spcBef>
              <a:buFont typeface="Arial" panose="020B0604020202020204" pitchFamily="34" charset="0"/>
              <a:buChar char="•"/>
              <a:defRPr sz="2400">
                <a:latin typeface="Myriad Pro Light" panose="020B0403030403020204" pitchFamily="34" charset="0"/>
              </a:defRPr>
            </a:lvl3pPr>
            <a:lvl4pPr marL="1600200" indent="-228600">
              <a:spcBef>
                <a:spcPct val="20000"/>
              </a:spcBef>
              <a:buFont typeface="Arial" panose="020B0604020202020204" pitchFamily="34" charset="0"/>
              <a:buChar char="–"/>
              <a:defRPr sz="2000">
                <a:latin typeface="Myriad Pro Light" panose="020B0403030403020204" pitchFamily="34" charset="0"/>
              </a:defRPr>
            </a:lvl4pPr>
            <a:lvl5pPr marL="2057400" indent="-228600">
              <a:spcBef>
                <a:spcPct val="20000"/>
              </a:spcBef>
              <a:buFont typeface="Arial" panose="020B0604020202020204" pitchFamily="34" charset="0"/>
              <a:buChar char="»"/>
              <a:defRPr sz="2000">
                <a:latin typeface="Myriad Pro Light" panose="020B0403030403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indent="0">
              <a:spcBef>
                <a:spcPts val="0"/>
              </a:spcBef>
              <a:spcAft>
                <a:spcPts val="600"/>
              </a:spcAft>
              <a:buNone/>
            </a:pPr>
            <a:r>
              <a:rPr lang="el-GR" sz="1450" dirty="0"/>
              <a:t>Μέχρι στιγμής</a:t>
            </a:r>
            <a:r>
              <a:rPr lang="en-US" sz="1450" dirty="0"/>
              <a:t>,</a:t>
            </a:r>
            <a:r>
              <a:rPr lang="el-GR" sz="1450" dirty="0"/>
              <a:t> έχει κάνει </a:t>
            </a:r>
            <a:r>
              <a:rPr lang="el-GR" sz="1450" b="1" dirty="0"/>
              <a:t>μια εγχείρηση σκωληκοειδίτιδας</a:t>
            </a:r>
            <a:r>
              <a:rPr lang="el-GR" sz="1450" dirty="0"/>
              <a:t> όταν ήταν 17 χρονών καθώς και </a:t>
            </a:r>
            <a:r>
              <a:rPr lang="el-GR" sz="1450" b="1" dirty="0" err="1"/>
              <a:t>χολοκυστεκτομή</a:t>
            </a:r>
            <a:r>
              <a:rPr lang="el-GR" sz="1450" dirty="0"/>
              <a:t> πριν 15 χρόνια (20/8/2000) στο νοσοκομείο ΑΧΕΠΑ. </a:t>
            </a:r>
            <a:endParaRPr lang="en-US" sz="1450" dirty="0"/>
          </a:p>
          <a:p>
            <a:pPr marL="0" indent="0">
              <a:spcBef>
                <a:spcPts val="0"/>
              </a:spcBef>
              <a:spcAft>
                <a:spcPts val="600"/>
              </a:spcAft>
              <a:buNone/>
            </a:pPr>
            <a:r>
              <a:rPr lang="el-GR" sz="1450" dirty="0"/>
              <a:t>Έχει σχετικά καλή για την ηλικία της φυσική κατάσταση αφότου μπορεί και ασκείται καθημερινώς κάνοντας </a:t>
            </a:r>
            <a:r>
              <a:rPr lang="el-GR" sz="1450" b="1" dirty="0"/>
              <a:t>μισή ώρα περπάτημα</a:t>
            </a:r>
            <a:r>
              <a:rPr lang="el-GR" sz="1450" dirty="0"/>
              <a:t> στην παραλιακή (περίπου 2km). </a:t>
            </a:r>
          </a:p>
          <a:p>
            <a:pPr marL="0" indent="0">
              <a:spcBef>
                <a:spcPts val="0"/>
              </a:spcBef>
              <a:spcAft>
                <a:spcPts val="600"/>
              </a:spcAft>
              <a:buNone/>
            </a:pPr>
            <a:r>
              <a:rPr lang="el-GR" sz="1450" dirty="0"/>
              <a:t>Επίσης ότι έχει κάνει για φέτος το </a:t>
            </a:r>
            <a:r>
              <a:rPr lang="el-GR" sz="1450" b="1" dirty="0"/>
              <a:t>αντιγριπικό εμβόλιο</a:t>
            </a:r>
            <a:r>
              <a:rPr lang="el-GR" sz="1450" dirty="0"/>
              <a:t> πριν 15 μέρες και είχε εμφανίσει μία </a:t>
            </a:r>
            <a:r>
              <a:rPr lang="el-GR" sz="1450" b="1" dirty="0"/>
              <a:t>αλλεργία</a:t>
            </a:r>
            <a:r>
              <a:rPr lang="el-GR" sz="1450" dirty="0"/>
              <a:t> μετά από τσίμπημα μέλισσας τον περασμένο Αύγουστο. </a:t>
            </a:r>
          </a:p>
          <a:p>
            <a:pPr marL="0" indent="0">
              <a:spcBef>
                <a:spcPts val="0"/>
              </a:spcBef>
              <a:spcAft>
                <a:spcPts val="600"/>
              </a:spcAft>
              <a:buNone/>
            </a:pPr>
            <a:r>
              <a:rPr lang="el-GR" sz="1450" dirty="0"/>
              <a:t>Έχει </a:t>
            </a:r>
            <a:r>
              <a:rPr lang="el-GR" sz="1450" b="1" dirty="0"/>
              <a:t>στίγμα μεσογειακής αναιμίας</a:t>
            </a:r>
            <a:r>
              <a:rPr lang="el-GR" sz="1450" dirty="0"/>
              <a:t> από τη μητέρα της. </a:t>
            </a:r>
          </a:p>
          <a:p>
            <a:pPr marL="0" indent="0">
              <a:spcBef>
                <a:spcPts val="0"/>
              </a:spcBef>
              <a:spcAft>
                <a:spcPts val="600"/>
              </a:spcAft>
              <a:buNone/>
            </a:pPr>
            <a:r>
              <a:rPr lang="el-GR" sz="1450" dirty="0"/>
              <a:t>Τέλος διαθέτει ένα πρόσφατο </a:t>
            </a:r>
            <a:r>
              <a:rPr lang="el-GR" sz="1450" b="1" dirty="0"/>
              <a:t>ηλεκτροκαρδιογράφημα</a:t>
            </a:r>
            <a:r>
              <a:rPr lang="el-GR" sz="1450" dirty="0"/>
              <a:t> (</a:t>
            </a:r>
            <a:r>
              <a:rPr lang="el-GR" sz="1450" dirty="0" err="1"/>
              <a:t>σκαναρισμένο</a:t>
            </a:r>
            <a:r>
              <a:rPr lang="el-GR" sz="1450" dirty="0"/>
              <a:t> αρχείο: Kardiografima.gif, με διάγνωση «</a:t>
            </a:r>
            <a:r>
              <a:rPr lang="el-GR" sz="1450" dirty="0" err="1"/>
              <a:t>Άσφυγμη</a:t>
            </a:r>
            <a:r>
              <a:rPr lang="el-GR" sz="1450" dirty="0"/>
              <a:t> Ηλεκτρική Δραστηριότητα (ΑΗΔ)») που της είχε κάνει ο καρδιολόγος της (Δημητριάδης Γ. Ιωάννης, Ειδικός Καρδιολόγος), πριν από ένα μήνα (12/4/2015, ώρα 10:45π.μ.) καθώς και </a:t>
            </a:r>
            <a:r>
              <a:rPr lang="el-GR" sz="1450" b="1" dirty="0"/>
              <a:t>μια ακτινογραφία θώρακος</a:t>
            </a:r>
            <a:r>
              <a:rPr lang="el-GR" sz="1450" dirty="0"/>
              <a:t> (αρχείο: chest_x-ray.jpg, </a:t>
            </a:r>
            <a:r>
              <a:rPr lang="en-US" sz="1450" dirty="0" err="1"/>
              <a:t>Iso</a:t>
            </a:r>
            <a:r>
              <a:rPr lang="el-GR" sz="1450" dirty="0" err="1"/>
              <a:t>medica</a:t>
            </a:r>
            <a:r>
              <a:rPr lang="el-GR" sz="1450" dirty="0"/>
              <a:t>, ιδιωτικό διαγνωστικό κέντρο) με διάγνωση: «πύκνωση, </a:t>
            </a:r>
            <a:r>
              <a:rPr lang="el-GR" sz="1450" dirty="0" err="1"/>
              <a:t>ατελεκτασία</a:t>
            </a:r>
            <a:r>
              <a:rPr lang="el-GR" sz="1450" dirty="0"/>
              <a:t>, ανύψωση </a:t>
            </a:r>
            <a:r>
              <a:rPr lang="el-GR" sz="1450" dirty="0" err="1"/>
              <a:t>ημιδιαφράγματος</a:t>
            </a:r>
            <a:r>
              <a:rPr lang="el-GR" sz="1450" dirty="0"/>
              <a:t>». </a:t>
            </a:r>
          </a:p>
        </p:txBody>
      </p:sp>
      <p:sp>
        <p:nvSpPr>
          <p:cNvPr id="3" name="Ορθογώνιο 2"/>
          <p:cNvSpPr/>
          <p:nvPr/>
        </p:nvSpPr>
        <p:spPr>
          <a:xfrm>
            <a:off x="7308304" y="6165304"/>
            <a:ext cx="1152128" cy="44066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l-GR" sz="2000" dirty="0">
                <a:solidFill>
                  <a:schemeClr val="bg1"/>
                </a:solidFill>
                <a:latin typeface="Myriad Pro Cond" panose="020B0506030403020204" pitchFamily="34" charset="0"/>
              </a:rPr>
              <a:t>συνέχεια</a:t>
            </a:r>
          </a:p>
        </p:txBody>
      </p:sp>
      <p:sp>
        <p:nvSpPr>
          <p:cNvPr id="7" name="Δεξιό βέλος 6"/>
          <p:cNvSpPr/>
          <p:nvPr/>
        </p:nvSpPr>
        <p:spPr>
          <a:xfrm>
            <a:off x="6876256" y="6200454"/>
            <a:ext cx="739971" cy="360000"/>
          </a:xfrm>
          <a:prstGeom prst="rightArrow">
            <a:avLst>
              <a:gd name="adj1" fmla="val 50000"/>
              <a:gd name="adj2" fmla="val 42925"/>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386078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229600" cy="1143000"/>
          </a:xfrm>
          <a:ln>
            <a:noFill/>
          </a:ln>
        </p:spPr>
        <p:txBody>
          <a:bodyPr>
            <a:normAutofit fontScale="90000"/>
          </a:bodyPr>
          <a:lstStyle/>
          <a:p>
            <a:pPr algn="l"/>
            <a:r>
              <a:rPr lang="el-GR" sz="3600" dirty="0">
                <a:solidFill>
                  <a:schemeClr val="bg1"/>
                </a:solidFill>
                <a:latin typeface="Myriad Pro Light" panose="020B0403030403020204" pitchFamily="34" charset="0"/>
              </a:rPr>
              <a:t>Βασικό σενάριο: Δημιουργία προφίλ / ιστορικού </a:t>
            </a:r>
          </a:p>
        </p:txBody>
      </p:sp>
      <p:sp>
        <p:nvSpPr>
          <p:cNvPr id="5" name="Θέση περιεχομένου 4"/>
          <p:cNvSpPr>
            <a:spLocks noGrp="1"/>
          </p:cNvSpPr>
          <p:nvPr>
            <p:ph idx="1"/>
          </p:nvPr>
        </p:nvSpPr>
        <p:spPr>
          <a:xfrm>
            <a:off x="457200" y="1556792"/>
            <a:ext cx="4762872" cy="4525963"/>
          </a:xfrm>
        </p:spPr>
        <p:txBody>
          <a:bodyPr>
            <a:noAutofit/>
          </a:bodyPr>
          <a:lstStyle/>
          <a:p>
            <a:pPr marL="0" indent="0">
              <a:buNone/>
            </a:pPr>
            <a:r>
              <a:rPr lang="el-GR" sz="1800" b="1" u="sng" dirty="0">
                <a:latin typeface="Myriad Pro Light" panose="020B0403030403020204" pitchFamily="34" charset="0"/>
              </a:rPr>
              <a:t>Περιπτώσεις χρήσης (</a:t>
            </a:r>
            <a:r>
              <a:rPr lang="en-US" sz="1800" b="1" u="sng" dirty="0">
                <a:latin typeface="Myriad Pro Light" panose="020B0403030403020204" pitchFamily="34" charset="0"/>
              </a:rPr>
              <a:t>Use cases</a:t>
            </a:r>
            <a:r>
              <a:rPr lang="el-GR" sz="1800" b="1" u="sng" dirty="0">
                <a:latin typeface="Myriad Pro Light" panose="020B0403030403020204" pitchFamily="34" charset="0"/>
              </a:rPr>
              <a:t>)</a:t>
            </a:r>
            <a:endParaRPr lang="el-GR" sz="1800" b="1" dirty="0">
              <a:latin typeface="Myriad Pro Light" panose="020B0403030403020204" pitchFamily="34" charset="0"/>
            </a:endParaRPr>
          </a:p>
          <a:p>
            <a:pPr>
              <a:buFont typeface="Myriad Pro" pitchFamily="34" charset="0"/>
              <a:buChar char="›"/>
            </a:pPr>
            <a:r>
              <a:rPr lang="el-GR" sz="1800" dirty="0">
                <a:latin typeface="Myriad Pro Light" panose="020B0403030403020204" pitchFamily="34" charset="0"/>
              </a:rPr>
              <a:t>Εφαρμογή του Χρήστη (δηλ. του βασικού Ιδιοκτήτη του Λογαριασμού)</a:t>
            </a:r>
          </a:p>
          <a:p>
            <a:pPr lvl="1"/>
            <a:r>
              <a:rPr lang="el-GR" sz="1800" dirty="0">
                <a:latin typeface="Myriad Pro Light" panose="020B0403030403020204" pitchFamily="34" charset="0"/>
              </a:rPr>
              <a:t>Εγγραφή - Ίδρυση λογαριασμού</a:t>
            </a:r>
          </a:p>
          <a:p>
            <a:pPr lvl="1"/>
            <a:r>
              <a:rPr lang="el-GR" sz="1800" dirty="0">
                <a:latin typeface="Myriad Pro Light" panose="020B0403030403020204" pitchFamily="34" charset="0"/>
              </a:rPr>
              <a:t>Δημιουργία και επεξεργασία φακέλου υγείας (προφίλ – ιστορικό)</a:t>
            </a:r>
          </a:p>
          <a:p>
            <a:pPr lvl="1"/>
            <a:r>
              <a:rPr lang="el-GR" sz="1800" dirty="0">
                <a:latin typeface="Myriad Pro Light" panose="020B0403030403020204" pitchFamily="34" charset="0"/>
              </a:rPr>
              <a:t>Προβολή φακέλου υγείας</a:t>
            </a:r>
          </a:p>
          <a:p>
            <a:pPr lvl="1"/>
            <a:r>
              <a:rPr lang="el-GR" sz="1800" dirty="0">
                <a:latin typeface="Myriad Pro Light" panose="020B0403030403020204" pitchFamily="34" charset="0"/>
              </a:rPr>
              <a:t>Καθορισμός «Συμπαραστάτη» (Εντολοδόχου</a:t>
            </a:r>
            <a:r>
              <a:rPr lang="en-US" sz="1800" dirty="0">
                <a:latin typeface="Myriad Pro Light" panose="020B0403030403020204" pitchFamily="34" charset="0"/>
              </a:rPr>
              <a:t>)</a:t>
            </a:r>
            <a:endParaRPr lang="el-GR" sz="1800" dirty="0">
              <a:latin typeface="Myriad Pro Light" panose="020B0403030403020204" pitchFamily="34" charset="0"/>
            </a:endParaRPr>
          </a:p>
          <a:p>
            <a:pPr lvl="0"/>
            <a:endParaRPr lang="en-US" sz="1800" dirty="0">
              <a:latin typeface="Myriad Pro Light" panose="020B0403030403020204" pitchFamily="34" charset="0"/>
            </a:endParaRPr>
          </a:p>
          <a:p>
            <a:pPr lvl="0">
              <a:buFont typeface="Myriad Pro" pitchFamily="34" charset="0"/>
              <a:buChar char="›"/>
            </a:pPr>
            <a:r>
              <a:rPr lang="el-GR" sz="1800" dirty="0">
                <a:latin typeface="Myriad Pro Light" panose="020B0403030403020204" pitchFamily="34" charset="0"/>
              </a:rPr>
              <a:t>Εφαρμογή του Συμπαραστάτη (δηλ., του χρήστη στον οποίον έχουν δοθεί δικαιώματα αντ’ αυτού χρήσης)</a:t>
            </a:r>
          </a:p>
          <a:p>
            <a:pPr lvl="1"/>
            <a:r>
              <a:rPr lang="el-GR" sz="1800" dirty="0">
                <a:latin typeface="Myriad Pro Light" panose="020B0403030403020204" pitchFamily="34" charset="0"/>
              </a:rPr>
              <a:t>Επεξεργασία προφίλ – ιστορικού</a:t>
            </a:r>
          </a:p>
          <a:p>
            <a:pPr lvl="1"/>
            <a:r>
              <a:rPr lang="el-GR" sz="1800" dirty="0">
                <a:latin typeface="Myriad Pro Light" panose="020B0403030403020204" pitchFamily="34" charset="0"/>
              </a:rPr>
              <a:t>Προβολή φακέλου υγείας</a:t>
            </a:r>
          </a:p>
        </p:txBody>
      </p:sp>
      <p:pic>
        <p:nvPicPr>
          <p:cNvPr id="6" name="Εικόνα 5"/>
          <p:cNvPicPr>
            <a:picLocks noChangeAspect="1"/>
          </p:cNvPicPr>
          <p:nvPr/>
        </p:nvPicPr>
        <p:blipFill rotWithShape="1">
          <a:blip r:embed="rId2" cstate="print">
            <a:extLst>
              <a:ext uri="{28A0092B-C50C-407E-A947-70E740481C1C}">
                <a14:useLocalDpi xmlns:a14="http://schemas.microsoft.com/office/drawing/2010/main" val="0"/>
              </a:ext>
            </a:extLst>
          </a:blip>
          <a:srcRect l="30925"/>
          <a:stretch/>
        </p:blipFill>
        <p:spPr>
          <a:xfrm>
            <a:off x="5364088" y="1556791"/>
            <a:ext cx="3491880" cy="3369005"/>
          </a:xfrm>
          <a:prstGeom prst="rect">
            <a:avLst/>
          </a:prstGeom>
        </p:spPr>
      </p:pic>
      <p:sp>
        <p:nvSpPr>
          <p:cNvPr id="9" name="TextBox 8"/>
          <p:cNvSpPr txBox="1"/>
          <p:nvPr/>
        </p:nvSpPr>
        <p:spPr>
          <a:xfrm>
            <a:off x="6156176" y="4960722"/>
            <a:ext cx="2183290" cy="369332"/>
          </a:xfrm>
          <a:prstGeom prst="rect">
            <a:avLst/>
          </a:prstGeom>
          <a:noFill/>
        </p:spPr>
        <p:txBody>
          <a:bodyPr wrap="none" rtlCol="0">
            <a:spAutoFit/>
          </a:bodyPr>
          <a:lstStyle/>
          <a:p>
            <a:r>
              <a:rPr lang="el-GR" i="1" dirty="0">
                <a:latin typeface="Myriad Pro Light" panose="020B0403030403020204" pitchFamily="34" charset="0"/>
              </a:rPr>
              <a:t>Σε </a:t>
            </a:r>
            <a:r>
              <a:rPr lang="en-US" i="1" dirty="0">
                <a:latin typeface="Myriad Pro Light" panose="020B0403030403020204" pitchFamily="34" charset="0"/>
              </a:rPr>
              <a:t>PC, laptop</a:t>
            </a:r>
            <a:r>
              <a:rPr lang="el-GR" i="1" dirty="0">
                <a:latin typeface="Myriad Pro Light" panose="020B0403030403020204" pitchFamily="34" charset="0"/>
              </a:rPr>
              <a:t> ή </a:t>
            </a:r>
            <a:r>
              <a:rPr lang="en-US" i="1" dirty="0">
                <a:latin typeface="Myriad Pro Light" panose="020B0403030403020204" pitchFamily="34" charset="0"/>
              </a:rPr>
              <a:t>tablet</a:t>
            </a:r>
            <a:endParaRPr lang="el-GR" i="1" dirty="0">
              <a:latin typeface="Myriad Pro Light" panose="020B0403030403020204" pitchFamily="34" charset="0"/>
            </a:endParaRPr>
          </a:p>
        </p:txBody>
      </p:sp>
    </p:spTree>
    <p:extLst>
      <p:ext uri="{BB962C8B-B14F-4D97-AF65-F5344CB8AC3E}">
        <p14:creationId xmlns:p14="http://schemas.microsoft.com/office/powerpoint/2010/main" val="415683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p:cNvSpPr>
            <a:spLocks noGrp="1"/>
          </p:cNvSpPr>
          <p:nvPr>
            <p:ph idx="1"/>
          </p:nvPr>
        </p:nvSpPr>
        <p:spPr>
          <a:xfrm>
            <a:off x="3275856" y="692696"/>
            <a:ext cx="5688632" cy="5040560"/>
          </a:xfrm>
        </p:spPr>
        <p:txBody>
          <a:bodyPr>
            <a:normAutofit/>
          </a:bodyPr>
          <a:lstStyle/>
          <a:p>
            <a:pPr marL="0" indent="0">
              <a:buNone/>
            </a:pPr>
            <a:r>
              <a:rPr lang="en-US" sz="1900" dirty="0">
                <a:latin typeface="Eurostile LT" panose="02000603040000020004" pitchFamily="2" charset="0"/>
              </a:rPr>
              <a:t>First, why bother putting everything on the cloud?</a:t>
            </a:r>
          </a:p>
          <a:p>
            <a:pPr marL="0" indent="0">
              <a:buNone/>
            </a:pPr>
            <a:endParaRPr lang="en-US" sz="1900" dirty="0">
              <a:latin typeface="Eurostile LT" panose="02000603040000020004" pitchFamily="2" charset="0"/>
            </a:endParaRPr>
          </a:p>
          <a:p>
            <a:pPr marL="0" indent="0">
              <a:buNone/>
            </a:pPr>
            <a:r>
              <a:rPr lang="en-US" sz="1900" dirty="0">
                <a:latin typeface="Eurostile LT" panose="02000603040000020004" pitchFamily="2" charset="0"/>
              </a:rPr>
              <a:t>Background &amp; related work</a:t>
            </a:r>
          </a:p>
          <a:p>
            <a:pPr>
              <a:buFont typeface="Myriad Pro" pitchFamily="34" charset="0"/>
              <a:buChar char="›"/>
            </a:pPr>
            <a:r>
              <a:rPr lang="en-US" sz="1900" dirty="0">
                <a:latin typeface="Eurostile LT" panose="02000603040000020004" pitchFamily="2" charset="0"/>
              </a:rPr>
              <a:t>the basics of health information </a:t>
            </a:r>
          </a:p>
          <a:p>
            <a:pPr>
              <a:buFont typeface="Myriad Pro" pitchFamily="34" charset="0"/>
              <a:buChar char="›"/>
            </a:pPr>
            <a:r>
              <a:rPr lang="en-US" sz="1900" dirty="0">
                <a:latin typeface="Eurostile LT" panose="02000603040000020004" pitchFamily="2" charset="0"/>
              </a:rPr>
              <a:t>new information management tools</a:t>
            </a:r>
          </a:p>
          <a:p>
            <a:pPr>
              <a:buFont typeface="Myriad Pro" pitchFamily="34" charset="0"/>
              <a:buChar char="›"/>
            </a:pPr>
            <a:r>
              <a:rPr lang="en-US" sz="1900" dirty="0">
                <a:latin typeface="Eurostile LT" panose="02000603040000020004" pitchFamily="2" charset="0"/>
              </a:rPr>
              <a:t>technology shift</a:t>
            </a:r>
          </a:p>
          <a:p>
            <a:pPr marL="0" indent="0">
              <a:buNone/>
            </a:pPr>
            <a:endParaRPr lang="en-US" sz="1900" dirty="0">
              <a:latin typeface="Eurostile LT" panose="02000603040000020004" pitchFamily="2" charset="0"/>
            </a:endParaRPr>
          </a:p>
          <a:p>
            <a:pPr marL="0" indent="0">
              <a:buNone/>
            </a:pPr>
            <a:r>
              <a:rPr lang="en-US" sz="1900" dirty="0">
                <a:latin typeface="Eurostile LT" panose="02000603040000020004" pitchFamily="2" charset="0"/>
              </a:rPr>
              <a:t>Introduction to Cross4all systems</a:t>
            </a:r>
          </a:p>
          <a:p>
            <a:pPr>
              <a:buFont typeface="Myriad Pro" pitchFamily="34" charset="0"/>
              <a:buChar char="›"/>
            </a:pPr>
            <a:r>
              <a:rPr lang="en-US" sz="1900" dirty="0">
                <a:latin typeface="Eurostile LT" panose="02000603040000020004" pitchFamily="2" charset="0"/>
              </a:rPr>
              <a:t>types of data</a:t>
            </a:r>
          </a:p>
          <a:p>
            <a:pPr>
              <a:buFont typeface="Myriad Pro" pitchFamily="34" charset="0"/>
              <a:buChar char="›"/>
            </a:pPr>
            <a:r>
              <a:rPr lang="en-US" sz="1900" dirty="0">
                <a:latin typeface="Eurostile LT" panose="02000603040000020004" pitchFamily="2" charset="0"/>
              </a:rPr>
              <a:t>main users</a:t>
            </a:r>
          </a:p>
          <a:p>
            <a:pPr>
              <a:buFont typeface="Myriad Pro" pitchFamily="34" charset="0"/>
              <a:buChar char="›"/>
            </a:pPr>
            <a:r>
              <a:rPr lang="en-US" sz="1900" dirty="0">
                <a:latin typeface="Eurostile LT" panose="02000603040000020004" pitchFamily="2" charset="0"/>
              </a:rPr>
              <a:t>primary use cases</a:t>
            </a:r>
          </a:p>
          <a:p>
            <a:pPr marL="0" indent="0">
              <a:buNone/>
            </a:pPr>
            <a:endParaRPr lang="en-US" sz="1900" dirty="0">
              <a:latin typeface="Eurostile LT" panose="02000603040000020004" pitchFamily="2" charset="0"/>
            </a:endParaRPr>
          </a:p>
          <a:p>
            <a:pPr marL="0" indent="0">
              <a:buNone/>
            </a:pPr>
            <a:r>
              <a:rPr lang="en-US" sz="1900" dirty="0">
                <a:latin typeface="Eurostile LT" panose="02000603040000020004" pitchFamily="2" charset="0"/>
              </a:rPr>
              <a:t>Discussion &amp; wrap-up</a:t>
            </a:r>
          </a:p>
        </p:txBody>
      </p:sp>
      <p:sp>
        <p:nvSpPr>
          <p:cNvPr id="19" name="Ορθογώνιο 18"/>
          <p:cNvSpPr/>
          <p:nvPr/>
        </p:nvSpPr>
        <p:spPr>
          <a:xfrm>
            <a:off x="0" y="5733256"/>
            <a:ext cx="9144000" cy="1124744"/>
          </a:xfrm>
          <a:prstGeom prst="rect">
            <a:avLst/>
          </a:prstGeom>
          <a:solidFill>
            <a:schemeClr val="bg1">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4" name="Ορθογώνιο 13"/>
          <p:cNvSpPr/>
          <p:nvPr/>
        </p:nvSpPr>
        <p:spPr>
          <a:xfrm>
            <a:off x="0" y="0"/>
            <a:ext cx="2935560" cy="6858000"/>
          </a:xfrm>
          <a:prstGeom prst="rect">
            <a:avLst/>
          </a:prstGeom>
          <a:solidFill>
            <a:schemeClr val="tx1">
              <a:lumMod val="85000"/>
              <a:lumOff val="1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p:cNvSpPr>
            <a:spLocks noGrp="1"/>
          </p:cNvSpPr>
          <p:nvPr>
            <p:ph type="title"/>
          </p:nvPr>
        </p:nvSpPr>
        <p:spPr>
          <a:xfrm>
            <a:off x="313184" y="1988840"/>
            <a:ext cx="2458616" cy="1143000"/>
          </a:xfrm>
        </p:spPr>
        <p:txBody>
          <a:bodyPr>
            <a:normAutofit/>
          </a:bodyPr>
          <a:lstStyle/>
          <a:p>
            <a:r>
              <a:rPr lang="en-US" dirty="0">
                <a:solidFill>
                  <a:schemeClr val="bg1"/>
                </a:solidFill>
                <a:latin typeface="Eurostile LT Condensed" panose="02000506030000020004" pitchFamily="2" charset="0"/>
              </a:rPr>
              <a:t>topics</a:t>
            </a:r>
            <a:endParaRPr lang="el-GR" dirty="0">
              <a:solidFill>
                <a:schemeClr val="bg1"/>
              </a:solidFill>
              <a:latin typeface="Eurostile LT Condensed" panose="02000506030000020004" pitchFamily="2" charset="0"/>
            </a:endParaRPr>
          </a:p>
        </p:txBody>
      </p:sp>
      <p:sp>
        <p:nvSpPr>
          <p:cNvPr id="16" name="Τίτλος 1"/>
          <p:cNvSpPr txBox="1">
            <a:spLocks/>
          </p:cNvSpPr>
          <p:nvPr/>
        </p:nvSpPr>
        <p:spPr>
          <a:xfrm>
            <a:off x="3275856" y="5747112"/>
            <a:ext cx="5571078" cy="11247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chemeClr val="bg1"/>
                </a:solidFill>
                <a:latin typeface="Eurostile LT Condensed" panose="02000506030000020004" pitchFamily="2" charset="0"/>
              </a:rPr>
              <a:t>Effective personalization and self-management of health data and care services</a:t>
            </a:r>
            <a:endParaRPr lang="el-GR" sz="2000" dirty="0">
              <a:solidFill>
                <a:schemeClr val="bg1"/>
              </a:solidFill>
              <a:latin typeface="Eurostile LT Condensed" panose="02000506030000020004" pitchFamily="2" charset="0"/>
            </a:endParaRPr>
          </a:p>
        </p:txBody>
      </p:sp>
      <p:sp>
        <p:nvSpPr>
          <p:cNvPr id="6" name="Ορθογώνιο 5">
            <a:extLst>
              <a:ext uri="{FF2B5EF4-FFF2-40B4-BE49-F238E27FC236}">
                <a16:creationId xmlns:a16="http://schemas.microsoft.com/office/drawing/2014/main" id="{82B66BE7-44E6-4253-B0AE-A77A5EC06AA3}"/>
              </a:ext>
            </a:extLst>
          </p:cNvPr>
          <p:cNvSpPr/>
          <p:nvPr/>
        </p:nvSpPr>
        <p:spPr>
          <a:xfrm>
            <a:off x="131153" y="5913966"/>
            <a:ext cx="2664296" cy="7910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Εικόνα 11">
            <a:extLst>
              <a:ext uri="{FF2B5EF4-FFF2-40B4-BE49-F238E27FC236}">
                <a16:creationId xmlns:a16="http://schemas.microsoft.com/office/drawing/2014/main" id="{01AF6CEE-227E-465A-B402-49C4E50005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395" y="5900110"/>
            <a:ext cx="2592288" cy="853789"/>
          </a:xfrm>
          <a:prstGeom prst="rect">
            <a:avLst/>
          </a:prstGeom>
        </p:spPr>
      </p:pic>
    </p:spTree>
    <p:extLst>
      <p:ext uri="{BB962C8B-B14F-4D97-AF65-F5344CB8AC3E}">
        <p14:creationId xmlns:p14="http://schemas.microsoft.com/office/powerpoint/2010/main" val="3297046817"/>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cstate="print">
            <a:extLst>
              <a:ext uri="{28A0092B-C50C-407E-A947-70E740481C1C}">
                <a14:useLocalDpi xmlns:a14="http://schemas.microsoft.com/office/drawing/2010/main" val="0"/>
              </a:ext>
            </a:extLst>
          </a:blip>
          <a:srcRect l="21831"/>
          <a:stretch/>
        </p:blipFill>
        <p:spPr>
          <a:xfrm>
            <a:off x="0" y="1138807"/>
            <a:ext cx="9144000" cy="5848864"/>
          </a:xfrm>
          <a:prstGeom prst="rect">
            <a:avLst/>
          </a:prstGeom>
        </p:spPr>
      </p:pic>
      <p:sp>
        <p:nvSpPr>
          <p:cNvPr id="5" name="Ορθογώνιο 4"/>
          <p:cNvSpPr/>
          <p:nvPr/>
        </p:nvSpPr>
        <p:spPr>
          <a:xfrm>
            <a:off x="3491880" y="1146516"/>
            <a:ext cx="5688632" cy="5862927"/>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229600" cy="1143000"/>
          </a:xfrm>
          <a:ln>
            <a:noFill/>
          </a:ln>
        </p:spPr>
        <p:txBody>
          <a:bodyPr>
            <a:normAutofit fontScale="90000"/>
          </a:bodyPr>
          <a:lstStyle/>
          <a:p>
            <a:pPr algn="l"/>
            <a:r>
              <a:rPr lang="el-GR" sz="3600" dirty="0">
                <a:solidFill>
                  <a:schemeClr val="bg1"/>
                </a:solidFill>
                <a:latin typeface="Myriad Pro Light" panose="020B0403030403020204" pitchFamily="34" charset="0"/>
              </a:rPr>
              <a:t>Σενάριο Α: Διασύνδεση με συμβεβλημένο γιατρό</a:t>
            </a:r>
          </a:p>
        </p:txBody>
      </p:sp>
      <p:sp>
        <p:nvSpPr>
          <p:cNvPr id="13" name="Θέση περιεχομένου 4"/>
          <p:cNvSpPr txBox="1">
            <a:spLocks/>
          </p:cNvSpPr>
          <p:nvPr/>
        </p:nvSpPr>
        <p:spPr>
          <a:xfrm>
            <a:off x="4139952" y="3789040"/>
            <a:ext cx="4546848" cy="3096344"/>
          </a:xfrm>
          <a:prstGeom prst="rect">
            <a:avLst/>
          </a:prstGeom>
        </p:spPr>
        <p:txBody>
          <a:bodyPr vert="horz" lIns="91440" tIns="45720" rIns="91440" bIns="45720" rtlCol="0">
            <a:normAutofit/>
          </a:bodyPr>
          <a:lstStyle>
            <a:lvl1pPr marL="342900" indent="-342900">
              <a:spcBef>
                <a:spcPct val="20000"/>
              </a:spcBef>
              <a:buFont typeface="Myriad Pro" pitchFamily="34" charset="0"/>
              <a:buChar char="›"/>
              <a:defRPr sz="2400">
                <a:latin typeface="Myriad Pro Light" panose="020B0403030403020204" pitchFamily="34" charset="0"/>
              </a:defRPr>
            </a:lvl1pPr>
            <a:lvl2pPr marL="742950" indent="-285750">
              <a:spcBef>
                <a:spcPct val="20000"/>
              </a:spcBef>
              <a:buFont typeface="Arial" panose="020B0604020202020204" pitchFamily="34" charset="0"/>
              <a:buChar char="–"/>
              <a:defRPr sz="2800">
                <a:latin typeface="Myriad Pro Light" panose="020B0403030403020204" pitchFamily="34" charset="0"/>
              </a:defRPr>
            </a:lvl2pPr>
            <a:lvl3pPr marL="1143000" indent="-228600">
              <a:spcBef>
                <a:spcPct val="20000"/>
              </a:spcBef>
              <a:buFont typeface="Arial" panose="020B0604020202020204" pitchFamily="34" charset="0"/>
              <a:buChar char="•"/>
              <a:defRPr sz="2400">
                <a:latin typeface="Myriad Pro Light" panose="020B0403030403020204" pitchFamily="34" charset="0"/>
              </a:defRPr>
            </a:lvl3pPr>
            <a:lvl4pPr marL="1600200" indent="-228600">
              <a:spcBef>
                <a:spcPct val="20000"/>
              </a:spcBef>
              <a:buFont typeface="Arial" panose="020B0604020202020204" pitchFamily="34" charset="0"/>
              <a:buChar char="–"/>
              <a:defRPr sz="2000">
                <a:latin typeface="Myriad Pro Light" panose="020B0403030403020204" pitchFamily="34" charset="0"/>
              </a:defRPr>
            </a:lvl4pPr>
            <a:lvl5pPr marL="2057400" indent="-228600">
              <a:spcBef>
                <a:spcPct val="20000"/>
              </a:spcBef>
              <a:buFont typeface="Arial" panose="020B0604020202020204" pitchFamily="34" charset="0"/>
              <a:buChar char="»"/>
              <a:defRPr sz="2000">
                <a:latin typeface="Myriad Pro Light" panose="020B0403030403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indent="0">
              <a:buNone/>
            </a:pPr>
            <a:r>
              <a:rPr lang="el-GR" sz="1800" b="1" u="sng" dirty="0">
                <a:solidFill>
                  <a:schemeClr val="bg1"/>
                </a:solidFill>
              </a:rPr>
              <a:t>Εμπλεκόμενοι χρήστες</a:t>
            </a:r>
            <a:endParaRPr lang="el-GR" sz="1800" b="1" dirty="0">
              <a:solidFill>
                <a:schemeClr val="bg1"/>
              </a:solidFill>
            </a:endParaRPr>
          </a:p>
          <a:p>
            <a:pPr lvl="0"/>
            <a:r>
              <a:rPr lang="el-GR" sz="1800" dirty="0">
                <a:solidFill>
                  <a:schemeClr val="bg1"/>
                </a:solidFill>
              </a:rPr>
              <a:t>Ηλικιωμένος με υπέρταση (Βασικός Ιδιοκτήτης)</a:t>
            </a:r>
          </a:p>
          <a:p>
            <a:pPr lvl="0"/>
            <a:r>
              <a:rPr lang="el-GR" sz="1800" dirty="0">
                <a:solidFill>
                  <a:schemeClr val="bg1"/>
                </a:solidFill>
              </a:rPr>
              <a:t>Μεσήλικας με αλλεργικό επεισόδιο (Βασικός Ιδιοκτήτης)</a:t>
            </a:r>
          </a:p>
          <a:p>
            <a:pPr lvl="0"/>
            <a:r>
              <a:rPr lang="el-GR" sz="1800" dirty="0">
                <a:solidFill>
                  <a:schemeClr val="bg1"/>
                </a:solidFill>
              </a:rPr>
              <a:t>Ιατρός – Παθολόγος (Εξουσιοδοτημένος ιατρός)</a:t>
            </a:r>
          </a:p>
          <a:p>
            <a:pPr lvl="0"/>
            <a:r>
              <a:rPr lang="el-GR" sz="1800" dirty="0">
                <a:solidFill>
                  <a:schemeClr val="bg1"/>
                </a:solidFill>
              </a:rPr>
              <a:t>Μικροβιολογικό εργαστήριο (Συμβεβλημένο εργαστήριο)</a:t>
            </a:r>
          </a:p>
        </p:txBody>
      </p:sp>
    </p:spTree>
    <p:extLst>
      <p:ext uri="{BB962C8B-B14F-4D97-AF65-F5344CB8AC3E}">
        <p14:creationId xmlns:p14="http://schemas.microsoft.com/office/powerpoint/2010/main" val="3865762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229600" cy="1143000"/>
          </a:xfrm>
          <a:ln>
            <a:noFill/>
          </a:ln>
        </p:spPr>
        <p:txBody>
          <a:bodyPr>
            <a:normAutofit fontScale="90000"/>
          </a:bodyPr>
          <a:lstStyle/>
          <a:p>
            <a:pPr algn="l"/>
            <a:r>
              <a:rPr lang="el-GR" sz="3600" dirty="0">
                <a:solidFill>
                  <a:schemeClr val="bg1"/>
                </a:solidFill>
                <a:latin typeface="Myriad Pro Light" panose="020B0403030403020204" pitchFamily="34" charset="0"/>
              </a:rPr>
              <a:t>Σενάριο Α: Διασύνδεση με συμβεβλημένο γιατρό</a:t>
            </a:r>
          </a:p>
        </p:txBody>
      </p:sp>
      <p:sp>
        <p:nvSpPr>
          <p:cNvPr id="5" name="Θέση περιεχομένου 4"/>
          <p:cNvSpPr>
            <a:spLocks noGrp="1"/>
          </p:cNvSpPr>
          <p:nvPr>
            <p:ph idx="1"/>
          </p:nvPr>
        </p:nvSpPr>
        <p:spPr>
          <a:xfrm>
            <a:off x="457200" y="1556792"/>
            <a:ext cx="4114800" cy="4525963"/>
          </a:xfrm>
        </p:spPr>
        <p:txBody>
          <a:bodyPr>
            <a:noAutofit/>
          </a:bodyPr>
          <a:lstStyle/>
          <a:p>
            <a:pPr marL="0" indent="0">
              <a:buNone/>
            </a:pPr>
            <a:r>
              <a:rPr lang="el-GR" sz="1800" dirty="0">
                <a:latin typeface="Myriad Pro Light" panose="020B0403030403020204" pitchFamily="34" charset="0"/>
              </a:rPr>
              <a:t>Το σενάριο αυτό εστιάζει στη χρήση του </a:t>
            </a:r>
            <a:r>
              <a:rPr lang="en-US" sz="1800" dirty="0">
                <a:latin typeface="Myriad Pro Light" panose="020B0403030403020204" pitchFamily="34" charset="0"/>
              </a:rPr>
              <a:t>Cross4all</a:t>
            </a:r>
            <a:r>
              <a:rPr lang="el-GR" sz="1800" dirty="0">
                <a:latin typeface="Myriad Pro Light" panose="020B0403030403020204" pitchFamily="34" charset="0"/>
              </a:rPr>
              <a:t> από ιδιώτες ιατρούς που είναι εγγεγραμμένοι στο δίκτυο ώστε να έχουν πρόσβαση στον ιατρικό φάκελο και τα δεδομένα υγείας των πελατών τους. Φυσικά, όλοι οι ασθενείς θα πρέπει να είναι ήδη χρήστες (ιδιοκτήτες λογαριασμού) και να τους έχουν παραχωρήσει το απαραίτητο σχετικό δικαίωμα πρόσβασης.</a:t>
            </a:r>
          </a:p>
          <a:p>
            <a:pPr marL="0" indent="0">
              <a:buNone/>
            </a:pPr>
            <a:endParaRPr lang="el-GR" sz="1800" dirty="0">
              <a:latin typeface="Myriad Pro Light" panose="020B0403030403020204" pitchFamily="34" charset="0"/>
            </a:endParaRPr>
          </a:p>
          <a:p>
            <a:pPr marL="0" indent="0">
              <a:buNone/>
            </a:pPr>
            <a:r>
              <a:rPr lang="el-GR" sz="1800" dirty="0">
                <a:latin typeface="Myriad Pro Light" panose="020B0403030403020204" pitchFamily="34" charset="0"/>
              </a:rPr>
              <a:t>Ο </a:t>
            </a:r>
            <a:r>
              <a:rPr lang="el-GR" sz="1800" b="1" dirty="0">
                <a:latin typeface="Myriad Pro Light" panose="020B0403030403020204" pitchFamily="34" charset="0"/>
              </a:rPr>
              <a:t>Δρ. Παντελίδης Μανώλης </a:t>
            </a:r>
            <a:r>
              <a:rPr lang="el-GR" sz="1800" dirty="0">
                <a:latin typeface="Myriad Pro Light" panose="020B0403030403020204" pitchFamily="34" charset="0"/>
              </a:rPr>
              <a:t>είναι Παθολόγος που διατηρεί εδώ και 11 χρόνια ιδιωτικό ιατρείο στη Θεσσαλονίκη και είναι συμβεβλημένος με τον ΕΟΠΥΥ. </a:t>
            </a:r>
            <a:endParaRPr lang="en-US" sz="1800" dirty="0">
              <a:latin typeface="Myriad Pro Light" panose="020B0403030403020204" pitchFamily="34" charset="0"/>
            </a:endParaRPr>
          </a:p>
        </p:txBody>
      </p:sp>
      <p:sp>
        <p:nvSpPr>
          <p:cNvPr id="12" name="Θέση περιεχομένου 4"/>
          <p:cNvSpPr txBox="1">
            <a:spLocks/>
          </p:cNvSpPr>
          <p:nvPr/>
        </p:nvSpPr>
        <p:spPr>
          <a:xfrm>
            <a:off x="4777680" y="1557682"/>
            <a:ext cx="4114800" cy="4525963"/>
          </a:xfrm>
          <a:prstGeom prst="rect">
            <a:avLst/>
          </a:prstGeom>
        </p:spPr>
        <p:txBody>
          <a:bodyPr vert="horz" lIns="91440" tIns="45720" rIns="91440" bIns="45720" rtlCol="0">
            <a:normAutofit/>
          </a:bodyPr>
          <a:lstStyle>
            <a:lvl1pPr marL="342900" indent="-342900">
              <a:spcBef>
                <a:spcPct val="20000"/>
              </a:spcBef>
              <a:buFont typeface="Myriad Pro" pitchFamily="34" charset="0"/>
              <a:buChar char="›"/>
              <a:defRPr sz="2400">
                <a:latin typeface="Myriad Pro Light" panose="020B0403030403020204" pitchFamily="34" charset="0"/>
              </a:defRPr>
            </a:lvl1pPr>
            <a:lvl2pPr marL="742950" indent="-285750">
              <a:spcBef>
                <a:spcPct val="20000"/>
              </a:spcBef>
              <a:buFont typeface="Arial" panose="020B0604020202020204" pitchFamily="34" charset="0"/>
              <a:buChar char="–"/>
              <a:defRPr sz="2800">
                <a:latin typeface="Myriad Pro Light" panose="020B0403030403020204" pitchFamily="34" charset="0"/>
              </a:defRPr>
            </a:lvl2pPr>
            <a:lvl3pPr marL="1143000" indent="-228600">
              <a:spcBef>
                <a:spcPct val="20000"/>
              </a:spcBef>
              <a:buFont typeface="Arial" panose="020B0604020202020204" pitchFamily="34" charset="0"/>
              <a:buChar char="•"/>
              <a:defRPr sz="2400">
                <a:latin typeface="Myriad Pro Light" panose="020B0403030403020204" pitchFamily="34" charset="0"/>
              </a:defRPr>
            </a:lvl3pPr>
            <a:lvl4pPr marL="1600200" indent="-228600">
              <a:spcBef>
                <a:spcPct val="20000"/>
              </a:spcBef>
              <a:buFont typeface="Arial" panose="020B0604020202020204" pitchFamily="34" charset="0"/>
              <a:buChar char="–"/>
              <a:defRPr sz="2000">
                <a:latin typeface="Myriad Pro Light" panose="020B0403030403020204" pitchFamily="34" charset="0"/>
              </a:defRPr>
            </a:lvl4pPr>
            <a:lvl5pPr marL="2057400" indent="-228600">
              <a:spcBef>
                <a:spcPct val="20000"/>
              </a:spcBef>
              <a:buFont typeface="Arial" panose="020B0604020202020204" pitchFamily="34" charset="0"/>
              <a:buChar char="»"/>
              <a:defRPr sz="2000">
                <a:latin typeface="Myriad Pro Light" panose="020B0403030403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indent="0">
              <a:buNone/>
            </a:pPr>
            <a:r>
              <a:rPr lang="el-GR" sz="1800" dirty="0"/>
              <a:t>Ο Δρ. Παντελίδης, εδώ και χρόνια, χρησιμοποιεί ένα </a:t>
            </a:r>
            <a:r>
              <a:rPr lang="el-GR" sz="1800" b="1" dirty="0"/>
              <a:t>ιδιωτικό μηχανογραφημένο σύστημα</a:t>
            </a:r>
            <a:r>
              <a:rPr lang="el-GR" sz="1800" dirty="0"/>
              <a:t>, το οποίο περιλαμβάνει όλο το ιατρικό ιστορικό των πελατών του, τις αγωγές τους, εργαστηριακά αποτελέσματα, κ.λπ. </a:t>
            </a:r>
            <a:endParaRPr lang="en-US" sz="1800" dirty="0"/>
          </a:p>
          <a:p>
            <a:pPr marL="0" indent="0">
              <a:buNone/>
            </a:pPr>
            <a:r>
              <a:rPr lang="el-GR" sz="1800" dirty="0"/>
              <a:t>Εντούτοις, μόλις έμαθε για το σύστημα και τις παρεχόμενες υπηρεσίες του, </a:t>
            </a:r>
            <a:r>
              <a:rPr lang="el-GR" sz="1800" b="1" dirty="0"/>
              <a:t>αποφάσισε να συμβληθεί με το δίκτυο</a:t>
            </a:r>
            <a:r>
              <a:rPr lang="el-GR" sz="1800" dirty="0"/>
              <a:t> αυτό ώστε να βελτιώσει την επικοινωνία του και την ποιότητα της παροχής των υπηρεσιών που προσφέρει στους ασθενείς του που είναι και χρήστες του </a:t>
            </a:r>
            <a:r>
              <a:rPr lang="en-US" sz="1800" dirty="0"/>
              <a:t>Cross4all</a:t>
            </a:r>
            <a:r>
              <a:rPr lang="el-GR" sz="1800" dirty="0"/>
              <a:t>. </a:t>
            </a:r>
            <a:endParaRPr lang="en-US" sz="1800" dirty="0"/>
          </a:p>
        </p:txBody>
      </p:sp>
      <p:sp>
        <p:nvSpPr>
          <p:cNvPr id="3" name="Ορθογώνιο 2"/>
          <p:cNvSpPr/>
          <p:nvPr/>
        </p:nvSpPr>
        <p:spPr>
          <a:xfrm>
            <a:off x="7308304" y="6165304"/>
            <a:ext cx="1152128" cy="44066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l-GR" sz="2000" dirty="0">
                <a:solidFill>
                  <a:schemeClr val="bg1"/>
                </a:solidFill>
                <a:latin typeface="Myriad Pro Cond" panose="020B0506030403020204" pitchFamily="34" charset="0"/>
              </a:rPr>
              <a:t>συνέχεια</a:t>
            </a:r>
          </a:p>
        </p:txBody>
      </p:sp>
      <p:sp>
        <p:nvSpPr>
          <p:cNvPr id="7" name="Δεξιό βέλος 6"/>
          <p:cNvSpPr/>
          <p:nvPr/>
        </p:nvSpPr>
        <p:spPr>
          <a:xfrm>
            <a:off x="6876256" y="6200454"/>
            <a:ext cx="739971" cy="360000"/>
          </a:xfrm>
          <a:prstGeom prst="rightArrow">
            <a:avLst>
              <a:gd name="adj1" fmla="val 50000"/>
              <a:gd name="adj2" fmla="val 42925"/>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62454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229600" cy="1143000"/>
          </a:xfrm>
          <a:ln>
            <a:noFill/>
          </a:ln>
        </p:spPr>
        <p:txBody>
          <a:bodyPr>
            <a:normAutofit fontScale="90000"/>
          </a:bodyPr>
          <a:lstStyle/>
          <a:p>
            <a:pPr algn="l"/>
            <a:r>
              <a:rPr lang="el-GR" sz="3600" dirty="0">
                <a:solidFill>
                  <a:schemeClr val="bg1"/>
                </a:solidFill>
                <a:latin typeface="Myriad Pro Light" panose="020B0403030403020204" pitchFamily="34" charset="0"/>
              </a:rPr>
              <a:t>Σενάριο Α: Διασύνδεση με συμβεβλημένο γιατρό</a:t>
            </a:r>
          </a:p>
        </p:txBody>
      </p:sp>
      <p:sp>
        <p:nvSpPr>
          <p:cNvPr id="5" name="Θέση περιεχομένου 4"/>
          <p:cNvSpPr>
            <a:spLocks noGrp="1"/>
          </p:cNvSpPr>
          <p:nvPr>
            <p:ph idx="1"/>
          </p:nvPr>
        </p:nvSpPr>
        <p:spPr>
          <a:xfrm>
            <a:off x="457200" y="1556792"/>
            <a:ext cx="4114800" cy="4525963"/>
          </a:xfrm>
        </p:spPr>
        <p:txBody>
          <a:bodyPr>
            <a:noAutofit/>
          </a:bodyPr>
          <a:lstStyle/>
          <a:p>
            <a:pPr marL="0" indent="0">
              <a:buNone/>
            </a:pPr>
            <a:r>
              <a:rPr lang="el-GR" sz="1800" dirty="0">
                <a:latin typeface="Myriad Pro Light" panose="020B0403030403020204" pitchFamily="34" charset="0"/>
              </a:rPr>
              <a:t>Για τους πελάτες του που είναι και χρήστες του </a:t>
            </a:r>
            <a:r>
              <a:rPr lang="en-US" sz="1800" dirty="0">
                <a:latin typeface="Myriad Pro Light" panose="020B0403030403020204" pitchFamily="34" charset="0"/>
              </a:rPr>
              <a:t>Cross4all</a:t>
            </a:r>
            <a:r>
              <a:rPr lang="el-GR" sz="1800" dirty="0">
                <a:latin typeface="Myriad Pro Light" panose="020B0403030403020204" pitchFamily="34" charset="0"/>
              </a:rPr>
              <a:t>, προσφέρει δυνατότητα:</a:t>
            </a:r>
          </a:p>
          <a:p>
            <a:pPr>
              <a:buFont typeface="Myriad Pro" pitchFamily="34" charset="0"/>
              <a:buChar char="›"/>
            </a:pPr>
            <a:r>
              <a:rPr lang="el-GR" sz="1800" dirty="0">
                <a:latin typeface="Myriad Pro Light" panose="020B0403030403020204" pitchFamily="34" charset="0"/>
              </a:rPr>
              <a:t>ενημέρωσης του ιατρικού φακέλου, μετά από κάθε επίσκεψη (καταχώρηση των αποτελεσμάτων της επίσκεψης, κλπ.), </a:t>
            </a:r>
          </a:p>
          <a:p>
            <a:pPr>
              <a:buFont typeface="Myriad Pro" pitchFamily="34" charset="0"/>
              <a:buChar char="›"/>
            </a:pPr>
            <a:r>
              <a:rPr lang="el-GR" sz="1800" dirty="0">
                <a:latin typeface="Myriad Pro Light" panose="020B0403030403020204" pitchFamily="34" charset="0"/>
              </a:rPr>
              <a:t>«άτυπης» παρακολούθησης εξ αποστάσεως μέσω περιοδικής λήψης και ανάλυσης ιατρικών δεδομένων του ασθενούς</a:t>
            </a:r>
          </a:p>
        </p:txBody>
      </p:sp>
      <p:sp>
        <p:nvSpPr>
          <p:cNvPr id="12" name="Θέση περιεχομένου 4"/>
          <p:cNvSpPr txBox="1">
            <a:spLocks/>
          </p:cNvSpPr>
          <p:nvPr/>
        </p:nvSpPr>
        <p:spPr>
          <a:xfrm>
            <a:off x="4777680" y="1557682"/>
            <a:ext cx="4114800" cy="4525963"/>
          </a:xfrm>
          <a:prstGeom prst="rect">
            <a:avLst/>
          </a:prstGeom>
        </p:spPr>
        <p:txBody>
          <a:bodyPr vert="horz" lIns="91440" tIns="45720" rIns="91440" bIns="45720" rtlCol="0">
            <a:normAutofit/>
          </a:bodyPr>
          <a:lstStyle>
            <a:lvl1pPr marL="342900" indent="-342900">
              <a:spcBef>
                <a:spcPct val="20000"/>
              </a:spcBef>
              <a:buFont typeface="Myriad Pro" pitchFamily="34" charset="0"/>
              <a:buChar char="›"/>
              <a:defRPr sz="2400">
                <a:latin typeface="Myriad Pro Light" panose="020B0403030403020204" pitchFamily="34" charset="0"/>
              </a:defRPr>
            </a:lvl1pPr>
            <a:lvl2pPr marL="742950" indent="-285750">
              <a:spcBef>
                <a:spcPct val="20000"/>
              </a:spcBef>
              <a:buFont typeface="Arial" panose="020B0604020202020204" pitchFamily="34" charset="0"/>
              <a:buChar char="–"/>
              <a:defRPr sz="2800">
                <a:latin typeface="Myriad Pro Light" panose="020B0403030403020204" pitchFamily="34" charset="0"/>
              </a:defRPr>
            </a:lvl2pPr>
            <a:lvl3pPr marL="1143000" indent="-228600">
              <a:spcBef>
                <a:spcPct val="20000"/>
              </a:spcBef>
              <a:buFont typeface="Arial" panose="020B0604020202020204" pitchFamily="34" charset="0"/>
              <a:buChar char="•"/>
              <a:defRPr sz="2400">
                <a:latin typeface="Myriad Pro Light" panose="020B0403030403020204" pitchFamily="34" charset="0"/>
              </a:defRPr>
            </a:lvl3pPr>
            <a:lvl4pPr marL="1600200" indent="-228600">
              <a:spcBef>
                <a:spcPct val="20000"/>
              </a:spcBef>
              <a:buFont typeface="Arial" panose="020B0604020202020204" pitchFamily="34" charset="0"/>
              <a:buChar char="–"/>
              <a:defRPr sz="2000">
                <a:latin typeface="Myriad Pro Light" panose="020B0403030403020204" pitchFamily="34" charset="0"/>
              </a:defRPr>
            </a:lvl4pPr>
            <a:lvl5pPr marL="2057400" indent="-228600">
              <a:spcBef>
                <a:spcPct val="20000"/>
              </a:spcBef>
              <a:buFont typeface="Arial" panose="020B0604020202020204" pitchFamily="34" charset="0"/>
              <a:buChar char="»"/>
              <a:defRPr sz="2000">
                <a:latin typeface="Myriad Pro Light" panose="020B0403030403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l-GR" sz="1800" dirty="0"/>
              <a:t>«τηλεφωνικού» ραντεβού μέσω τηλεδιάσκεψης και τον εξ αποστάσεως έλεγχο των πρόσφατων καταγραφών υγείας του ασθενούς</a:t>
            </a:r>
          </a:p>
          <a:p>
            <a:r>
              <a:rPr lang="el-GR" sz="1800" dirty="0"/>
              <a:t>έκδοσης και καταχώρησης στο </a:t>
            </a:r>
            <a:r>
              <a:rPr lang="en-US" sz="1800" dirty="0"/>
              <a:t>Cross4all</a:t>
            </a:r>
            <a:r>
              <a:rPr lang="el-GR" sz="1800" dirty="0"/>
              <a:t> νέων παραπεμπτικών και </a:t>
            </a:r>
            <a:r>
              <a:rPr lang="el-GR" sz="1800" dirty="0" err="1"/>
              <a:t>συνταγογραφήσεων</a:t>
            </a:r>
            <a:r>
              <a:rPr lang="el-GR" sz="1800" dirty="0"/>
              <a:t>,</a:t>
            </a:r>
          </a:p>
          <a:p>
            <a:r>
              <a:rPr lang="el-GR" sz="1800" dirty="0"/>
              <a:t>αποστολής ενημερώσεων και συμβουλών, κλπ.</a:t>
            </a:r>
          </a:p>
        </p:txBody>
      </p:sp>
      <p:sp>
        <p:nvSpPr>
          <p:cNvPr id="3" name="Ορθογώνιο 2"/>
          <p:cNvSpPr/>
          <p:nvPr/>
        </p:nvSpPr>
        <p:spPr>
          <a:xfrm>
            <a:off x="7308304" y="6165304"/>
            <a:ext cx="1152128" cy="44066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l-GR" sz="2000" dirty="0">
                <a:solidFill>
                  <a:schemeClr val="bg1"/>
                </a:solidFill>
                <a:latin typeface="Myriad Pro Cond" panose="020B0506030403020204" pitchFamily="34" charset="0"/>
              </a:rPr>
              <a:t>συνέχεια</a:t>
            </a:r>
          </a:p>
        </p:txBody>
      </p:sp>
      <p:sp>
        <p:nvSpPr>
          <p:cNvPr id="7" name="Δεξιό βέλος 6"/>
          <p:cNvSpPr/>
          <p:nvPr/>
        </p:nvSpPr>
        <p:spPr>
          <a:xfrm>
            <a:off x="6876256" y="6200454"/>
            <a:ext cx="739971" cy="360000"/>
          </a:xfrm>
          <a:prstGeom prst="rightArrow">
            <a:avLst>
              <a:gd name="adj1" fmla="val 50000"/>
              <a:gd name="adj2" fmla="val 42925"/>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88663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229600" cy="1143000"/>
          </a:xfrm>
          <a:ln>
            <a:noFill/>
          </a:ln>
        </p:spPr>
        <p:txBody>
          <a:bodyPr>
            <a:normAutofit fontScale="90000"/>
          </a:bodyPr>
          <a:lstStyle/>
          <a:p>
            <a:pPr algn="l"/>
            <a:r>
              <a:rPr lang="el-GR" sz="3600" dirty="0">
                <a:solidFill>
                  <a:schemeClr val="bg1"/>
                </a:solidFill>
                <a:latin typeface="Myriad Pro Light" panose="020B0403030403020204" pitchFamily="34" charset="0"/>
              </a:rPr>
              <a:t>Σενάριο Α: Διασύνδεση με συμβεβλημένο γιατρό</a:t>
            </a:r>
          </a:p>
        </p:txBody>
      </p:sp>
      <p:sp>
        <p:nvSpPr>
          <p:cNvPr id="5" name="Θέση περιεχομένου 4"/>
          <p:cNvSpPr>
            <a:spLocks noGrp="1"/>
          </p:cNvSpPr>
          <p:nvPr>
            <p:ph idx="1"/>
          </p:nvPr>
        </p:nvSpPr>
        <p:spPr>
          <a:xfrm>
            <a:off x="251520" y="1556792"/>
            <a:ext cx="4104456" cy="4525963"/>
          </a:xfrm>
        </p:spPr>
        <p:txBody>
          <a:bodyPr>
            <a:noAutofit/>
          </a:bodyPr>
          <a:lstStyle/>
          <a:p>
            <a:pPr marL="0" indent="0">
              <a:buNone/>
            </a:pPr>
            <a:r>
              <a:rPr lang="el-GR" sz="1450" dirty="0">
                <a:latin typeface="Myriad Pro Light" panose="020B0403030403020204" pitchFamily="34" charset="0"/>
              </a:rPr>
              <a:t>Στις 14/06/2015, έρχεται </a:t>
            </a:r>
            <a:r>
              <a:rPr lang="el-GR" sz="1450" b="1" dirty="0">
                <a:latin typeface="Myriad Pro Light" panose="020B0403030403020204" pitchFamily="34" charset="0"/>
              </a:rPr>
              <a:t>προγραμματισμένα</a:t>
            </a:r>
            <a:r>
              <a:rPr lang="el-GR" sz="1450" dirty="0">
                <a:latin typeface="Myriad Pro Light" panose="020B0403030403020204" pitchFamily="34" charset="0"/>
              </a:rPr>
              <a:t> στο ιατρείο του γιατρού για τον καθιερωμένο έλεγχο της υγείας της η </a:t>
            </a:r>
            <a:r>
              <a:rPr lang="el-GR" sz="1450" b="1" dirty="0">
                <a:latin typeface="Myriad Pro Light" panose="020B0403030403020204" pitchFamily="34" charset="0"/>
              </a:rPr>
              <a:t>κα Γεωργία Νικολαΐδου </a:t>
            </a:r>
            <a:r>
              <a:rPr lang="el-GR" sz="1450" dirty="0">
                <a:latin typeface="Myriad Pro Light" panose="020B0403030403020204" pitchFamily="34" charset="0"/>
              </a:rPr>
              <a:t>(βλ. Βασικό σενάριο). Στο πλαίσιο της επίσκεψης αυτής η ασθενής δήλωσε πως νιώθει από το πρωί σαν να έχει πυρετό.</a:t>
            </a:r>
          </a:p>
          <a:p>
            <a:pPr marL="0" indent="0">
              <a:buNone/>
            </a:pPr>
            <a:r>
              <a:rPr lang="el-GR" sz="1450" dirty="0">
                <a:latin typeface="Myriad Pro Light" panose="020B0403030403020204" pitchFamily="34" charset="0"/>
              </a:rPr>
              <a:t>Ο γιατρός έκανε τις εξής </a:t>
            </a:r>
            <a:r>
              <a:rPr lang="el-GR" sz="1450" b="1" dirty="0">
                <a:latin typeface="Myriad Pro Light" panose="020B0403030403020204" pitchFamily="34" charset="0"/>
              </a:rPr>
              <a:t>μετρήσεις</a:t>
            </a:r>
            <a:r>
              <a:rPr lang="el-GR" sz="1450" dirty="0">
                <a:latin typeface="Myriad Pro Light" panose="020B0403030403020204" pitchFamily="34" charset="0"/>
              </a:rPr>
              <a:t>: </a:t>
            </a:r>
            <a:r>
              <a:rPr lang="el-GR" sz="1450" dirty="0" err="1">
                <a:latin typeface="Myriad Pro Light" panose="020B0403030403020204" pitchFamily="34" charset="0"/>
              </a:rPr>
              <a:t>Respiratory</a:t>
            </a:r>
            <a:r>
              <a:rPr lang="el-GR" sz="1450" dirty="0">
                <a:latin typeface="Myriad Pro Light" panose="020B0403030403020204" pitchFamily="34" charset="0"/>
              </a:rPr>
              <a:t> </a:t>
            </a:r>
            <a:r>
              <a:rPr lang="el-GR" sz="1450" dirty="0" err="1">
                <a:latin typeface="Myriad Pro Light" panose="020B0403030403020204" pitchFamily="34" charset="0"/>
              </a:rPr>
              <a:t>rate</a:t>
            </a:r>
            <a:r>
              <a:rPr lang="el-GR" sz="1450" dirty="0">
                <a:latin typeface="Myriad Pro Light" panose="020B0403030403020204" pitchFamily="34" charset="0"/>
              </a:rPr>
              <a:t>: 15 ανά λεπτό, 85 σφυγμούς ανά λεπτό, αρτηριακή πίεση 140/90, </a:t>
            </a:r>
            <a:r>
              <a:rPr lang="el-GR" sz="1450" dirty="0" err="1">
                <a:latin typeface="Myriad Pro Light" panose="020B0403030403020204" pitchFamily="34" charset="0"/>
              </a:rPr>
              <a:t>Oxygen</a:t>
            </a:r>
            <a:r>
              <a:rPr lang="el-GR" sz="1450" dirty="0">
                <a:latin typeface="Myriad Pro Light" panose="020B0403030403020204" pitchFamily="34" charset="0"/>
              </a:rPr>
              <a:t> </a:t>
            </a:r>
            <a:r>
              <a:rPr lang="el-GR" sz="1450" dirty="0" err="1">
                <a:latin typeface="Myriad Pro Light" panose="020B0403030403020204" pitchFamily="34" charset="0"/>
              </a:rPr>
              <a:t>saturation</a:t>
            </a:r>
            <a:r>
              <a:rPr lang="el-GR" sz="1450" dirty="0">
                <a:latin typeface="Myriad Pro Light" panose="020B0403030403020204" pitchFamily="34" charset="0"/>
              </a:rPr>
              <a:t> : 95%, θερμοκρασία 38,2. </a:t>
            </a:r>
          </a:p>
          <a:p>
            <a:pPr marL="0" indent="0">
              <a:buNone/>
            </a:pPr>
            <a:r>
              <a:rPr lang="el-GR" sz="1450" dirty="0">
                <a:latin typeface="Myriad Pro Light" panose="020B0403030403020204" pitchFamily="34" charset="0"/>
              </a:rPr>
              <a:t>Επιπλέον, με μια πρόχειρη εξέταση διαπιστώνεται ότι η κα Νικολαΐδου ίσως παρουσιάζει κάποια πρωταρχικά σημάδια </a:t>
            </a:r>
            <a:r>
              <a:rPr lang="el-GR" sz="1450" b="1" dirty="0" err="1">
                <a:latin typeface="Myriad Pro Light" panose="020B0403030403020204" pitchFamily="34" charset="0"/>
              </a:rPr>
              <a:t>Parkinson</a:t>
            </a:r>
            <a:r>
              <a:rPr lang="el-GR" sz="1450" b="1" dirty="0">
                <a:latin typeface="Myriad Pro Light" panose="020B0403030403020204" pitchFamily="34" charset="0"/>
              </a:rPr>
              <a:t>.</a:t>
            </a:r>
            <a:r>
              <a:rPr lang="el-GR" sz="1450" dirty="0">
                <a:latin typeface="Myriad Pro Light" panose="020B0403030403020204" pitchFamily="34" charset="0"/>
              </a:rPr>
              <a:t> </a:t>
            </a:r>
          </a:p>
          <a:p>
            <a:pPr marL="0" indent="0">
              <a:buNone/>
            </a:pPr>
            <a:r>
              <a:rPr lang="el-GR" sz="1450" dirty="0">
                <a:latin typeface="Myriad Pro Light" panose="020B0403030403020204" pitchFamily="34" charset="0"/>
              </a:rPr>
              <a:t>Ο γιατρός διέγνωσε επιβεβαιωμένη «</a:t>
            </a:r>
            <a:r>
              <a:rPr lang="el-GR" sz="1450" b="1" dirty="0" err="1">
                <a:latin typeface="Myriad Pro Light" panose="020B0403030403020204" pitchFamily="34" charset="0"/>
              </a:rPr>
              <a:t>βακτηριακή</a:t>
            </a:r>
            <a:r>
              <a:rPr lang="el-GR" sz="1450" b="1" dirty="0">
                <a:latin typeface="Myriad Pro Light" panose="020B0403030403020204" pitchFamily="34" charset="0"/>
              </a:rPr>
              <a:t> λοίμωξη</a:t>
            </a:r>
            <a:r>
              <a:rPr lang="el-GR" sz="1450" dirty="0">
                <a:latin typeface="Myriad Pro Light" panose="020B0403030403020204" pitchFamily="34" charset="0"/>
              </a:rPr>
              <a:t>» για την οποία «έγραψε» στην κα Νικολαΐδου </a:t>
            </a:r>
            <a:r>
              <a:rPr lang="el-GR" sz="1450" b="1" dirty="0">
                <a:latin typeface="Myriad Pro Light" panose="020B0403030403020204" pitchFamily="34" charset="0"/>
              </a:rPr>
              <a:t>αντιβίωση,</a:t>
            </a:r>
            <a:r>
              <a:rPr lang="el-GR" sz="1450" dirty="0">
                <a:latin typeface="Myriad Pro Light" panose="020B0403030403020204" pitchFamily="34" charset="0"/>
              </a:rPr>
              <a:t> καθώς και υποψία </a:t>
            </a:r>
            <a:r>
              <a:rPr lang="el-GR" sz="1450" dirty="0" err="1">
                <a:latin typeface="Myriad Pro Light" panose="020B0403030403020204" pitchFamily="34" charset="0"/>
              </a:rPr>
              <a:t>Parkinson</a:t>
            </a:r>
            <a:r>
              <a:rPr lang="el-GR" sz="1450" dirty="0">
                <a:latin typeface="Myriad Pro Light" panose="020B0403030403020204" pitchFamily="34" charset="0"/>
              </a:rPr>
              <a:t> (ανεπιβεβαίωτη διάγνωση καθότι χρειάζεται εξέταση νευρολόγου) για την οποία εξέδωσε </a:t>
            </a:r>
            <a:r>
              <a:rPr lang="el-GR" sz="1450" b="1" dirty="0">
                <a:latin typeface="Myriad Pro Light" panose="020B0403030403020204" pitchFamily="34" charset="0"/>
              </a:rPr>
              <a:t>παραπεμπτικό μαγνητικής τομογραφίας</a:t>
            </a:r>
            <a:r>
              <a:rPr lang="el-GR" sz="1450" dirty="0">
                <a:latin typeface="Myriad Pro Light" panose="020B0403030403020204" pitchFamily="34" charset="0"/>
              </a:rPr>
              <a:t> εγκεφάλου και </a:t>
            </a:r>
            <a:r>
              <a:rPr lang="el-GR" sz="1450" b="1" dirty="0">
                <a:latin typeface="Myriad Pro Light" panose="020B0403030403020204" pitchFamily="34" charset="0"/>
              </a:rPr>
              <a:t>επίσκεψης σε νευρολόγο</a:t>
            </a:r>
            <a:r>
              <a:rPr lang="el-GR" sz="1450" dirty="0">
                <a:latin typeface="Myriad Pro Light" panose="020B0403030403020204" pitchFamily="34" charset="0"/>
              </a:rPr>
              <a:t>. Επίσης ζήτησε από την κα Νικολαΐδου να καταγράφει στο σύστημα τις επόμενες μέρες τρεις φορές την ημέρα τους </a:t>
            </a:r>
            <a:r>
              <a:rPr lang="el-GR" sz="1450" b="1" dirty="0">
                <a:latin typeface="Myriad Pro Light" panose="020B0403030403020204" pitchFamily="34" charset="0"/>
              </a:rPr>
              <a:t>σφυγμούς</a:t>
            </a:r>
            <a:r>
              <a:rPr lang="el-GR" sz="1450" dirty="0">
                <a:latin typeface="Myriad Pro Light" panose="020B0403030403020204" pitchFamily="34" charset="0"/>
              </a:rPr>
              <a:t>, την </a:t>
            </a:r>
            <a:r>
              <a:rPr lang="el-GR" sz="1450" b="1" dirty="0">
                <a:latin typeface="Myriad Pro Light" panose="020B0403030403020204" pitchFamily="34" charset="0"/>
              </a:rPr>
              <a:t>πίεση </a:t>
            </a:r>
            <a:r>
              <a:rPr lang="el-GR" sz="1450" dirty="0">
                <a:latin typeface="Myriad Pro Light" panose="020B0403030403020204" pitchFamily="34" charset="0"/>
              </a:rPr>
              <a:t>και τη </a:t>
            </a:r>
            <a:r>
              <a:rPr lang="el-GR" sz="1450" b="1" dirty="0">
                <a:latin typeface="Myriad Pro Light" panose="020B0403030403020204" pitchFamily="34" charset="0"/>
              </a:rPr>
              <a:t>θερμοκρασία</a:t>
            </a:r>
            <a:r>
              <a:rPr lang="el-GR" sz="1450" dirty="0">
                <a:latin typeface="Myriad Pro Light" panose="020B0403030403020204" pitchFamily="34" charset="0"/>
              </a:rPr>
              <a:t> της.</a:t>
            </a:r>
          </a:p>
        </p:txBody>
      </p:sp>
      <p:sp>
        <p:nvSpPr>
          <p:cNvPr id="12" name="Θέση περιεχομένου 4"/>
          <p:cNvSpPr txBox="1">
            <a:spLocks/>
          </p:cNvSpPr>
          <p:nvPr/>
        </p:nvSpPr>
        <p:spPr>
          <a:xfrm>
            <a:off x="4355976" y="1557682"/>
            <a:ext cx="4536504" cy="4894241"/>
          </a:xfrm>
          <a:prstGeom prst="rect">
            <a:avLst/>
          </a:prstGeom>
        </p:spPr>
        <p:txBody>
          <a:bodyPr vert="horz" lIns="91440" tIns="45720" rIns="91440" bIns="45720" rtlCol="0">
            <a:noAutofit/>
          </a:bodyPr>
          <a:lstStyle>
            <a:lvl1pPr marL="342900" indent="-342900">
              <a:spcBef>
                <a:spcPct val="20000"/>
              </a:spcBef>
              <a:buFont typeface="Myriad Pro" pitchFamily="34" charset="0"/>
              <a:buChar char="›"/>
              <a:defRPr sz="2400">
                <a:latin typeface="Myriad Pro Light" panose="020B0403030403020204" pitchFamily="34" charset="0"/>
              </a:defRPr>
            </a:lvl1pPr>
            <a:lvl2pPr marL="742950" indent="-285750">
              <a:spcBef>
                <a:spcPct val="20000"/>
              </a:spcBef>
              <a:buFont typeface="Arial" panose="020B0604020202020204" pitchFamily="34" charset="0"/>
              <a:buChar char="–"/>
              <a:defRPr sz="2800">
                <a:latin typeface="Myriad Pro Light" panose="020B0403030403020204" pitchFamily="34" charset="0"/>
              </a:defRPr>
            </a:lvl2pPr>
            <a:lvl3pPr marL="1143000" indent="-228600">
              <a:spcBef>
                <a:spcPct val="20000"/>
              </a:spcBef>
              <a:buFont typeface="Arial" panose="020B0604020202020204" pitchFamily="34" charset="0"/>
              <a:buChar char="•"/>
              <a:defRPr sz="2400">
                <a:latin typeface="Myriad Pro Light" panose="020B0403030403020204" pitchFamily="34" charset="0"/>
              </a:defRPr>
            </a:lvl3pPr>
            <a:lvl4pPr marL="1600200" indent="-228600">
              <a:spcBef>
                <a:spcPct val="20000"/>
              </a:spcBef>
              <a:buFont typeface="Arial" panose="020B0604020202020204" pitchFamily="34" charset="0"/>
              <a:buChar char="–"/>
              <a:defRPr sz="2000">
                <a:latin typeface="Myriad Pro Light" panose="020B0403030403020204" pitchFamily="34" charset="0"/>
              </a:defRPr>
            </a:lvl4pPr>
            <a:lvl5pPr marL="2057400" indent="-228600">
              <a:spcBef>
                <a:spcPct val="20000"/>
              </a:spcBef>
              <a:buFont typeface="Arial" panose="020B0604020202020204" pitchFamily="34" charset="0"/>
              <a:buChar char="»"/>
              <a:defRPr sz="2000">
                <a:latin typeface="Myriad Pro Light" panose="020B0403030403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indent="0">
              <a:buNone/>
            </a:pPr>
            <a:r>
              <a:rPr lang="el-GR" sz="1450" dirty="0"/>
              <a:t>Την ίδια μέρα, στο ιατρείο του γιατρού έρχεται, εκτάκτως (</a:t>
            </a:r>
            <a:r>
              <a:rPr lang="el-GR" sz="1450" b="1" dirty="0"/>
              <a:t>χωρίς ραντεβού</a:t>
            </a:r>
            <a:r>
              <a:rPr lang="el-GR" sz="1450" dirty="0"/>
              <a:t>), ο </a:t>
            </a:r>
            <a:r>
              <a:rPr lang="el-GR" sz="1450" b="1" dirty="0"/>
              <a:t>κος Ανδρέας Σωτηρίου</a:t>
            </a:r>
            <a:r>
              <a:rPr lang="el-GR" sz="1450" dirty="0"/>
              <a:t> ετών 51. </a:t>
            </a:r>
          </a:p>
          <a:p>
            <a:pPr marL="0" indent="0">
              <a:buNone/>
            </a:pPr>
            <a:r>
              <a:rPr lang="el-GR" sz="1450" dirty="0"/>
              <a:t>Ο κος Σωτηρίου ξύπνησε το πρωί με έντονο κνησμό και πρήξιμο κι επισκέπτεται για πρώτη φορά τον Δρ. Παντελίδη. </a:t>
            </a:r>
          </a:p>
          <a:p>
            <a:pPr marL="0" indent="0">
              <a:buNone/>
            </a:pPr>
            <a:r>
              <a:rPr lang="el-GR" sz="1450" dirty="0"/>
              <a:t>Διαθέτει λογαριασμό στον </a:t>
            </a:r>
            <a:r>
              <a:rPr lang="en-US" sz="1450" dirty="0"/>
              <a:t>Cross4all</a:t>
            </a:r>
            <a:r>
              <a:rPr lang="el-GR" sz="1450" dirty="0"/>
              <a:t> (ΑΜΚΑ 12036499999). Ο γιατρός αφού έλαβε </a:t>
            </a:r>
            <a:r>
              <a:rPr lang="el-GR" sz="1450" b="1" dirty="0"/>
              <a:t>σχετική εξουσιοδότηση</a:t>
            </a:r>
            <a:r>
              <a:rPr lang="el-GR" sz="1450" dirty="0"/>
              <a:t> από τον </a:t>
            </a:r>
            <a:r>
              <a:rPr lang="el-GR" sz="1450" dirty="0" err="1"/>
              <a:t>κο</a:t>
            </a:r>
            <a:r>
              <a:rPr lang="el-GR" sz="1450" dirty="0"/>
              <a:t> Σωτηρίου, ανέτρεξε στον ηλεκτρονικό φάκελο του ασθενούς και καταχώρησε τις εξής </a:t>
            </a:r>
            <a:r>
              <a:rPr lang="el-GR" sz="1450" b="1" dirty="0"/>
              <a:t>μετρήσεις</a:t>
            </a:r>
            <a:r>
              <a:rPr lang="el-GR" sz="1450" dirty="0"/>
              <a:t>: </a:t>
            </a:r>
            <a:r>
              <a:rPr lang="el-GR" sz="1450" dirty="0" err="1"/>
              <a:t>Respiratory</a:t>
            </a:r>
            <a:r>
              <a:rPr lang="el-GR" sz="1450" dirty="0"/>
              <a:t> </a:t>
            </a:r>
            <a:r>
              <a:rPr lang="el-GR" sz="1450" dirty="0" err="1"/>
              <a:t>rate</a:t>
            </a:r>
            <a:r>
              <a:rPr lang="el-GR" sz="1450" dirty="0"/>
              <a:t>: 18 ανά λεπτό, 65 σφυγμούς ανά λεπτό, αρτηριακή πίεση 120/80, </a:t>
            </a:r>
            <a:r>
              <a:rPr lang="el-GR" sz="1450" dirty="0" err="1"/>
              <a:t>Oxygen</a:t>
            </a:r>
            <a:r>
              <a:rPr lang="el-GR" sz="1450" dirty="0"/>
              <a:t> </a:t>
            </a:r>
            <a:r>
              <a:rPr lang="el-GR" sz="1450" dirty="0" err="1"/>
              <a:t>saturation</a:t>
            </a:r>
            <a:r>
              <a:rPr lang="el-GR" sz="1450" dirty="0"/>
              <a:t>: 96%, θερμοκρασία 37,7. </a:t>
            </a:r>
          </a:p>
          <a:p>
            <a:pPr marL="0" indent="0">
              <a:buNone/>
            </a:pPr>
            <a:r>
              <a:rPr lang="el-GR" sz="1450" dirty="0"/>
              <a:t>Στο βιβλιάριο υγείας υπάρχει διάγνωση αλλεργιολόγου που αναφέρει ότι έχει </a:t>
            </a:r>
            <a:r>
              <a:rPr lang="el-GR" sz="1450" b="1" dirty="0"/>
              <a:t>ήπια αλλεργία</a:t>
            </a:r>
            <a:r>
              <a:rPr lang="el-GR" sz="1450" dirty="0"/>
              <a:t> στο αγριόχορτο (</a:t>
            </a:r>
            <a:r>
              <a:rPr lang="el-GR" sz="1450" dirty="0" err="1"/>
              <a:t>ragweed</a:t>
            </a:r>
            <a:r>
              <a:rPr lang="el-GR" sz="1450" dirty="0"/>
              <a:t>) που του προκαλεί πυρετό (</a:t>
            </a:r>
            <a:r>
              <a:rPr lang="el-GR" sz="1450" dirty="0" err="1"/>
              <a:t>fever</a:t>
            </a:r>
            <a:r>
              <a:rPr lang="el-GR" sz="1450" dirty="0"/>
              <a:t>) και κνησμό (</a:t>
            </a:r>
            <a:r>
              <a:rPr lang="el-GR" sz="1450" dirty="0" err="1"/>
              <a:t>itching</a:t>
            </a:r>
            <a:r>
              <a:rPr lang="el-GR" sz="1450" dirty="0"/>
              <a:t>). </a:t>
            </a:r>
          </a:p>
          <a:p>
            <a:pPr marL="0" indent="0">
              <a:buNone/>
            </a:pPr>
            <a:r>
              <a:rPr lang="el-GR" sz="1450" dirty="0"/>
              <a:t>Ο Δρ. Παντελίδης αναλαμβάνει να ενημερώσει τον φάκελο του </a:t>
            </a:r>
            <a:r>
              <a:rPr lang="el-GR" sz="1450" dirty="0" err="1"/>
              <a:t>κου</a:t>
            </a:r>
            <a:r>
              <a:rPr lang="el-GR" sz="1450" dirty="0"/>
              <a:t> Σωτηρίου για την αλλεργία και έπειτα για τη διάγνωση της σημερινής επίσκεψης που είναι </a:t>
            </a:r>
            <a:r>
              <a:rPr lang="el-GR" sz="1450" b="1" dirty="0"/>
              <a:t>αλλεργική αντίδραση</a:t>
            </a:r>
            <a:r>
              <a:rPr lang="el-GR" sz="1450" dirty="0"/>
              <a:t> (</a:t>
            </a:r>
            <a:r>
              <a:rPr lang="el-GR" sz="1450" dirty="0" err="1"/>
              <a:t>allergic</a:t>
            </a:r>
            <a:r>
              <a:rPr lang="el-GR" sz="1450" dirty="0"/>
              <a:t> </a:t>
            </a:r>
            <a:r>
              <a:rPr lang="el-GR" sz="1450" dirty="0" err="1"/>
              <a:t>reaction</a:t>
            </a:r>
            <a:r>
              <a:rPr lang="el-GR" sz="1450" dirty="0"/>
              <a:t>), και του «έγραψε» </a:t>
            </a:r>
            <a:r>
              <a:rPr lang="el-GR" sz="1450" b="1" dirty="0"/>
              <a:t>διήμερη άδεια</a:t>
            </a:r>
            <a:r>
              <a:rPr lang="el-GR" sz="1450" dirty="0"/>
              <a:t> από την εργασία του.</a:t>
            </a:r>
          </a:p>
        </p:txBody>
      </p:sp>
      <p:sp>
        <p:nvSpPr>
          <p:cNvPr id="3" name="Ορθογώνιο 2"/>
          <p:cNvSpPr/>
          <p:nvPr/>
        </p:nvSpPr>
        <p:spPr>
          <a:xfrm>
            <a:off x="7308304" y="6165304"/>
            <a:ext cx="1152128" cy="44066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l-GR" sz="2000" dirty="0">
                <a:solidFill>
                  <a:schemeClr val="bg1"/>
                </a:solidFill>
                <a:latin typeface="Myriad Pro Cond" panose="020B0506030403020204" pitchFamily="34" charset="0"/>
              </a:rPr>
              <a:t>συνέχεια</a:t>
            </a:r>
          </a:p>
        </p:txBody>
      </p:sp>
      <p:sp>
        <p:nvSpPr>
          <p:cNvPr id="7" name="Δεξιό βέλος 6"/>
          <p:cNvSpPr/>
          <p:nvPr/>
        </p:nvSpPr>
        <p:spPr>
          <a:xfrm>
            <a:off x="6876256" y="6200454"/>
            <a:ext cx="739971" cy="360000"/>
          </a:xfrm>
          <a:prstGeom prst="rightArrow">
            <a:avLst>
              <a:gd name="adj1" fmla="val 50000"/>
              <a:gd name="adj2" fmla="val 42925"/>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180817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229600" cy="1143000"/>
          </a:xfrm>
          <a:ln>
            <a:noFill/>
          </a:ln>
        </p:spPr>
        <p:txBody>
          <a:bodyPr>
            <a:normAutofit fontScale="90000"/>
          </a:bodyPr>
          <a:lstStyle/>
          <a:p>
            <a:pPr algn="l"/>
            <a:r>
              <a:rPr lang="el-GR" sz="3600" dirty="0">
                <a:solidFill>
                  <a:schemeClr val="bg1"/>
                </a:solidFill>
                <a:latin typeface="Myriad Pro Light" panose="020B0403030403020204" pitchFamily="34" charset="0"/>
              </a:rPr>
              <a:t>Σενάριο Α: Διασύνδεση με συμβεβλημένο γιατρό</a:t>
            </a:r>
          </a:p>
        </p:txBody>
      </p:sp>
      <p:sp>
        <p:nvSpPr>
          <p:cNvPr id="5" name="Θέση περιεχομένου 4"/>
          <p:cNvSpPr>
            <a:spLocks noGrp="1"/>
          </p:cNvSpPr>
          <p:nvPr>
            <p:ph idx="1"/>
          </p:nvPr>
        </p:nvSpPr>
        <p:spPr>
          <a:xfrm>
            <a:off x="251520" y="1556792"/>
            <a:ext cx="4104456" cy="4525963"/>
          </a:xfrm>
        </p:spPr>
        <p:txBody>
          <a:bodyPr>
            <a:noAutofit/>
          </a:bodyPr>
          <a:lstStyle/>
          <a:p>
            <a:pPr marL="0" indent="0">
              <a:buNone/>
            </a:pPr>
            <a:r>
              <a:rPr lang="el-GR" sz="1600" dirty="0">
                <a:latin typeface="Myriad Pro Light" panose="020B0403030403020204" pitchFamily="34" charset="0"/>
              </a:rPr>
              <a:t>Μετά από 3 μέρες, ο κος Παντελίδης, σε ένα κενό του, </a:t>
            </a:r>
            <a:r>
              <a:rPr lang="el-GR" sz="1600" b="1" dirty="0">
                <a:latin typeface="Myriad Pro Light" panose="020B0403030403020204" pitchFamily="34" charset="0"/>
              </a:rPr>
              <a:t>επισκέφθηκε τον φάκελο</a:t>
            </a:r>
            <a:r>
              <a:rPr lang="el-GR" sz="1600" dirty="0">
                <a:latin typeface="Myriad Pro Light" panose="020B0403030403020204" pitchFamily="34" charset="0"/>
              </a:rPr>
              <a:t> της κα </a:t>
            </a:r>
            <a:r>
              <a:rPr lang="el-GR" sz="1600" b="1" dirty="0">
                <a:latin typeface="Myriad Pro Light" panose="020B0403030403020204" pitchFamily="34" charset="0"/>
              </a:rPr>
              <a:t>Νικολαΐδου</a:t>
            </a:r>
            <a:r>
              <a:rPr lang="el-GR" sz="1600" dirty="0">
                <a:latin typeface="Myriad Pro Light" panose="020B0403030403020204" pitchFamily="34" charset="0"/>
              </a:rPr>
              <a:t> και έλεγξε τις μετρήσεις που της είχε ζητήσει να κάνει καθημερινώς αυτές τις μέρες. </a:t>
            </a:r>
          </a:p>
          <a:p>
            <a:pPr marL="0" indent="0">
              <a:buNone/>
            </a:pPr>
            <a:r>
              <a:rPr lang="el-GR" sz="1600" dirty="0">
                <a:latin typeface="Myriad Pro Light" panose="020B0403030403020204" pitchFamily="34" charset="0"/>
              </a:rPr>
              <a:t>Διαπίστωσε ότι ο πυρετός της δεν έχει πέσει ικανοποιητικά οπότε, κατόπιν και μιας </a:t>
            </a:r>
            <a:r>
              <a:rPr lang="el-GR" sz="1600" b="1" dirty="0">
                <a:latin typeface="Myriad Pro Light" panose="020B0403030403020204" pitchFamily="34" charset="0"/>
              </a:rPr>
              <a:t>σύντομης τηλεδιάσκεψης</a:t>
            </a:r>
            <a:r>
              <a:rPr lang="el-GR" sz="1600" dirty="0">
                <a:latin typeface="Myriad Pro Light" panose="020B0403030403020204" pitchFamily="34" charset="0"/>
              </a:rPr>
              <a:t> μαζί της στη διάρκεια της οποίας τις υπέβαλε ερωτήσεις σχετικά με τη διατροφή, την όρεξή της, κλπ., την </a:t>
            </a:r>
            <a:r>
              <a:rPr lang="el-GR" sz="1600" b="1" dirty="0">
                <a:latin typeface="Myriad Pro Light" panose="020B0403030403020204" pitchFamily="34" charset="0"/>
              </a:rPr>
              <a:t>παρέπεμψε</a:t>
            </a:r>
            <a:r>
              <a:rPr lang="el-GR" sz="1600" dirty="0">
                <a:latin typeface="Myriad Pro Light" panose="020B0403030403020204" pitchFamily="34" charset="0"/>
              </a:rPr>
              <a:t> να επισκεφθεί το νοσοκομείο </a:t>
            </a:r>
            <a:r>
              <a:rPr lang="el-GR" sz="1600" b="1" dirty="0">
                <a:latin typeface="Myriad Pro Light" panose="020B0403030403020204" pitchFamily="34" charset="0"/>
              </a:rPr>
              <a:t>για εξετάσεις αίματος και ούρων</a:t>
            </a:r>
            <a:r>
              <a:rPr lang="el-GR" sz="1600" dirty="0">
                <a:latin typeface="Myriad Pro Light" panose="020B0403030403020204" pitchFamily="34" charset="0"/>
              </a:rPr>
              <a:t>.</a:t>
            </a:r>
          </a:p>
        </p:txBody>
      </p:sp>
      <p:sp>
        <p:nvSpPr>
          <p:cNvPr id="3" name="Ορθογώνιο 2"/>
          <p:cNvSpPr/>
          <p:nvPr/>
        </p:nvSpPr>
        <p:spPr>
          <a:xfrm>
            <a:off x="7308304" y="6165304"/>
            <a:ext cx="1152128" cy="44066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l-GR" sz="2000" dirty="0">
                <a:solidFill>
                  <a:schemeClr val="bg1"/>
                </a:solidFill>
                <a:latin typeface="Myriad Pro Cond" panose="020B0506030403020204" pitchFamily="34" charset="0"/>
              </a:rPr>
              <a:t>συνέχεια</a:t>
            </a:r>
          </a:p>
        </p:txBody>
      </p:sp>
      <p:sp>
        <p:nvSpPr>
          <p:cNvPr id="7" name="Δεξιό βέλος 6"/>
          <p:cNvSpPr/>
          <p:nvPr/>
        </p:nvSpPr>
        <p:spPr>
          <a:xfrm>
            <a:off x="6876256" y="6200454"/>
            <a:ext cx="739971" cy="360000"/>
          </a:xfrm>
          <a:prstGeom prst="rightArrow">
            <a:avLst>
              <a:gd name="adj1" fmla="val 50000"/>
              <a:gd name="adj2" fmla="val 42925"/>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50047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 name="Θέση περιεχομένου 4"/>
          <p:cNvSpPr>
            <a:spLocks noGrp="1"/>
          </p:cNvSpPr>
          <p:nvPr>
            <p:ph sz="half" idx="1"/>
          </p:nvPr>
        </p:nvSpPr>
        <p:spPr>
          <a:xfrm>
            <a:off x="323528" y="1600200"/>
            <a:ext cx="4172272" cy="4525963"/>
          </a:xfrm>
        </p:spPr>
        <p:txBody>
          <a:bodyPr>
            <a:noAutofit/>
          </a:bodyPr>
          <a:lstStyle/>
          <a:p>
            <a:pPr marL="0" indent="0">
              <a:buNone/>
            </a:pPr>
            <a:r>
              <a:rPr lang="el-GR" sz="1600" b="1" u="sng" dirty="0">
                <a:latin typeface="Myriad Pro Light" panose="020B0403030403020204" pitchFamily="34" charset="0"/>
              </a:rPr>
              <a:t>Περιπτώσεις χρήσης (</a:t>
            </a:r>
            <a:r>
              <a:rPr lang="en-US" sz="1600" b="1" u="sng" dirty="0">
                <a:latin typeface="Myriad Pro Light" panose="020B0403030403020204" pitchFamily="34" charset="0"/>
              </a:rPr>
              <a:t>Use cases</a:t>
            </a:r>
            <a:r>
              <a:rPr lang="el-GR" sz="1600" b="1" u="sng" dirty="0">
                <a:latin typeface="Myriad Pro Light" panose="020B0403030403020204" pitchFamily="34" charset="0"/>
              </a:rPr>
              <a:t>)</a:t>
            </a:r>
            <a:endParaRPr lang="el-GR" sz="1600" b="1" dirty="0">
              <a:latin typeface="Myriad Pro Light" panose="020B0403030403020204" pitchFamily="34" charset="0"/>
            </a:endParaRPr>
          </a:p>
          <a:p>
            <a:pPr lvl="0">
              <a:buFont typeface="Myriad Pro" pitchFamily="34" charset="0"/>
              <a:buChar char="›"/>
            </a:pPr>
            <a:r>
              <a:rPr lang="el-GR" sz="1600" dirty="0">
                <a:latin typeface="Myriad Pro Light" panose="020B0403030403020204" pitchFamily="34" charset="0"/>
              </a:rPr>
              <a:t>Εφαρμογή του Ιδιοκτήτη</a:t>
            </a:r>
          </a:p>
          <a:p>
            <a:pPr lvl="1"/>
            <a:r>
              <a:rPr lang="el-GR" sz="1600" dirty="0">
                <a:latin typeface="Myriad Pro Light" panose="020B0403030403020204" pitchFamily="34" charset="0"/>
              </a:rPr>
              <a:t>Νέα πρόσκληση εξουσιοδότησης (προς επαγγελματία υγείας)</a:t>
            </a:r>
          </a:p>
          <a:p>
            <a:pPr lvl="1"/>
            <a:r>
              <a:rPr lang="el-GR" sz="1600" dirty="0">
                <a:latin typeface="Myriad Pro Light" panose="020B0403030403020204" pitchFamily="34" charset="0"/>
              </a:rPr>
              <a:t>Τηλεδιάσκεψη με ιατρό</a:t>
            </a:r>
          </a:p>
          <a:p>
            <a:pPr lvl="1"/>
            <a:r>
              <a:rPr lang="el-GR" sz="1600" dirty="0">
                <a:latin typeface="Myriad Pro Light" panose="020B0403030403020204" pitchFamily="34" charset="0"/>
              </a:rPr>
              <a:t>Λήψη παραπεμπτικού</a:t>
            </a:r>
          </a:p>
          <a:p>
            <a:pPr lvl="1"/>
            <a:r>
              <a:rPr lang="el-GR" sz="1600" dirty="0">
                <a:latin typeface="Myriad Pro Light" panose="020B0403030403020204" pitchFamily="34" charset="0"/>
              </a:rPr>
              <a:t>Έλεγχος Κατάστασης Ηλεκτρονικού Παραπεμπτικού</a:t>
            </a:r>
          </a:p>
          <a:p>
            <a:pPr>
              <a:buFont typeface="Myriad Pro" pitchFamily="34" charset="0"/>
              <a:buChar char="›"/>
            </a:pPr>
            <a:endParaRPr lang="el-GR" sz="1600" dirty="0">
              <a:latin typeface="Myriad Pro Light" panose="020B0403030403020204" pitchFamily="34" charset="0"/>
            </a:endParaRPr>
          </a:p>
          <a:p>
            <a:pPr>
              <a:buFont typeface="Myriad Pro" pitchFamily="34" charset="0"/>
              <a:buChar char="›"/>
            </a:pPr>
            <a:r>
              <a:rPr lang="el-GR" sz="1600" dirty="0">
                <a:latin typeface="Myriad Pro Light" panose="020B0403030403020204" pitchFamily="34" charset="0"/>
              </a:rPr>
              <a:t>Εφαρμογή Συμβεβλημένου Επαγγελματία Υγείας - Ιατρού </a:t>
            </a:r>
          </a:p>
          <a:p>
            <a:pPr lvl="1"/>
            <a:r>
              <a:rPr lang="el-GR" sz="1600" dirty="0">
                <a:latin typeface="Myriad Pro Light" panose="020B0403030403020204" pitchFamily="34" charset="0"/>
              </a:rPr>
              <a:t>Εγγραφή στο σύστημα</a:t>
            </a:r>
          </a:p>
          <a:p>
            <a:pPr lvl="1"/>
            <a:r>
              <a:rPr lang="el-GR" sz="1600" dirty="0">
                <a:latin typeface="Myriad Pro Light" panose="020B0403030403020204" pitchFamily="34" charset="0"/>
              </a:rPr>
              <a:t>Αποδοχή εξουσιοδότησης παρακολούθησης ασθενούς</a:t>
            </a:r>
          </a:p>
          <a:p>
            <a:pPr lvl="1"/>
            <a:r>
              <a:rPr lang="el-GR" sz="1600" dirty="0">
                <a:latin typeface="Myriad Pro Light" panose="020B0403030403020204" pitchFamily="34" charset="0"/>
              </a:rPr>
              <a:t>Αναζήτηση ασθενούς</a:t>
            </a:r>
          </a:p>
          <a:p>
            <a:pPr lvl="1"/>
            <a:r>
              <a:rPr lang="el-GR" sz="1600" dirty="0">
                <a:latin typeface="Myriad Pro Light" panose="020B0403030403020204" pitchFamily="34" charset="0"/>
              </a:rPr>
              <a:t>Προβολή φακέλου ασθενούς</a:t>
            </a:r>
          </a:p>
          <a:p>
            <a:pPr lvl="1"/>
            <a:r>
              <a:rPr lang="el-GR" sz="1600" dirty="0">
                <a:latin typeface="Myriad Pro Light" panose="020B0403030403020204" pitchFamily="34" charset="0"/>
              </a:rPr>
              <a:t>Επεξεργασία φακέλου ασθενούς</a:t>
            </a:r>
          </a:p>
          <a:p>
            <a:pPr lvl="1"/>
            <a:r>
              <a:rPr lang="el-GR" sz="1600" dirty="0">
                <a:latin typeface="Myriad Pro Light" panose="020B0403030403020204" pitchFamily="34" charset="0"/>
              </a:rPr>
              <a:t>Τηλεδιάσκεψη με ασθενή</a:t>
            </a:r>
          </a:p>
        </p:txBody>
      </p:sp>
      <p:sp>
        <p:nvSpPr>
          <p:cNvPr id="6" name="Θέση περιεχομένου 5"/>
          <p:cNvSpPr>
            <a:spLocks noGrp="1"/>
          </p:cNvSpPr>
          <p:nvPr>
            <p:ph sz="half" idx="2"/>
          </p:nvPr>
        </p:nvSpPr>
        <p:spPr>
          <a:xfrm>
            <a:off x="4495800" y="1600200"/>
            <a:ext cx="4191000" cy="4525963"/>
          </a:xfrm>
        </p:spPr>
        <p:txBody>
          <a:bodyPr>
            <a:noAutofit/>
          </a:bodyPr>
          <a:lstStyle/>
          <a:p>
            <a:pPr lvl="1"/>
            <a:r>
              <a:rPr lang="el-GR" sz="1600" dirty="0">
                <a:latin typeface="Myriad Pro Light" panose="020B0403030403020204" pitchFamily="34" charset="0"/>
              </a:rPr>
              <a:t>Αποστολή μηνύματος σε ασθενή</a:t>
            </a:r>
          </a:p>
          <a:p>
            <a:pPr lvl="1"/>
            <a:r>
              <a:rPr lang="el-GR" sz="1600" dirty="0">
                <a:latin typeface="Myriad Pro Light" panose="020B0403030403020204" pitchFamily="34" charset="0"/>
              </a:rPr>
              <a:t>Αποστολή υπενθύμισης σε ασθενή</a:t>
            </a:r>
          </a:p>
          <a:p>
            <a:pPr lvl="1"/>
            <a:r>
              <a:rPr lang="el-GR" sz="1600" dirty="0">
                <a:latin typeface="Myriad Pro Light" panose="020B0403030403020204" pitchFamily="34" charset="0"/>
              </a:rPr>
              <a:t>Δημιουργία και καταχώρηση ηλεκτρονικού παραπεμπτικού</a:t>
            </a:r>
          </a:p>
          <a:p>
            <a:pPr lvl="1"/>
            <a:r>
              <a:rPr lang="el-GR" sz="1600" dirty="0">
                <a:latin typeface="Myriad Pro Light" panose="020B0403030403020204" pitchFamily="34" charset="0"/>
              </a:rPr>
              <a:t>Τροποποίηση ηλεκτρονικού παραπεμπτικού</a:t>
            </a:r>
          </a:p>
          <a:p>
            <a:pPr lvl="1"/>
            <a:r>
              <a:rPr lang="el-GR" sz="1600" dirty="0">
                <a:latin typeface="Myriad Pro Light" panose="020B0403030403020204" pitchFamily="34" charset="0"/>
              </a:rPr>
              <a:t>Έλεγχος Κατάστασης Ηλεκτρονικού Παραπεμπτικού</a:t>
            </a:r>
          </a:p>
          <a:p>
            <a:pPr lvl="1"/>
            <a:r>
              <a:rPr lang="el-GR" sz="1600" dirty="0">
                <a:latin typeface="Myriad Pro Light" panose="020B0403030403020204" pitchFamily="34" charset="0"/>
              </a:rPr>
              <a:t>Δημιουργία και καταχώρηση νέας συνταγής (</a:t>
            </a:r>
            <a:r>
              <a:rPr lang="el-GR" sz="1600" dirty="0" err="1">
                <a:latin typeface="Myriad Pro Light" panose="020B0403030403020204" pitchFamily="34" charset="0"/>
              </a:rPr>
              <a:t>ηλ-συνταγογράφηση</a:t>
            </a:r>
            <a:r>
              <a:rPr lang="el-GR" sz="1600" dirty="0">
                <a:latin typeface="Myriad Pro Light" panose="020B0403030403020204" pitchFamily="34" charset="0"/>
              </a:rPr>
              <a:t>)</a:t>
            </a:r>
          </a:p>
          <a:p>
            <a:pPr lvl="0">
              <a:buFont typeface="Myriad Pro" pitchFamily="34" charset="0"/>
              <a:buChar char="›"/>
            </a:pPr>
            <a:endParaRPr lang="el-GR" sz="1600" dirty="0">
              <a:latin typeface="Myriad Pro Light" panose="020B0403030403020204" pitchFamily="34" charset="0"/>
            </a:endParaRPr>
          </a:p>
          <a:p>
            <a:pPr lvl="0">
              <a:buFont typeface="Myriad Pro" pitchFamily="34" charset="0"/>
              <a:buChar char="›"/>
            </a:pPr>
            <a:r>
              <a:rPr lang="el-GR" sz="1600" dirty="0">
                <a:latin typeface="Myriad Pro Light" panose="020B0403030403020204" pitchFamily="34" charset="0"/>
              </a:rPr>
              <a:t>Εφαρμογή Συμβεβλημένου Επαγγελματία Υγείας – Εργαστηριακού Ιατρού (π.χ., για την εκτέλεση παραπεμπτικού)</a:t>
            </a:r>
          </a:p>
          <a:p>
            <a:pPr lvl="1"/>
            <a:r>
              <a:rPr lang="el-GR" sz="1600" dirty="0">
                <a:latin typeface="Myriad Pro Light" panose="020B0403030403020204" pitchFamily="34" charset="0"/>
              </a:rPr>
              <a:t>Εκτέλεση ηλεκτρονικού παραπεμπτικού</a:t>
            </a:r>
          </a:p>
          <a:p>
            <a:pPr lvl="1"/>
            <a:r>
              <a:rPr lang="el-GR" sz="1600" dirty="0">
                <a:latin typeface="Myriad Pro Light" panose="020B0403030403020204" pitchFamily="34" charset="0"/>
              </a:rPr>
              <a:t>Πληρωμή ηλεκτρονικού παραπεμπτικού</a:t>
            </a:r>
          </a:p>
          <a:p>
            <a:pPr marL="0" indent="0">
              <a:buNone/>
            </a:pPr>
            <a:endParaRPr lang="el-GR" sz="1600" dirty="0">
              <a:latin typeface="Myriad Pro Light" panose="020B0403030403020204" pitchFamily="34" charset="0"/>
            </a:endParaRPr>
          </a:p>
        </p:txBody>
      </p:sp>
      <p:sp>
        <p:nvSpPr>
          <p:cNvPr id="9" name="Τίτλος 1"/>
          <p:cNvSpPr>
            <a:spLocks noGrp="1"/>
          </p:cNvSpPr>
          <p:nvPr>
            <p:ph type="title"/>
          </p:nvPr>
        </p:nvSpPr>
        <p:spPr>
          <a:xfrm>
            <a:off x="457200" y="44624"/>
            <a:ext cx="8229600" cy="1143000"/>
          </a:xfrm>
          <a:ln>
            <a:noFill/>
          </a:ln>
        </p:spPr>
        <p:txBody>
          <a:bodyPr>
            <a:normAutofit fontScale="90000"/>
          </a:bodyPr>
          <a:lstStyle/>
          <a:p>
            <a:pPr algn="l"/>
            <a:r>
              <a:rPr lang="el-GR" sz="3600" dirty="0">
                <a:solidFill>
                  <a:schemeClr val="bg1"/>
                </a:solidFill>
                <a:latin typeface="Myriad Pro Light" panose="020B0403030403020204" pitchFamily="34" charset="0"/>
              </a:rPr>
              <a:t>Σενάριο Α: Διασύνδεση με συμβεβλημένο γιατρό</a:t>
            </a:r>
          </a:p>
        </p:txBody>
      </p:sp>
    </p:spTree>
    <p:extLst>
      <p:ext uri="{BB962C8B-B14F-4D97-AF65-F5344CB8AC3E}">
        <p14:creationId xmlns:p14="http://schemas.microsoft.com/office/powerpoint/2010/main" val="147342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rotWithShape="1">
          <a:blip r:embed="rId2" cstate="print">
            <a:extLst>
              <a:ext uri="{28A0092B-C50C-407E-A947-70E740481C1C}">
                <a14:useLocalDpi xmlns:a14="http://schemas.microsoft.com/office/drawing/2010/main" val="0"/>
              </a:ext>
            </a:extLst>
          </a:blip>
          <a:srcRect b="7015"/>
          <a:stretch/>
        </p:blipFill>
        <p:spPr>
          <a:xfrm>
            <a:off x="-16626" y="1157994"/>
            <a:ext cx="9236981" cy="5727390"/>
          </a:xfrm>
          <a:prstGeom prst="rect">
            <a:avLst/>
          </a:prstGeom>
        </p:spPr>
      </p:pic>
      <p:sp>
        <p:nvSpPr>
          <p:cNvPr id="5" name="Ορθογώνιο 4"/>
          <p:cNvSpPr/>
          <p:nvPr/>
        </p:nvSpPr>
        <p:spPr>
          <a:xfrm>
            <a:off x="3491879" y="1157994"/>
            <a:ext cx="5728475" cy="5727389"/>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686800" cy="1143000"/>
          </a:xfrm>
          <a:ln>
            <a:noFill/>
          </a:ln>
        </p:spPr>
        <p:txBody>
          <a:bodyPr>
            <a:normAutofit/>
          </a:bodyPr>
          <a:lstStyle/>
          <a:p>
            <a:pPr algn="l"/>
            <a:r>
              <a:rPr lang="el-GR" sz="3000" dirty="0">
                <a:solidFill>
                  <a:schemeClr val="bg1"/>
                </a:solidFill>
                <a:latin typeface="Myriad Pro Light" panose="020B0403030403020204" pitchFamily="34" charset="0"/>
              </a:rPr>
              <a:t>Σενάριο Β: Διασύνδεση με συμβεβλημένο Νοσοκομείο</a:t>
            </a:r>
          </a:p>
        </p:txBody>
      </p:sp>
      <p:sp>
        <p:nvSpPr>
          <p:cNvPr id="13" name="Θέση περιεχομένου 4"/>
          <p:cNvSpPr txBox="1">
            <a:spLocks/>
          </p:cNvSpPr>
          <p:nvPr/>
        </p:nvSpPr>
        <p:spPr>
          <a:xfrm>
            <a:off x="4211960" y="5013176"/>
            <a:ext cx="5060482" cy="3096344"/>
          </a:xfrm>
          <a:prstGeom prst="rect">
            <a:avLst/>
          </a:prstGeom>
        </p:spPr>
        <p:txBody>
          <a:bodyPr vert="horz" lIns="91440" tIns="45720" rIns="91440" bIns="45720" rtlCol="0">
            <a:normAutofit/>
          </a:bodyPr>
          <a:lstStyle>
            <a:lvl1pPr marL="342900" indent="-342900">
              <a:spcBef>
                <a:spcPct val="20000"/>
              </a:spcBef>
              <a:buFont typeface="Myriad Pro" pitchFamily="34" charset="0"/>
              <a:buChar char="›"/>
              <a:defRPr sz="2400">
                <a:latin typeface="Myriad Pro Light" panose="020B0403030403020204" pitchFamily="34" charset="0"/>
              </a:defRPr>
            </a:lvl1pPr>
            <a:lvl2pPr marL="742950" indent="-285750">
              <a:spcBef>
                <a:spcPct val="20000"/>
              </a:spcBef>
              <a:buFont typeface="Arial" panose="020B0604020202020204" pitchFamily="34" charset="0"/>
              <a:buChar char="–"/>
              <a:defRPr sz="2800">
                <a:latin typeface="Myriad Pro Light" panose="020B0403030403020204" pitchFamily="34" charset="0"/>
              </a:defRPr>
            </a:lvl2pPr>
            <a:lvl3pPr marL="1143000" indent="-228600">
              <a:spcBef>
                <a:spcPct val="20000"/>
              </a:spcBef>
              <a:buFont typeface="Arial" panose="020B0604020202020204" pitchFamily="34" charset="0"/>
              <a:buChar char="•"/>
              <a:defRPr sz="2400">
                <a:latin typeface="Myriad Pro Light" panose="020B0403030403020204" pitchFamily="34" charset="0"/>
              </a:defRPr>
            </a:lvl3pPr>
            <a:lvl4pPr marL="1600200" indent="-228600">
              <a:spcBef>
                <a:spcPct val="20000"/>
              </a:spcBef>
              <a:buFont typeface="Arial" panose="020B0604020202020204" pitchFamily="34" charset="0"/>
              <a:buChar char="–"/>
              <a:defRPr sz="2000">
                <a:latin typeface="Myriad Pro Light" panose="020B0403030403020204" pitchFamily="34" charset="0"/>
              </a:defRPr>
            </a:lvl4pPr>
            <a:lvl5pPr marL="2057400" indent="-228600">
              <a:spcBef>
                <a:spcPct val="20000"/>
              </a:spcBef>
              <a:buFont typeface="Arial" panose="020B0604020202020204" pitchFamily="34" charset="0"/>
              <a:buChar char="»"/>
              <a:defRPr sz="2000">
                <a:latin typeface="Myriad Pro Light" panose="020B0403030403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indent="0">
              <a:buNone/>
            </a:pPr>
            <a:r>
              <a:rPr lang="el-GR" sz="1800" b="1" u="sng" dirty="0">
                <a:solidFill>
                  <a:schemeClr val="bg1"/>
                </a:solidFill>
              </a:rPr>
              <a:t>Εμπλεκόμενοι χρήστες</a:t>
            </a:r>
            <a:endParaRPr lang="el-GR" sz="1800" b="1" dirty="0">
              <a:solidFill>
                <a:schemeClr val="bg1"/>
              </a:solidFill>
            </a:endParaRPr>
          </a:p>
          <a:p>
            <a:pPr lvl="0"/>
            <a:r>
              <a:rPr lang="el-GR" sz="1800" dirty="0">
                <a:solidFill>
                  <a:schemeClr val="bg1"/>
                </a:solidFill>
              </a:rPr>
              <a:t>Ηλικιωμένος με υπέρταση (Βασικός Ιδιοκτήτης)</a:t>
            </a:r>
          </a:p>
          <a:p>
            <a:pPr lvl="0"/>
            <a:r>
              <a:rPr lang="el-GR" sz="1800" dirty="0">
                <a:solidFill>
                  <a:schemeClr val="bg1"/>
                </a:solidFill>
              </a:rPr>
              <a:t>Συμβεβλημένο Νοσοκομείο</a:t>
            </a:r>
          </a:p>
          <a:p>
            <a:pPr lvl="0"/>
            <a:r>
              <a:rPr lang="el-GR" sz="1800" dirty="0">
                <a:solidFill>
                  <a:schemeClr val="bg1"/>
                </a:solidFill>
              </a:rPr>
              <a:t>Συμβεβλημένος Ιατρός (Παθολόγος)</a:t>
            </a:r>
          </a:p>
          <a:p>
            <a:pPr lvl="0"/>
            <a:r>
              <a:rPr lang="el-GR" sz="1800" dirty="0">
                <a:solidFill>
                  <a:schemeClr val="bg1"/>
                </a:solidFill>
              </a:rPr>
              <a:t>Συμβεβλημένο Φαρμακείο</a:t>
            </a:r>
          </a:p>
          <a:p>
            <a:pPr lvl="0"/>
            <a:endParaRPr lang="el-GR" sz="1800" dirty="0">
              <a:solidFill>
                <a:schemeClr val="bg1"/>
              </a:solidFill>
            </a:endParaRPr>
          </a:p>
        </p:txBody>
      </p:sp>
    </p:spTree>
    <p:extLst>
      <p:ext uri="{BB962C8B-B14F-4D97-AF65-F5344CB8AC3E}">
        <p14:creationId xmlns:p14="http://schemas.microsoft.com/office/powerpoint/2010/main" val="17498590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579296" cy="1143000"/>
          </a:xfrm>
          <a:ln>
            <a:noFill/>
          </a:ln>
        </p:spPr>
        <p:txBody>
          <a:bodyPr>
            <a:normAutofit/>
          </a:bodyPr>
          <a:lstStyle/>
          <a:p>
            <a:pPr algn="l"/>
            <a:r>
              <a:rPr lang="el-GR" sz="3000" dirty="0">
                <a:solidFill>
                  <a:schemeClr val="bg1"/>
                </a:solidFill>
                <a:latin typeface="Myriad Pro Light" panose="020B0403030403020204" pitchFamily="34" charset="0"/>
              </a:rPr>
              <a:t>Σενάριο </a:t>
            </a:r>
            <a:r>
              <a:rPr lang="en-US" sz="3000" dirty="0">
                <a:solidFill>
                  <a:schemeClr val="bg1"/>
                </a:solidFill>
                <a:latin typeface="Myriad Pro Light" panose="020B0403030403020204" pitchFamily="34" charset="0"/>
              </a:rPr>
              <a:t>B</a:t>
            </a:r>
            <a:r>
              <a:rPr lang="el-GR" sz="3000" dirty="0">
                <a:solidFill>
                  <a:schemeClr val="bg1"/>
                </a:solidFill>
                <a:latin typeface="Myriad Pro Light" panose="020B0403030403020204" pitchFamily="34" charset="0"/>
              </a:rPr>
              <a:t>: Διασύνδεση με συμβεβλημένο Νοσοκομείο</a:t>
            </a:r>
          </a:p>
        </p:txBody>
      </p:sp>
      <p:sp>
        <p:nvSpPr>
          <p:cNvPr id="5" name="Θέση περιεχομένου 4"/>
          <p:cNvSpPr>
            <a:spLocks noGrp="1"/>
          </p:cNvSpPr>
          <p:nvPr>
            <p:ph idx="1"/>
          </p:nvPr>
        </p:nvSpPr>
        <p:spPr>
          <a:xfrm>
            <a:off x="457200" y="1556792"/>
            <a:ext cx="4114800" cy="4525963"/>
          </a:xfrm>
        </p:spPr>
        <p:txBody>
          <a:bodyPr>
            <a:noAutofit/>
          </a:bodyPr>
          <a:lstStyle/>
          <a:p>
            <a:pPr marL="0" indent="0">
              <a:buNone/>
            </a:pPr>
            <a:r>
              <a:rPr lang="el-GR" sz="1800" dirty="0">
                <a:latin typeface="Myriad Pro Light" panose="020B0403030403020204" pitchFamily="34" charset="0"/>
              </a:rPr>
              <a:t>Το σενάριο αυτό εστιάζει στη χρήση του </a:t>
            </a:r>
            <a:r>
              <a:rPr lang="en-US" sz="1800" dirty="0">
                <a:latin typeface="Myriad Pro Light" panose="020B0403030403020204" pitchFamily="34" charset="0"/>
              </a:rPr>
              <a:t>cross4all </a:t>
            </a:r>
            <a:r>
              <a:rPr lang="el-GR" sz="1800" dirty="0">
                <a:latin typeface="Myriad Pro Light" panose="020B0403030403020204" pitchFamily="34" charset="0"/>
              </a:rPr>
              <a:t>από χρήστες που είναι πελάτες και σε δομές υγείας που είναι συμβεβλημένες και οι οποίες έχουν προχωρήσει σε διασύνδεση των ηλεκτρονικών τους φακέλων με την πλατφόρμα του </a:t>
            </a:r>
            <a:r>
              <a:rPr lang="en-US" sz="1800" dirty="0">
                <a:latin typeface="Myriad Pro Light" panose="020B0403030403020204" pitchFamily="34" charset="0"/>
              </a:rPr>
              <a:t>Cross4all</a:t>
            </a:r>
            <a:r>
              <a:rPr lang="el-GR" sz="1800" dirty="0">
                <a:latin typeface="Myriad Pro Light" panose="020B0403030403020204" pitchFamily="34" charset="0"/>
              </a:rPr>
              <a:t>. </a:t>
            </a:r>
          </a:p>
          <a:p>
            <a:pPr marL="0" indent="0">
              <a:buNone/>
            </a:pPr>
            <a:r>
              <a:rPr lang="el-GR" sz="1800" dirty="0">
                <a:latin typeface="Myriad Pro Light" panose="020B0403030403020204" pitchFamily="34" charset="0"/>
              </a:rPr>
              <a:t>Οι ιατροί συνεργαζόμενοι με το Νοσοκομείο καταχωρούν δεδομένα και στοιχεία στα συστήματα του Νοσοκομείου και αυτομάτως ενημερώνεται αναλόγως και ο προσωπικός φάκελος των ασθενών αυτών στο </a:t>
            </a:r>
            <a:r>
              <a:rPr lang="en-US" sz="1800" dirty="0">
                <a:latin typeface="Myriad Pro Light" panose="020B0403030403020204" pitchFamily="34" charset="0"/>
              </a:rPr>
              <a:t>Cross4all</a:t>
            </a:r>
            <a:r>
              <a:rPr lang="el-GR" sz="1800" dirty="0">
                <a:latin typeface="Myriad Pro Light" panose="020B0403030403020204" pitchFamily="34" charset="0"/>
              </a:rPr>
              <a:t>.</a:t>
            </a:r>
          </a:p>
          <a:p>
            <a:pPr marL="0" indent="0">
              <a:buNone/>
            </a:pPr>
            <a:r>
              <a:rPr lang="el-GR" sz="1800" b="1" dirty="0">
                <a:latin typeface="Myriad Pro Light" panose="020B0403030403020204" pitchFamily="34" charset="0"/>
              </a:rPr>
              <a:t>Σημείωση:</a:t>
            </a:r>
            <a:r>
              <a:rPr lang="el-GR" sz="1800" dirty="0">
                <a:latin typeface="Myriad Pro Light" panose="020B0403030403020204" pitchFamily="34" charset="0"/>
              </a:rPr>
              <a:t> Οι γιατροί του νοσοκομείο, κανονικά, </a:t>
            </a:r>
            <a:r>
              <a:rPr lang="el-GR" sz="1800" u="sng" dirty="0">
                <a:latin typeface="Myriad Pro Light" panose="020B0403030403020204" pitchFamily="34" charset="0"/>
              </a:rPr>
              <a:t>δεν</a:t>
            </a:r>
            <a:r>
              <a:rPr lang="el-GR" sz="1800" dirty="0">
                <a:latin typeface="Myriad Pro Light" panose="020B0403030403020204" pitchFamily="34" charset="0"/>
              </a:rPr>
              <a:t> κάνουν χρήση της πλατφόρμας </a:t>
            </a:r>
            <a:r>
              <a:rPr lang="en-US" sz="1800" dirty="0">
                <a:latin typeface="Myriad Pro Light" panose="020B0403030403020204" pitchFamily="34" charset="0"/>
              </a:rPr>
              <a:t>Cross4all</a:t>
            </a:r>
            <a:r>
              <a:rPr lang="el-GR" sz="1800" dirty="0">
                <a:latin typeface="Myriad Pro Light" panose="020B0403030403020204" pitchFamily="34" charset="0"/>
              </a:rPr>
              <a:t>. </a:t>
            </a:r>
          </a:p>
        </p:txBody>
      </p:sp>
      <p:sp>
        <p:nvSpPr>
          <p:cNvPr id="12" name="Θέση περιεχομένου 4"/>
          <p:cNvSpPr txBox="1">
            <a:spLocks/>
          </p:cNvSpPr>
          <p:nvPr/>
        </p:nvSpPr>
        <p:spPr>
          <a:xfrm>
            <a:off x="4777680" y="1557682"/>
            <a:ext cx="4114800" cy="4525963"/>
          </a:xfrm>
          <a:prstGeom prst="rect">
            <a:avLst/>
          </a:prstGeom>
        </p:spPr>
        <p:txBody>
          <a:bodyPr vert="horz" lIns="91440" tIns="45720" rIns="91440" bIns="45720" rtlCol="0">
            <a:normAutofit fontScale="92500" lnSpcReduction="10000"/>
          </a:bodyPr>
          <a:lstStyle>
            <a:lvl1pPr marL="342900" indent="-342900">
              <a:spcBef>
                <a:spcPct val="20000"/>
              </a:spcBef>
              <a:buFont typeface="Myriad Pro" pitchFamily="34" charset="0"/>
              <a:buChar char="›"/>
              <a:defRPr sz="2400">
                <a:latin typeface="Myriad Pro Light" panose="020B0403030403020204" pitchFamily="34" charset="0"/>
              </a:defRPr>
            </a:lvl1pPr>
            <a:lvl2pPr marL="742950" indent="-285750">
              <a:spcBef>
                <a:spcPct val="20000"/>
              </a:spcBef>
              <a:buFont typeface="Arial" panose="020B0604020202020204" pitchFamily="34" charset="0"/>
              <a:buChar char="–"/>
              <a:defRPr sz="2800">
                <a:latin typeface="Myriad Pro Light" panose="020B0403030403020204" pitchFamily="34" charset="0"/>
              </a:defRPr>
            </a:lvl2pPr>
            <a:lvl3pPr marL="1143000" indent="-228600">
              <a:spcBef>
                <a:spcPct val="20000"/>
              </a:spcBef>
              <a:buFont typeface="Arial" panose="020B0604020202020204" pitchFamily="34" charset="0"/>
              <a:buChar char="•"/>
              <a:defRPr sz="2400">
                <a:latin typeface="Myriad Pro Light" panose="020B0403030403020204" pitchFamily="34" charset="0"/>
              </a:defRPr>
            </a:lvl3pPr>
            <a:lvl4pPr marL="1600200" indent="-228600">
              <a:spcBef>
                <a:spcPct val="20000"/>
              </a:spcBef>
              <a:buFont typeface="Arial" panose="020B0604020202020204" pitchFamily="34" charset="0"/>
              <a:buChar char="–"/>
              <a:defRPr sz="2000">
                <a:latin typeface="Myriad Pro Light" panose="020B0403030403020204" pitchFamily="34" charset="0"/>
              </a:defRPr>
            </a:lvl4pPr>
            <a:lvl5pPr marL="2057400" indent="-228600">
              <a:spcBef>
                <a:spcPct val="20000"/>
              </a:spcBef>
              <a:buFont typeface="Arial" panose="020B0604020202020204" pitchFamily="34" charset="0"/>
              <a:buChar char="»"/>
              <a:defRPr sz="2000">
                <a:latin typeface="Myriad Pro Light" panose="020B0403030403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indent="0">
              <a:buNone/>
            </a:pPr>
            <a:r>
              <a:rPr lang="el-GR" sz="1800" dirty="0"/>
              <a:t>Το </a:t>
            </a:r>
            <a:r>
              <a:rPr lang="el-GR" sz="1800" b="1" dirty="0"/>
              <a:t>Νοσοκομείο </a:t>
            </a:r>
            <a:r>
              <a:rPr lang="en-US" sz="1800" b="1" dirty="0"/>
              <a:t>XXXX</a:t>
            </a:r>
            <a:r>
              <a:rPr lang="el-GR" sz="1800" dirty="0"/>
              <a:t> είναι μία από τις μεγαλύτερες ιδιωτικές Νοσοκομειακές Μονάδες της χώρας μας. </a:t>
            </a:r>
            <a:endParaRPr lang="en-US" sz="1800" dirty="0"/>
          </a:p>
          <a:p>
            <a:pPr marL="0" indent="0">
              <a:buNone/>
            </a:pPr>
            <a:r>
              <a:rPr lang="el-GR" sz="1800" dirty="0"/>
              <a:t>Στο </a:t>
            </a:r>
            <a:r>
              <a:rPr lang="en-US" sz="1800" dirty="0"/>
              <a:t>XXXX</a:t>
            </a:r>
            <a:r>
              <a:rPr lang="el-GR" sz="1800" dirty="0"/>
              <a:t> οι ιατρικές πληροφορίες παράγονται και αποθηκεύονται σε ειδικά συστήματα που είναι διασυνδεμένα απλά σε επίπεδο λειτουργίας.</a:t>
            </a:r>
            <a:endParaRPr lang="en-US" sz="1800" dirty="0"/>
          </a:p>
          <a:p>
            <a:pPr marL="0" indent="0">
              <a:buNone/>
            </a:pPr>
            <a:r>
              <a:rPr lang="el-GR" sz="1800" dirty="0"/>
              <a:t>Πρόσφατα το νοσοκομείο αποφάσισε </a:t>
            </a:r>
            <a:r>
              <a:rPr lang="el-GR" sz="1800" b="1" dirty="0"/>
              <a:t>να συμβληθεί με την πλατφόρμα </a:t>
            </a:r>
            <a:r>
              <a:rPr lang="en-US" sz="1800" b="1" dirty="0"/>
              <a:t>Cross4all </a:t>
            </a:r>
            <a:r>
              <a:rPr lang="el-GR" sz="1800" dirty="0"/>
              <a:t>και να προσφέρει σε πελάτες του που είναι και χρήστες της πλατφόρμας αυτής τη δυνατότητα της αυτόματης ενημέρωσης των προσωπικών τους φακέλων υγείας που διατηρούν οι πελάτες του νοσοκομείου στην εν λόγω πλατφόρμα αποθήκευσης και διαμοιρασμού προσωπικών δεδομένων υγείας.</a:t>
            </a:r>
            <a:endParaRPr lang="en-US" sz="1800" dirty="0"/>
          </a:p>
        </p:txBody>
      </p:sp>
      <p:sp>
        <p:nvSpPr>
          <p:cNvPr id="3" name="Ορθογώνιο 2"/>
          <p:cNvSpPr/>
          <p:nvPr/>
        </p:nvSpPr>
        <p:spPr>
          <a:xfrm>
            <a:off x="7308304" y="6165304"/>
            <a:ext cx="1152128" cy="44066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l-GR" sz="2000" dirty="0">
                <a:solidFill>
                  <a:schemeClr val="bg1"/>
                </a:solidFill>
                <a:latin typeface="Myriad Pro Cond" panose="020B0506030403020204" pitchFamily="34" charset="0"/>
              </a:rPr>
              <a:t>συνέχεια</a:t>
            </a:r>
          </a:p>
        </p:txBody>
      </p:sp>
      <p:sp>
        <p:nvSpPr>
          <p:cNvPr id="7" name="Δεξιό βέλος 6"/>
          <p:cNvSpPr/>
          <p:nvPr/>
        </p:nvSpPr>
        <p:spPr>
          <a:xfrm>
            <a:off x="6876256" y="6200454"/>
            <a:ext cx="739971" cy="360000"/>
          </a:xfrm>
          <a:prstGeom prst="rightArrow">
            <a:avLst>
              <a:gd name="adj1" fmla="val 50000"/>
              <a:gd name="adj2" fmla="val 42925"/>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12918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579296" cy="1143000"/>
          </a:xfrm>
          <a:ln>
            <a:noFill/>
          </a:ln>
        </p:spPr>
        <p:txBody>
          <a:bodyPr>
            <a:normAutofit/>
          </a:bodyPr>
          <a:lstStyle/>
          <a:p>
            <a:pPr algn="l"/>
            <a:r>
              <a:rPr lang="el-GR" sz="3000" dirty="0">
                <a:solidFill>
                  <a:schemeClr val="bg1"/>
                </a:solidFill>
                <a:latin typeface="Myriad Pro Light" panose="020B0403030403020204" pitchFamily="34" charset="0"/>
              </a:rPr>
              <a:t>Σενάριο </a:t>
            </a:r>
            <a:r>
              <a:rPr lang="en-US" sz="3000" dirty="0">
                <a:solidFill>
                  <a:schemeClr val="bg1"/>
                </a:solidFill>
                <a:latin typeface="Myriad Pro Light" panose="020B0403030403020204" pitchFamily="34" charset="0"/>
              </a:rPr>
              <a:t>B</a:t>
            </a:r>
            <a:r>
              <a:rPr lang="el-GR" sz="3000" dirty="0">
                <a:solidFill>
                  <a:schemeClr val="bg1"/>
                </a:solidFill>
                <a:latin typeface="Myriad Pro Light" panose="020B0403030403020204" pitchFamily="34" charset="0"/>
              </a:rPr>
              <a:t>: Διασύνδεση με συμβεβλημένο Νοσοκομείο</a:t>
            </a:r>
          </a:p>
        </p:txBody>
      </p:sp>
      <p:sp>
        <p:nvSpPr>
          <p:cNvPr id="5" name="Θέση περιεχομένου 4"/>
          <p:cNvSpPr>
            <a:spLocks noGrp="1"/>
          </p:cNvSpPr>
          <p:nvPr>
            <p:ph idx="1"/>
          </p:nvPr>
        </p:nvSpPr>
        <p:spPr>
          <a:xfrm>
            <a:off x="457200" y="1556792"/>
            <a:ext cx="4114800" cy="4525963"/>
          </a:xfrm>
        </p:spPr>
        <p:txBody>
          <a:bodyPr>
            <a:noAutofit/>
          </a:bodyPr>
          <a:lstStyle/>
          <a:p>
            <a:pPr marL="0" indent="0">
              <a:buNone/>
            </a:pPr>
            <a:r>
              <a:rPr lang="el-GR" sz="1450" dirty="0">
                <a:latin typeface="Myriad Pro Light" panose="020B0403030403020204" pitchFamily="34" charset="0"/>
              </a:rPr>
              <a:t>Στις 29/06/2015, επισκέπτεται τα </a:t>
            </a:r>
            <a:r>
              <a:rPr lang="el-GR" sz="1450" b="1" dirty="0">
                <a:latin typeface="Myriad Pro Light" panose="020B0403030403020204" pitchFamily="34" charset="0"/>
              </a:rPr>
              <a:t>εξωτερικά ιατρεία</a:t>
            </a:r>
            <a:r>
              <a:rPr lang="el-GR" sz="1450" dirty="0">
                <a:latin typeface="Myriad Pro Light" panose="020B0403030403020204" pitchFamily="34" charset="0"/>
              </a:rPr>
              <a:t> του Νοσοκομείου η κα Γεωργία Νικολαΐδου (βλ. Βασικό σενάριο), ανήσυχη και με ενοχλήσεις από ένα μικρό όγκο στη βουβωνική χώρα. </a:t>
            </a:r>
            <a:endParaRPr lang="en-US" sz="1450" dirty="0">
              <a:latin typeface="Myriad Pro Light" panose="020B0403030403020204" pitchFamily="34" charset="0"/>
            </a:endParaRPr>
          </a:p>
          <a:p>
            <a:pPr marL="0" indent="0">
              <a:buNone/>
            </a:pPr>
            <a:r>
              <a:rPr lang="el-GR" sz="1450" dirty="0">
                <a:latin typeface="Myriad Pro Light" panose="020B0403030403020204" pitchFamily="34" charset="0"/>
              </a:rPr>
              <a:t>Εκεί της γίνεται </a:t>
            </a:r>
            <a:r>
              <a:rPr lang="el-GR" sz="1450" b="1" dirty="0">
                <a:latin typeface="Myriad Pro Light" panose="020B0403030403020204" pitchFamily="34" charset="0"/>
              </a:rPr>
              <a:t>διάγνωση βουβωνοκήλης</a:t>
            </a:r>
            <a:r>
              <a:rPr lang="el-GR" sz="1450" dirty="0">
                <a:latin typeface="Myriad Pro Light" panose="020B0403030403020204" pitchFamily="34" charset="0"/>
              </a:rPr>
              <a:t> και προγραμματίζει άμεσα περαιτέρω εξετάσεις και στη συνέχεια </a:t>
            </a:r>
            <a:r>
              <a:rPr lang="el-GR" sz="1450" b="1" dirty="0">
                <a:latin typeface="Myriad Pro Light" panose="020B0403030403020204" pitchFamily="34" charset="0"/>
              </a:rPr>
              <a:t>επέμβαση (</a:t>
            </a:r>
            <a:r>
              <a:rPr lang="el-GR" sz="1450" b="1" dirty="0" err="1">
                <a:latin typeface="Myriad Pro Light" panose="020B0403030403020204" pitchFamily="34" charset="0"/>
              </a:rPr>
              <a:t>λαπαροσκοπική</a:t>
            </a:r>
            <a:r>
              <a:rPr lang="el-GR" sz="1450" b="1" dirty="0">
                <a:latin typeface="Myriad Pro Light" panose="020B0403030403020204" pitchFamily="34" charset="0"/>
              </a:rPr>
              <a:t>)</a:t>
            </a:r>
            <a:r>
              <a:rPr lang="el-GR" sz="1450" dirty="0">
                <a:latin typeface="Myriad Pro Light" panose="020B0403030403020204" pitchFamily="34" charset="0"/>
              </a:rPr>
              <a:t>. </a:t>
            </a:r>
            <a:endParaRPr lang="en-US" sz="1450" dirty="0">
              <a:latin typeface="Myriad Pro Light" panose="020B0403030403020204" pitchFamily="34" charset="0"/>
            </a:endParaRPr>
          </a:p>
          <a:p>
            <a:pPr marL="0" indent="0">
              <a:buNone/>
            </a:pPr>
            <a:r>
              <a:rPr lang="el-GR" sz="1450" dirty="0">
                <a:latin typeface="Myriad Pro Light" panose="020B0403030403020204" pitchFamily="34" charset="0"/>
              </a:rPr>
              <a:t>Η κα Νικολαΐδου ενημερώνεται ότι το Νοσοκομείο είναι συμβεβλημένο με την πλατφόρμα </a:t>
            </a:r>
            <a:r>
              <a:rPr lang="en-US" sz="1450" dirty="0">
                <a:latin typeface="Myriad Pro Light" panose="020B0403030403020204" pitchFamily="34" charset="0"/>
              </a:rPr>
              <a:t>Cross4all</a:t>
            </a:r>
            <a:r>
              <a:rPr lang="el-GR" sz="1450" dirty="0">
                <a:latin typeface="Myriad Pro Light" panose="020B0403030403020204" pitchFamily="34" charset="0"/>
              </a:rPr>
              <a:t>, οπότε υποβάλει </a:t>
            </a:r>
            <a:r>
              <a:rPr lang="el-GR" sz="1450" b="1" dirty="0">
                <a:latin typeface="Myriad Pro Light" panose="020B0403030403020204" pitchFamily="34" charset="0"/>
              </a:rPr>
              <a:t>αίτημα διασύνδεσης με το Νοσοκομείο</a:t>
            </a:r>
            <a:r>
              <a:rPr lang="el-GR" sz="1450" dirty="0">
                <a:latin typeface="Myriad Pro Light" panose="020B0403030403020204" pitchFamily="34" charset="0"/>
              </a:rPr>
              <a:t>, ώστε να ξεκινήσει άμεσα και αυτόματα να ενημερώνεται ο προσωπικός της φάκελος στο </a:t>
            </a:r>
            <a:r>
              <a:rPr lang="en-US" sz="1450" dirty="0">
                <a:latin typeface="Myriad Pro Light" panose="020B0403030403020204" pitchFamily="34" charset="0"/>
              </a:rPr>
              <a:t>Cross4all</a:t>
            </a:r>
            <a:r>
              <a:rPr lang="el-GR" sz="1450" dirty="0">
                <a:latin typeface="Myriad Pro Light" panose="020B0403030403020204" pitchFamily="34" charset="0"/>
              </a:rPr>
              <a:t>. </a:t>
            </a:r>
            <a:endParaRPr lang="en-US" sz="1450" dirty="0">
              <a:latin typeface="Myriad Pro Light" panose="020B0403030403020204" pitchFamily="34" charset="0"/>
            </a:endParaRPr>
          </a:p>
          <a:p>
            <a:pPr marL="0" indent="0">
              <a:buNone/>
            </a:pPr>
            <a:r>
              <a:rPr lang="el-GR" sz="1450" dirty="0">
                <a:latin typeface="Myriad Pro Light" panose="020B0403030403020204" pitchFamily="34" charset="0"/>
              </a:rPr>
              <a:t>Επιπλέον, κατά την διάρκεια της εξέτασης από ειδικό χειρουργό, αποφασίζει να δώσει στον εν λόγω γιατρό επιπλέον </a:t>
            </a:r>
            <a:r>
              <a:rPr lang="el-GR" sz="1450" b="1" dirty="0">
                <a:latin typeface="Myriad Pro Light" panose="020B0403030403020204" pitchFamily="34" charset="0"/>
              </a:rPr>
              <a:t>(ατομική) εξουσιοδότηση</a:t>
            </a:r>
            <a:r>
              <a:rPr lang="el-GR" sz="1450" dirty="0">
                <a:latin typeface="Myriad Pro Light" panose="020B0403030403020204" pitchFamily="34" charset="0"/>
              </a:rPr>
              <a:t> πρόσβασης στο φάκελό της, ώστε αυτός να λάβει πριν την επέμβαση πλήρη εικόνα του ιστορικού της.</a:t>
            </a:r>
          </a:p>
        </p:txBody>
      </p:sp>
      <p:sp>
        <p:nvSpPr>
          <p:cNvPr id="12" name="Θέση περιεχομένου 4"/>
          <p:cNvSpPr txBox="1">
            <a:spLocks/>
          </p:cNvSpPr>
          <p:nvPr/>
        </p:nvSpPr>
        <p:spPr>
          <a:xfrm>
            <a:off x="4777680" y="1557682"/>
            <a:ext cx="4114800" cy="4525963"/>
          </a:xfrm>
          <a:prstGeom prst="rect">
            <a:avLst/>
          </a:prstGeom>
        </p:spPr>
        <p:txBody>
          <a:bodyPr vert="horz" lIns="91440" tIns="45720" rIns="91440" bIns="45720" rtlCol="0">
            <a:normAutofit/>
          </a:bodyPr>
          <a:lstStyle>
            <a:lvl1pPr marL="342900" indent="-342900">
              <a:spcBef>
                <a:spcPct val="20000"/>
              </a:spcBef>
              <a:buFont typeface="Myriad Pro" pitchFamily="34" charset="0"/>
              <a:buChar char="›"/>
              <a:defRPr sz="2400">
                <a:latin typeface="Myriad Pro Light" panose="020B0403030403020204" pitchFamily="34" charset="0"/>
              </a:defRPr>
            </a:lvl1pPr>
            <a:lvl2pPr marL="742950" indent="-285750">
              <a:spcBef>
                <a:spcPct val="20000"/>
              </a:spcBef>
              <a:buFont typeface="Arial" panose="020B0604020202020204" pitchFamily="34" charset="0"/>
              <a:buChar char="–"/>
              <a:defRPr sz="2800">
                <a:latin typeface="Myriad Pro Light" panose="020B0403030403020204" pitchFamily="34" charset="0"/>
              </a:defRPr>
            </a:lvl2pPr>
            <a:lvl3pPr marL="1143000" indent="-228600">
              <a:spcBef>
                <a:spcPct val="20000"/>
              </a:spcBef>
              <a:buFont typeface="Arial" panose="020B0604020202020204" pitchFamily="34" charset="0"/>
              <a:buChar char="•"/>
              <a:defRPr sz="2400">
                <a:latin typeface="Myriad Pro Light" panose="020B0403030403020204" pitchFamily="34" charset="0"/>
              </a:defRPr>
            </a:lvl3pPr>
            <a:lvl4pPr marL="1600200" indent="-228600">
              <a:spcBef>
                <a:spcPct val="20000"/>
              </a:spcBef>
              <a:buFont typeface="Arial" panose="020B0604020202020204" pitchFamily="34" charset="0"/>
              <a:buChar char="–"/>
              <a:defRPr sz="2000">
                <a:latin typeface="Myriad Pro Light" panose="020B0403030403020204" pitchFamily="34" charset="0"/>
              </a:defRPr>
            </a:lvl4pPr>
            <a:lvl5pPr marL="2057400" indent="-228600">
              <a:spcBef>
                <a:spcPct val="20000"/>
              </a:spcBef>
              <a:buFont typeface="Arial" panose="020B0604020202020204" pitchFamily="34" charset="0"/>
              <a:buChar char="»"/>
              <a:defRPr sz="2000">
                <a:latin typeface="Myriad Pro Light" panose="020B0403030403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indent="0">
              <a:buNone/>
            </a:pPr>
            <a:r>
              <a:rPr lang="el-GR" sz="1450" dirty="0"/>
              <a:t>Με την επιστροφή της στο σπίτι, στη Θεσσαλονίκη, επικοινωνεί με τον γιατρό της τον </a:t>
            </a:r>
            <a:r>
              <a:rPr lang="el-GR" sz="1450" b="1" dirty="0"/>
              <a:t>κ. Παντελίδη </a:t>
            </a:r>
            <a:r>
              <a:rPr lang="el-GR" sz="1450" dirty="0"/>
              <a:t>(βλ. σενάριο Α), τον ενημερώνει και του ζητάει να μπει στο φάκελό της και να ενημερωθεί λεπτομερώς.</a:t>
            </a:r>
            <a:endParaRPr lang="en-US" sz="1450" dirty="0"/>
          </a:p>
          <a:p>
            <a:pPr marL="0" indent="0">
              <a:buNone/>
            </a:pPr>
            <a:endParaRPr lang="el-GR" sz="1450" dirty="0"/>
          </a:p>
          <a:p>
            <a:pPr marL="0" indent="0">
              <a:buNone/>
            </a:pPr>
            <a:r>
              <a:rPr lang="el-GR" sz="1450" b="1" dirty="0"/>
              <a:t>Σημείωση:</a:t>
            </a:r>
            <a:r>
              <a:rPr lang="el-GR" sz="1450" dirty="0"/>
              <a:t> Σε αυτό το σενάριο, </a:t>
            </a:r>
            <a:r>
              <a:rPr lang="el-GR" sz="1450" u="sng" dirty="0"/>
              <a:t>όλες</a:t>
            </a:r>
            <a:r>
              <a:rPr lang="el-GR" sz="1450" dirty="0"/>
              <a:t> οι εγγραφές δεδομένων στον φάκελο του ασθενούς, </a:t>
            </a:r>
            <a:r>
              <a:rPr lang="el-GR" sz="1450" u="sng" dirty="0"/>
              <a:t>παράγονται από τα συστήματα του Νοσοκομείου</a:t>
            </a:r>
            <a:r>
              <a:rPr lang="en-US" sz="1450" u="sng" dirty="0"/>
              <a:t> XXXX</a:t>
            </a:r>
            <a:r>
              <a:rPr lang="el-GR" sz="1450" dirty="0"/>
              <a:t> και στη συνέχεια προωθούνται ως αντίγραφα στην πλατφόρμα </a:t>
            </a:r>
            <a:r>
              <a:rPr lang="en-US" sz="1450" dirty="0"/>
              <a:t>Cross4all</a:t>
            </a:r>
            <a:r>
              <a:rPr lang="el-GR" sz="1450" dirty="0"/>
              <a:t>.</a:t>
            </a:r>
          </a:p>
          <a:p>
            <a:pPr marL="0" indent="0">
              <a:buNone/>
            </a:pPr>
            <a:endParaRPr lang="en-US" sz="1800" dirty="0"/>
          </a:p>
        </p:txBody>
      </p:sp>
      <p:sp>
        <p:nvSpPr>
          <p:cNvPr id="3" name="Ορθογώνιο 2"/>
          <p:cNvSpPr/>
          <p:nvPr/>
        </p:nvSpPr>
        <p:spPr>
          <a:xfrm>
            <a:off x="7308304" y="6165304"/>
            <a:ext cx="1152128" cy="44066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l-GR" sz="2000" dirty="0">
                <a:solidFill>
                  <a:schemeClr val="bg1"/>
                </a:solidFill>
                <a:latin typeface="Myriad Pro Cond" panose="020B0506030403020204" pitchFamily="34" charset="0"/>
              </a:rPr>
              <a:t>συνέχεια</a:t>
            </a:r>
          </a:p>
        </p:txBody>
      </p:sp>
      <p:sp>
        <p:nvSpPr>
          <p:cNvPr id="7" name="Δεξιό βέλος 6"/>
          <p:cNvSpPr/>
          <p:nvPr/>
        </p:nvSpPr>
        <p:spPr>
          <a:xfrm>
            <a:off x="6876256" y="6200454"/>
            <a:ext cx="739971" cy="360000"/>
          </a:xfrm>
          <a:prstGeom prst="rightArrow">
            <a:avLst>
              <a:gd name="adj1" fmla="val 50000"/>
              <a:gd name="adj2" fmla="val 42925"/>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1452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579296" cy="1143000"/>
          </a:xfrm>
          <a:ln>
            <a:noFill/>
          </a:ln>
        </p:spPr>
        <p:txBody>
          <a:bodyPr>
            <a:normAutofit/>
          </a:bodyPr>
          <a:lstStyle/>
          <a:p>
            <a:pPr algn="l"/>
            <a:r>
              <a:rPr lang="el-GR" sz="3000" dirty="0">
                <a:solidFill>
                  <a:schemeClr val="bg1"/>
                </a:solidFill>
                <a:latin typeface="Myriad Pro Light" panose="020B0403030403020204" pitchFamily="34" charset="0"/>
              </a:rPr>
              <a:t>Σενάριο </a:t>
            </a:r>
            <a:r>
              <a:rPr lang="en-US" sz="3000" dirty="0">
                <a:solidFill>
                  <a:schemeClr val="bg1"/>
                </a:solidFill>
                <a:latin typeface="Myriad Pro Light" panose="020B0403030403020204" pitchFamily="34" charset="0"/>
              </a:rPr>
              <a:t>B</a:t>
            </a:r>
            <a:r>
              <a:rPr lang="el-GR" sz="3000" dirty="0">
                <a:solidFill>
                  <a:schemeClr val="bg1"/>
                </a:solidFill>
                <a:latin typeface="Myriad Pro Light" panose="020B0403030403020204" pitchFamily="34" charset="0"/>
              </a:rPr>
              <a:t>: Διασύνδεση με συμβεβλημένο Νοσοκομείο</a:t>
            </a:r>
          </a:p>
        </p:txBody>
      </p:sp>
      <p:sp>
        <p:nvSpPr>
          <p:cNvPr id="5" name="Θέση περιεχομένου 4"/>
          <p:cNvSpPr>
            <a:spLocks noGrp="1"/>
          </p:cNvSpPr>
          <p:nvPr>
            <p:ph idx="1"/>
          </p:nvPr>
        </p:nvSpPr>
        <p:spPr>
          <a:xfrm>
            <a:off x="457200" y="1556792"/>
            <a:ext cx="4114800" cy="4525963"/>
          </a:xfrm>
        </p:spPr>
        <p:txBody>
          <a:bodyPr>
            <a:noAutofit/>
          </a:bodyPr>
          <a:lstStyle/>
          <a:p>
            <a:pPr marL="0" indent="0">
              <a:buNone/>
            </a:pPr>
            <a:r>
              <a:rPr lang="el-GR" sz="2000" b="1" u="sng" dirty="0">
                <a:latin typeface="Myriad Pro Light" panose="020B0403030403020204" pitchFamily="34" charset="0"/>
              </a:rPr>
              <a:t>Περιπτώσεις χρήσης (</a:t>
            </a:r>
            <a:r>
              <a:rPr lang="en-US" sz="2000" b="1" u="sng" dirty="0">
                <a:latin typeface="Myriad Pro Light" panose="020B0403030403020204" pitchFamily="34" charset="0"/>
              </a:rPr>
              <a:t>Use cases</a:t>
            </a:r>
            <a:r>
              <a:rPr lang="el-GR" sz="2000" b="1" u="sng" dirty="0">
                <a:latin typeface="Myriad Pro Light" panose="020B0403030403020204" pitchFamily="34" charset="0"/>
              </a:rPr>
              <a:t>)</a:t>
            </a:r>
            <a:endParaRPr lang="el-GR" sz="2000" b="1" dirty="0">
              <a:latin typeface="Myriad Pro Light" panose="020B0403030403020204" pitchFamily="34" charset="0"/>
            </a:endParaRPr>
          </a:p>
          <a:p>
            <a:pPr>
              <a:buFont typeface="Myriad Pro" pitchFamily="34" charset="0"/>
              <a:buChar char="›"/>
            </a:pPr>
            <a:r>
              <a:rPr lang="el-GR" sz="2000" dirty="0">
                <a:latin typeface="Myriad Pro Light" panose="020B0403030403020204" pitchFamily="34" charset="0"/>
              </a:rPr>
              <a:t>Εφαρμογή του Ιδιοκτήτη </a:t>
            </a:r>
          </a:p>
          <a:p>
            <a:pPr lvl="1"/>
            <a:r>
              <a:rPr lang="el-GR" sz="1800" dirty="0">
                <a:latin typeface="Myriad Pro Light" panose="020B0403030403020204" pitchFamily="34" charset="0"/>
              </a:rPr>
              <a:t>Αίτηση διασύνδεσης με συμβεβλημένο Νοσοκομείο</a:t>
            </a:r>
          </a:p>
          <a:p>
            <a:pPr lvl="1"/>
            <a:r>
              <a:rPr lang="el-GR" sz="1800" dirty="0">
                <a:latin typeface="Myriad Pro Light" panose="020B0403030403020204" pitchFamily="34" charset="0"/>
              </a:rPr>
              <a:t>Αναζήτηση στα δεδομένα (π.χ., μέσω λέξεων-κλειδιά και θεματική αναζήτηση σε κατηγορίες)</a:t>
            </a:r>
          </a:p>
          <a:p>
            <a:pPr lvl="0">
              <a:buFont typeface="Myriad Pro" pitchFamily="34" charset="0"/>
              <a:buChar char="›"/>
            </a:pPr>
            <a:endParaRPr lang="el-GR" sz="2000" dirty="0">
              <a:latin typeface="Myriad Pro Light" panose="020B0403030403020204" pitchFamily="34" charset="0"/>
            </a:endParaRPr>
          </a:p>
          <a:p>
            <a:pPr lvl="0">
              <a:buFont typeface="Myriad Pro" pitchFamily="34" charset="0"/>
              <a:buChar char="›"/>
            </a:pPr>
            <a:r>
              <a:rPr lang="el-GR" sz="2000" dirty="0">
                <a:latin typeface="Myriad Pro Light" panose="020B0403030403020204" pitchFamily="34" charset="0"/>
              </a:rPr>
              <a:t>Εφαρμογή συμβεβλημένου Νοσοκομείου</a:t>
            </a:r>
          </a:p>
          <a:p>
            <a:pPr lvl="1"/>
            <a:r>
              <a:rPr lang="el-GR" sz="1800" dirty="0">
                <a:latin typeface="Myriad Pro Light" panose="020B0403030403020204" pitchFamily="34" charset="0"/>
              </a:rPr>
              <a:t>Αυτόματος διαμοιρασμός δεδομένων υγείας τους ασθενούς</a:t>
            </a:r>
          </a:p>
        </p:txBody>
      </p:sp>
      <p:sp>
        <p:nvSpPr>
          <p:cNvPr id="12" name="Θέση περιεχομένου 4"/>
          <p:cNvSpPr txBox="1">
            <a:spLocks/>
          </p:cNvSpPr>
          <p:nvPr/>
        </p:nvSpPr>
        <p:spPr>
          <a:xfrm>
            <a:off x="4777680" y="1557682"/>
            <a:ext cx="4114800" cy="4525963"/>
          </a:xfrm>
          <a:prstGeom prst="rect">
            <a:avLst/>
          </a:prstGeom>
        </p:spPr>
        <p:txBody>
          <a:bodyPr vert="horz" lIns="91440" tIns="45720" rIns="91440" bIns="45720" rtlCol="0">
            <a:normAutofit/>
          </a:bodyPr>
          <a:lstStyle>
            <a:lvl1pPr marL="342900" indent="-342900">
              <a:spcBef>
                <a:spcPct val="20000"/>
              </a:spcBef>
              <a:buFont typeface="Myriad Pro" pitchFamily="34" charset="0"/>
              <a:buChar char="›"/>
              <a:defRPr sz="2400">
                <a:latin typeface="Myriad Pro Light" panose="020B0403030403020204" pitchFamily="34" charset="0"/>
              </a:defRPr>
            </a:lvl1pPr>
            <a:lvl2pPr marL="742950" indent="-285750">
              <a:spcBef>
                <a:spcPct val="20000"/>
              </a:spcBef>
              <a:buFont typeface="Arial" panose="020B0604020202020204" pitchFamily="34" charset="0"/>
              <a:buChar char="–"/>
              <a:defRPr sz="2800">
                <a:latin typeface="Myriad Pro Light" panose="020B0403030403020204" pitchFamily="34" charset="0"/>
              </a:defRPr>
            </a:lvl2pPr>
            <a:lvl3pPr marL="1143000" indent="-228600">
              <a:spcBef>
                <a:spcPct val="20000"/>
              </a:spcBef>
              <a:buFont typeface="Arial" panose="020B0604020202020204" pitchFamily="34" charset="0"/>
              <a:buChar char="•"/>
              <a:defRPr sz="2400">
                <a:latin typeface="Myriad Pro Light" panose="020B0403030403020204" pitchFamily="34" charset="0"/>
              </a:defRPr>
            </a:lvl3pPr>
            <a:lvl4pPr marL="1600200" indent="-228600">
              <a:spcBef>
                <a:spcPct val="20000"/>
              </a:spcBef>
              <a:buFont typeface="Arial" panose="020B0604020202020204" pitchFamily="34" charset="0"/>
              <a:buChar char="–"/>
              <a:defRPr sz="2000">
                <a:latin typeface="Myriad Pro Light" panose="020B0403030403020204" pitchFamily="34" charset="0"/>
              </a:defRPr>
            </a:lvl4pPr>
            <a:lvl5pPr marL="2057400" indent="-228600">
              <a:spcBef>
                <a:spcPct val="20000"/>
              </a:spcBef>
              <a:buFont typeface="Arial" panose="020B0604020202020204" pitchFamily="34" charset="0"/>
              <a:buChar char="»"/>
              <a:defRPr sz="2000">
                <a:latin typeface="Myriad Pro Light" panose="020B0403030403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lvl="0"/>
            <a:r>
              <a:rPr lang="el-GR" sz="2000" dirty="0"/>
              <a:t>Εφαρμογή Συμβεβλημένου Επαγγελματία Υγείας - Ιατρού (με δικαιώματα πρόσβασης)</a:t>
            </a:r>
          </a:p>
          <a:p>
            <a:pPr lvl="1"/>
            <a:r>
              <a:rPr lang="el-GR" sz="1800" dirty="0"/>
              <a:t>Αναζήτηση ασθενούς</a:t>
            </a:r>
          </a:p>
          <a:p>
            <a:pPr lvl="1"/>
            <a:r>
              <a:rPr lang="el-GR" sz="1800" dirty="0"/>
              <a:t>Προβολή φακέλου ασθενούς</a:t>
            </a:r>
          </a:p>
          <a:p>
            <a:pPr lvl="0"/>
            <a:endParaRPr lang="el-GR" sz="2000" dirty="0"/>
          </a:p>
          <a:p>
            <a:pPr lvl="0"/>
            <a:r>
              <a:rPr lang="el-GR" sz="2000" dirty="0"/>
              <a:t>Εφαρμογή Συμβεβλημένου Επαγγελματία Υγείας – Φαρμακοποιού (π.χ., για την εκτέλεση ηλεκτρονικής συνταγής)</a:t>
            </a:r>
          </a:p>
          <a:p>
            <a:pPr lvl="1"/>
            <a:r>
              <a:rPr lang="el-GR" sz="1800" dirty="0"/>
              <a:t>Εκτέλεση ηλεκτρονικής συνταγής</a:t>
            </a:r>
          </a:p>
          <a:p>
            <a:pPr lvl="1"/>
            <a:r>
              <a:rPr lang="el-GR" sz="1800" dirty="0"/>
              <a:t>Πληρωμή ηλεκτρονικής συνταγής</a:t>
            </a:r>
          </a:p>
          <a:p>
            <a:pPr marL="0" indent="0">
              <a:buNone/>
            </a:pPr>
            <a:endParaRPr lang="en-US" sz="1800" dirty="0"/>
          </a:p>
        </p:txBody>
      </p:sp>
    </p:spTree>
    <p:extLst>
      <p:ext uri="{BB962C8B-B14F-4D97-AF65-F5344CB8AC3E}">
        <p14:creationId xmlns:p14="http://schemas.microsoft.com/office/powerpoint/2010/main" val="268394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C:\Users\Alexandros\Pictures\body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3491880" y="-13096"/>
            <a:ext cx="5652120" cy="6871096"/>
          </a:xfrm>
          <a:prstGeom prst="rect">
            <a:avLst/>
          </a:prstGeom>
          <a:solidFill>
            <a:schemeClr val="tx1">
              <a:lumMod val="95000"/>
              <a:lumOff val="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241176" y="2646040"/>
            <a:ext cx="3178696" cy="3015208"/>
          </a:xfrm>
        </p:spPr>
        <p:txBody>
          <a:bodyPr>
            <a:normAutofit/>
          </a:bodyPr>
          <a:lstStyle/>
          <a:p>
            <a:pPr algn="r"/>
            <a:r>
              <a:rPr lang="en-US" b="1" dirty="0">
                <a:solidFill>
                  <a:srgbClr val="FFFF00"/>
                </a:solidFill>
                <a:effectLst>
                  <a:outerShdw blurRad="38100" dist="38100" dir="2700000" algn="tl">
                    <a:srgbClr val="000000">
                      <a:alpha val="43137"/>
                    </a:srgbClr>
                  </a:outerShdw>
                </a:effectLst>
                <a:latin typeface="Eurostile LT Condensed" panose="02000506030000020004" pitchFamily="2" charset="0"/>
              </a:rPr>
              <a:t>healthcare, </a:t>
            </a:r>
            <a:br>
              <a:rPr lang="en-US" b="1" dirty="0">
                <a:solidFill>
                  <a:srgbClr val="FFFF00"/>
                </a:solidFill>
                <a:effectLst>
                  <a:outerShdw blurRad="38100" dist="38100" dir="2700000" algn="tl">
                    <a:srgbClr val="000000">
                      <a:alpha val="43137"/>
                    </a:srgbClr>
                  </a:outerShdw>
                </a:effectLst>
                <a:latin typeface="Eurostile LT Condensed" panose="02000506030000020004" pitchFamily="2" charset="0"/>
              </a:rPr>
            </a:br>
            <a:r>
              <a:rPr lang="en-US" b="1" dirty="0">
                <a:solidFill>
                  <a:srgbClr val="FFFF00"/>
                </a:solidFill>
                <a:effectLst>
                  <a:outerShdw blurRad="38100" dist="38100" dir="2700000" algn="tl">
                    <a:srgbClr val="000000">
                      <a:alpha val="43137"/>
                    </a:srgbClr>
                  </a:outerShdw>
                </a:effectLst>
                <a:latin typeface="Eurostile LT Condensed" panose="02000506030000020004" pitchFamily="2" charset="0"/>
              </a:rPr>
              <a:t>a thread to societies </a:t>
            </a:r>
            <a:br>
              <a:rPr lang="en-US" b="1" dirty="0">
                <a:solidFill>
                  <a:srgbClr val="FFFF00"/>
                </a:solidFill>
                <a:effectLst>
                  <a:outerShdw blurRad="38100" dist="38100" dir="2700000" algn="tl">
                    <a:srgbClr val="000000">
                      <a:alpha val="43137"/>
                    </a:srgbClr>
                  </a:outerShdw>
                </a:effectLst>
                <a:latin typeface="Eurostile LT Condensed" panose="02000506030000020004" pitchFamily="2" charset="0"/>
              </a:rPr>
            </a:br>
            <a:r>
              <a:rPr lang="en-US" b="1" dirty="0">
                <a:solidFill>
                  <a:srgbClr val="FFFF00"/>
                </a:solidFill>
                <a:effectLst>
                  <a:outerShdw blurRad="38100" dist="38100" dir="2700000" algn="tl">
                    <a:srgbClr val="000000">
                      <a:alpha val="43137"/>
                    </a:srgbClr>
                  </a:outerShdw>
                </a:effectLst>
                <a:latin typeface="Eurostile LT Condensed" panose="02000506030000020004" pitchFamily="2" charset="0"/>
              </a:rPr>
              <a:t>soon</a:t>
            </a:r>
            <a:endParaRPr lang="el-GR" b="1" dirty="0">
              <a:solidFill>
                <a:srgbClr val="FFFF00"/>
              </a:solidFill>
              <a:effectLst>
                <a:outerShdw blurRad="38100" dist="38100" dir="2700000" algn="tl">
                  <a:srgbClr val="000000">
                    <a:alpha val="43137"/>
                  </a:srgbClr>
                </a:outerShdw>
              </a:effectLst>
              <a:latin typeface="Eurostile LT Condensed" panose="02000506030000020004" pitchFamily="2" charset="0"/>
            </a:endParaRPr>
          </a:p>
        </p:txBody>
      </p:sp>
      <p:sp>
        <p:nvSpPr>
          <p:cNvPr id="6" name="Ορθογώνιο 5"/>
          <p:cNvSpPr/>
          <p:nvPr/>
        </p:nvSpPr>
        <p:spPr>
          <a:xfrm>
            <a:off x="4622232" y="526962"/>
            <a:ext cx="3780202" cy="523220"/>
          </a:xfrm>
          <a:prstGeom prst="rect">
            <a:avLst/>
          </a:prstGeom>
          <a:effectLst>
            <a:outerShdw blurRad="50800" dist="38100" dir="2700000" algn="tl" rotWithShape="0">
              <a:prstClr val="black">
                <a:alpha val="40000"/>
              </a:prstClr>
            </a:outerShdw>
          </a:effectLst>
        </p:spPr>
        <p:txBody>
          <a:bodyPr wrap="none">
            <a:spAutoFit/>
          </a:bodyPr>
          <a:lstStyle/>
          <a:p>
            <a:r>
              <a:rPr lang="en-US" sz="2800" dirty="0">
                <a:solidFill>
                  <a:schemeClr val="bg1"/>
                </a:solidFill>
                <a:effectLst>
                  <a:outerShdw blurRad="38100" dist="38100" dir="2700000" algn="tl">
                    <a:srgbClr val="000000">
                      <a:alpha val="43137"/>
                    </a:srgbClr>
                  </a:outerShdw>
                </a:effectLst>
                <a:latin typeface="Eurostile LT Condensed" panose="02000506030000020004" pitchFamily="2" charset="0"/>
              </a:rPr>
              <a:t>Major challenges due to: </a:t>
            </a:r>
          </a:p>
        </p:txBody>
      </p:sp>
      <p:sp>
        <p:nvSpPr>
          <p:cNvPr id="7" name="Έλλειψη 6"/>
          <p:cNvSpPr/>
          <p:nvPr/>
        </p:nvSpPr>
        <p:spPr>
          <a:xfrm>
            <a:off x="4460940" y="1410222"/>
            <a:ext cx="1076660" cy="1076660"/>
          </a:xfrm>
          <a:prstGeom prst="ellipse">
            <a:avLst/>
          </a:prstGeom>
          <a:solidFill>
            <a:schemeClr val="tx1">
              <a:lumMod val="85000"/>
              <a:lumOff val="1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Ορθογώνιο 7"/>
          <p:cNvSpPr/>
          <p:nvPr/>
        </p:nvSpPr>
        <p:spPr>
          <a:xfrm>
            <a:off x="4760260" y="1526474"/>
            <a:ext cx="497252" cy="830997"/>
          </a:xfrm>
          <a:prstGeom prst="rect">
            <a:avLst/>
          </a:prstGeom>
        </p:spPr>
        <p:txBody>
          <a:bodyPr wrap="none">
            <a:spAutoFit/>
          </a:bodyPr>
          <a:lstStyle/>
          <a:p>
            <a:r>
              <a:rPr lang="en-US" sz="4800" dirty="0">
                <a:solidFill>
                  <a:schemeClr val="bg1"/>
                </a:solidFill>
              </a:rPr>
              <a:t>$</a:t>
            </a:r>
            <a:endParaRPr lang="el-GR" sz="4800" dirty="0">
              <a:solidFill>
                <a:schemeClr val="bg1"/>
              </a:solidFill>
            </a:endParaRPr>
          </a:p>
        </p:txBody>
      </p:sp>
      <p:cxnSp>
        <p:nvCxnSpPr>
          <p:cNvPr id="10" name="Ευθεία γραμμή σύνδεσης 9"/>
          <p:cNvCxnSpPr>
            <a:stCxn id="7" idx="3"/>
            <a:endCxn id="7" idx="7"/>
          </p:cNvCxnSpPr>
          <p:nvPr/>
        </p:nvCxnSpPr>
        <p:spPr>
          <a:xfrm flipV="1">
            <a:off x="4618613" y="1567895"/>
            <a:ext cx="761314" cy="76131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Έλλειψη 10"/>
          <p:cNvSpPr/>
          <p:nvPr/>
        </p:nvSpPr>
        <p:spPr>
          <a:xfrm>
            <a:off x="5829092" y="1410222"/>
            <a:ext cx="1076660" cy="1076660"/>
          </a:xfrm>
          <a:prstGeom prst="ellipse">
            <a:avLst/>
          </a:prstGeom>
          <a:solidFill>
            <a:schemeClr val="tx1">
              <a:lumMod val="85000"/>
              <a:lumOff val="1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3075" name="Picture 3" descr="C:\Users\Alexandros\Desktop\OASIS-EN cop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6722" y="1652263"/>
            <a:ext cx="421502" cy="608559"/>
          </a:xfrm>
          <a:prstGeom prst="rect">
            <a:avLst/>
          </a:prstGeom>
          <a:noFill/>
          <a:extLst>
            <a:ext uri="{909E8E84-426E-40DD-AFC4-6F175D3DCCD1}">
              <a14:hiddenFill xmlns:a14="http://schemas.microsoft.com/office/drawing/2010/main">
                <a:solidFill>
                  <a:srgbClr val="FFFFFF"/>
                </a:solidFill>
              </a14:hiddenFill>
            </a:ext>
          </a:extLst>
        </p:spPr>
      </p:pic>
      <p:sp>
        <p:nvSpPr>
          <p:cNvPr id="14" name="Έλλειψη 13"/>
          <p:cNvSpPr/>
          <p:nvPr/>
        </p:nvSpPr>
        <p:spPr>
          <a:xfrm>
            <a:off x="7180768" y="1410222"/>
            <a:ext cx="1076660" cy="1076660"/>
          </a:xfrm>
          <a:prstGeom prst="ellipse">
            <a:avLst/>
          </a:prstGeom>
          <a:solidFill>
            <a:schemeClr val="tx1">
              <a:lumMod val="85000"/>
              <a:lumOff val="1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3076" name="Picture 4" descr="C:\Users\Alexandros\Desktop\Untitled-1 cop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9419" y="1698254"/>
            <a:ext cx="730973" cy="630777"/>
          </a:xfrm>
          <a:prstGeom prst="rect">
            <a:avLst/>
          </a:prstGeom>
          <a:noFill/>
          <a:extLst>
            <a:ext uri="{909E8E84-426E-40DD-AFC4-6F175D3DCCD1}">
              <a14:hiddenFill xmlns:a14="http://schemas.microsoft.com/office/drawing/2010/main">
                <a:solidFill>
                  <a:srgbClr val="FFFFFF"/>
                </a:solidFill>
              </a14:hiddenFill>
            </a:ext>
          </a:extLst>
        </p:spPr>
      </p:pic>
      <p:sp>
        <p:nvSpPr>
          <p:cNvPr id="17" name="Ορθογώνιο 16"/>
          <p:cNvSpPr/>
          <p:nvPr/>
        </p:nvSpPr>
        <p:spPr>
          <a:xfrm>
            <a:off x="4427984" y="2418334"/>
            <a:ext cx="1133644" cy="707886"/>
          </a:xfrm>
          <a:prstGeom prst="rect">
            <a:avLst/>
          </a:prstGeom>
          <a:effectLst>
            <a:outerShdw blurRad="50800" dist="38100" dir="2700000" algn="tl" rotWithShape="0">
              <a:prstClr val="black">
                <a:alpha val="40000"/>
              </a:prstClr>
            </a:outerShdw>
          </a:effectLst>
        </p:spPr>
        <p:txBody>
          <a:bodyPr wrap="none">
            <a:spAutoFit/>
          </a:bodyPr>
          <a:lstStyle/>
          <a:p>
            <a:pPr algn="ctr"/>
            <a:r>
              <a:rPr lang="en-US" sz="2000" dirty="0">
                <a:solidFill>
                  <a:schemeClr val="bg1"/>
                </a:solidFill>
                <a:effectLst>
                  <a:outerShdw blurRad="38100" dist="38100" dir="2700000" algn="tl">
                    <a:srgbClr val="000000">
                      <a:alpha val="43137"/>
                    </a:srgbClr>
                  </a:outerShdw>
                </a:effectLst>
                <a:latin typeface="Eurostile LT Condensed" panose="02000506030000020004" pitchFamily="2" charset="0"/>
              </a:rPr>
              <a:t>economic</a:t>
            </a:r>
            <a:br>
              <a:rPr lang="en-US" sz="2000" dirty="0">
                <a:solidFill>
                  <a:schemeClr val="bg1"/>
                </a:solidFill>
                <a:effectLst>
                  <a:outerShdw blurRad="38100" dist="38100" dir="2700000" algn="tl">
                    <a:srgbClr val="000000">
                      <a:alpha val="43137"/>
                    </a:srgbClr>
                  </a:outerShdw>
                </a:effectLst>
                <a:latin typeface="Eurostile LT Condensed" panose="02000506030000020004" pitchFamily="2" charset="0"/>
              </a:rPr>
            </a:br>
            <a:r>
              <a:rPr lang="en-US" sz="2000" dirty="0">
                <a:solidFill>
                  <a:schemeClr val="bg1"/>
                </a:solidFill>
                <a:effectLst>
                  <a:outerShdw blurRad="38100" dist="38100" dir="2700000" algn="tl">
                    <a:srgbClr val="000000">
                      <a:alpha val="43137"/>
                    </a:srgbClr>
                  </a:outerShdw>
                </a:effectLst>
                <a:latin typeface="Eurostile LT Condensed" panose="02000506030000020004" pitchFamily="2" charset="0"/>
              </a:rPr>
              <a:t>crisis</a:t>
            </a:r>
          </a:p>
        </p:txBody>
      </p:sp>
      <p:sp>
        <p:nvSpPr>
          <p:cNvPr id="18" name="Ορθογώνιο 17"/>
          <p:cNvSpPr/>
          <p:nvPr/>
        </p:nvSpPr>
        <p:spPr>
          <a:xfrm>
            <a:off x="5825632" y="2418334"/>
            <a:ext cx="1215397" cy="707886"/>
          </a:xfrm>
          <a:prstGeom prst="rect">
            <a:avLst/>
          </a:prstGeom>
          <a:effectLst>
            <a:outerShdw blurRad="50800" dist="38100" dir="2700000" algn="tl" rotWithShape="0">
              <a:prstClr val="black">
                <a:alpha val="40000"/>
              </a:prstClr>
            </a:outerShdw>
          </a:effectLst>
        </p:spPr>
        <p:txBody>
          <a:bodyPr wrap="none">
            <a:spAutoFit/>
          </a:bodyPr>
          <a:lstStyle/>
          <a:p>
            <a:pPr algn="ctr"/>
            <a:r>
              <a:rPr lang="en-US" sz="2000" dirty="0">
                <a:solidFill>
                  <a:schemeClr val="bg1"/>
                </a:solidFill>
                <a:effectLst>
                  <a:outerShdw blurRad="38100" dist="38100" dir="2700000" algn="tl">
                    <a:srgbClr val="000000">
                      <a:alpha val="43137"/>
                    </a:srgbClr>
                  </a:outerShdw>
                </a:effectLst>
                <a:latin typeface="Eurostile LT Condensed" panose="02000506030000020004" pitchFamily="2" charset="0"/>
              </a:rPr>
              <a:t>population</a:t>
            </a:r>
            <a:br>
              <a:rPr lang="en-US" sz="2000" dirty="0">
                <a:solidFill>
                  <a:schemeClr val="bg1"/>
                </a:solidFill>
                <a:effectLst>
                  <a:outerShdw blurRad="38100" dist="38100" dir="2700000" algn="tl">
                    <a:srgbClr val="000000">
                      <a:alpha val="43137"/>
                    </a:srgbClr>
                  </a:outerShdw>
                </a:effectLst>
                <a:latin typeface="Eurostile LT Condensed" panose="02000506030000020004" pitchFamily="2" charset="0"/>
              </a:rPr>
            </a:br>
            <a:r>
              <a:rPr lang="en-US" sz="2000" dirty="0">
                <a:solidFill>
                  <a:schemeClr val="bg1"/>
                </a:solidFill>
                <a:effectLst>
                  <a:outerShdw blurRad="38100" dist="38100" dir="2700000" algn="tl">
                    <a:srgbClr val="000000">
                      <a:alpha val="43137"/>
                    </a:srgbClr>
                  </a:outerShdw>
                </a:effectLst>
                <a:latin typeface="Eurostile LT Condensed" panose="02000506030000020004" pitchFamily="2" charset="0"/>
              </a:rPr>
              <a:t>ageing</a:t>
            </a:r>
          </a:p>
        </p:txBody>
      </p:sp>
      <p:sp>
        <p:nvSpPr>
          <p:cNvPr id="19" name="Ορθογώνιο 18"/>
          <p:cNvSpPr/>
          <p:nvPr/>
        </p:nvSpPr>
        <p:spPr>
          <a:xfrm>
            <a:off x="7153149" y="2433082"/>
            <a:ext cx="1205779" cy="707886"/>
          </a:xfrm>
          <a:prstGeom prst="rect">
            <a:avLst/>
          </a:prstGeom>
          <a:effectLst>
            <a:outerShdw blurRad="50800" dist="38100" dir="2700000" algn="tl" rotWithShape="0">
              <a:prstClr val="black">
                <a:alpha val="40000"/>
              </a:prstClr>
            </a:outerShdw>
          </a:effectLst>
        </p:spPr>
        <p:txBody>
          <a:bodyPr wrap="none">
            <a:spAutoFit/>
          </a:bodyPr>
          <a:lstStyle/>
          <a:p>
            <a:pPr algn="ctr"/>
            <a:r>
              <a:rPr lang="en-US" sz="2000" dirty="0">
                <a:solidFill>
                  <a:schemeClr val="bg1"/>
                </a:solidFill>
                <a:effectLst>
                  <a:outerShdw blurRad="38100" dist="38100" dir="2700000" algn="tl">
                    <a:srgbClr val="000000">
                      <a:alpha val="43137"/>
                    </a:srgbClr>
                  </a:outerShdw>
                </a:effectLst>
                <a:latin typeface="Eurostile LT Condensed" panose="02000506030000020004" pitchFamily="2" charset="0"/>
              </a:rPr>
              <a:t>chronic </a:t>
            </a:r>
            <a:br>
              <a:rPr lang="en-US" sz="2000" dirty="0">
                <a:solidFill>
                  <a:schemeClr val="bg1"/>
                </a:solidFill>
                <a:effectLst>
                  <a:outerShdw blurRad="38100" dist="38100" dir="2700000" algn="tl">
                    <a:srgbClr val="000000">
                      <a:alpha val="43137"/>
                    </a:srgbClr>
                  </a:outerShdw>
                </a:effectLst>
                <a:latin typeface="Eurostile LT Condensed" panose="02000506030000020004" pitchFamily="2" charset="0"/>
              </a:rPr>
            </a:br>
            <a:r>
              <a:rPr lang="en-US" sz="2000" dirty="0">
                <a:solidFill>
                  <a:schemeClr val="bg1"/>
                </a:solidFill>
                <a:effectLst>
                  <a:outerShdw blurRad="38100" dist="38100" dir="2700000" algn="tl">
                    <a:srgbClr val="000000">
                      <a:alpha val="43137"/>
                    </a:srgbClr>
                  </a:outerShdw>
                </a:effectLst>
                <a:latin typeface="Eurostile LT Condensed" panose="02000506030000020004" pitchFamily="2" charset="0"/>
              </a:rPr>
              <a:t>conditions</a:t>
            </a:r>
          </a:p>
        </p:txBody>
      </p:sp>
      <p:sp>
        <p:nvSpPr>
          <p:cNvPr id="20" name="Ορθογώνιο 19"/>
          <p:cNvSpPr/>
          <p:nvPr/>
        </p:nvSpPr>
        <p:spPr>
          <a:xfrm>
            <a:off x="4025080" y="4579387"/>
            <a:ext cx="4572000" cy="25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Ορθογώνιο 24"/>
          <p:cNvSpPr/>
          <p:nvPr/>
        </p:nvSpPr>
        <p:spPr>
          <a:xfrm>
            <a:off x="5465240" y="4871163"/>
            <a:ext cx="3131840" cy="25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Ορθογώνιο 25"/>
          <p:cNvSpPr/>
          <p:nvPr/>
        </p:nvSpPr>
        <p:spPr>
          <a:xfrm>
            <a:off x="4067944" y="4509120"/>
            <a:ext cx="4572000" cy="646331"/>
          </a:xfrm>
          <a:prstGeom prst="rect">
            <a:avLst/>
          </a:prstGeom>
        </p:spPr>
        <p:txBody>
          <a:bodyPr>
            <a:spAutoFit/>
          </a:bodyPr>
          <a:lstStyle/>
          <a:p>
            <a:pPr algn="r"/>
            <a:r>
              <a:rPr lang="en-US" dirty="0">
                <a:solidFill>
                  <a:srgbClr val="FF0000"/>
                </a:solidFill>
                <a:latin typeface="Eurostile LT Condensed" panose="02000506030000020004" pitchFamily="2" charset="0"/>
              </a:rPr>
              <a:t>today over 40% of the Europeans above the age of 15 live with a chronic condition</a:t>
            </a:r>
          </a:p>
        </p:txBody>
      </p:sp>
      <p:sp>
        <p:nvSpPr>
          <p:cNvPr id="27" name="Ορθογώνιο 26"/>
          <p:cNvSpPr/>
          <p:nvPr/>
        </p:nvSpPr>
        <p:spPr>
          <a:xfrm>
            <a:off x="4067944" y="5828611"/>
            <a:ext cx="4051468" cy="240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Ορθογώνιο 27"/>
          <p:cNvSpPr/>
          <p:nvPr/>
        </p:nvSpPr>
        <p:spPr>
          <a:xfrm>
            <a:off x="4060576" y="6106098"/>
            <a:ext cx="1968130" cy="271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Ορθογώνιο 28"/>
          <p:cNvSpPr/>
          <p:nvPr/>
        </p:nvSpPr>
        <p:spPr>
          <a:xfrm>
            <a:off x="3995936" y="5745803"/>
            <a:ext cx="4355976" cy="646331"/>
          </a:xfrm>
          <a:prstGeom prst="rect">
            <a:avLst/>
          </a:prstGeom>
        </p:spPr>
        <p:txBody>
          <a:bodyPr wrap="square">
            <a:spAutoFit/>
          </a:bodyPr>
          <a:lstStyle/>
          <a:p>
            <a:r>
              <a:rPr lang="en-US" dirty="0">
                <a:solidFill>
                  <a:srgbClr val="FF0000"/>
                </a:solidFill>
                <a:latin typeface="Eurostile LT Condensed" panose="02000506030000020004" pitchFamily="2" charset="0"/>
              </a:rPr>
              <a:t>by 2050 more than 50% of the Europeans </a:t>
            </a:r>
            <a:br>
              <a:rPr lang="en-US" dirty="0">
                <a:solidFill>
                  <a:srgbClr val="FF0000"/>
                </a:solidFill>
                <a:latin typeface="Eurostile LT Condensed" panose="02000506030000020004" pitchFamily="2" charset="0"/>
              </a:rPr>
            </a:br>
            <a:r>
              <a:rPr lang="en-US" dirty="0">
                <a:solidFill>
                  <a:srgbClr val="FF0000"/>
                </a:solidFill>
                <a:latin typeface="Eurostile LT Condensed" panose="02000506030000020004" pitchFamily="2" charset="0"/>
              </a:rPr>
              <a:t>will be in retirement</a:t>
            </a:r>
          </a:p>
        </p:txBody>
      </p:sp>
    </p:spTree>
    <p:extLst>
      <p:ext uri="{BB962C8B-B14F-4D97-AF65-F5344CB8AC3E}">
        <p14:creationId xmlns:p14="http://schemas.microsoft.com/office/powerpoint/2010/main" val="9737278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6" y="1140286"/>
            <a:ext cx="10203531" cy="5739486"/>
          </a:xfrm>
          <a:prstGeom prst="rect">
            <a:avLst/>
          </a:prstGeom>
        </p:spPr>
      </p:pic>
      <p:sp>
        <p:nvSpPr>
          <p:cNvPr id="5" name="Ορθογώνιο 4"/>
          <p:cNvSpPr/>
          <p:nvPr/>
        </p:nvSpPr>
        <p:spPr>
          <a:xfrm>
            <a:off x="-252536" y="1157994"/>
            <a:ext cx="5400600" cy="5721777"/>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686800" cy="1143000"/>
          </a:xfrm>
          <a:ln>
            <a:noFill/>
          </a:ln>
        </p:spPr>
        <p:txBody>
          <a:bodyPr>
            <a:normAutofit/>
          </a:bodyPr>
          <a:lstStyle/>
          <a:p>
            <a:pPr algn="l"/>
            <a:r>
              <a:rPr lang="el-GR" sz="3000" dirty="0">
                <a:solidFill>
                  <a:schemeClr val="bg1"/>
                </a:solidFill>
                <a:latin typeface="Myriad Pro Light" panose="020B0403030403020204" pitchFamily="34" charset="0"/>
              </a:rPr>
              <a:t>Σενάριο Γ: Διασύνδεση με υπηρεσία τηλεϊατρικής</a:t>
            </a:r>
          </a:p>
        </p:txBody>
      </p:sp>
      <p:sp>
        <p:nvSpPr>
          <p:cNvPr id="13" name="Θέση περιεχομένου 4"/>
          <p:cNvSpPr txBox="1">
            <a:spLocks/>
          </p:cNvSpPr>
          <p:nvPr/>
        </p:nvSpPr>
        <p:spPr>
          <a:xfrm>
            <a:off x="251520" y="5013176"/>
            <a:ext cx="5060482" cy="3096344"/>
          </a:xfrm>
          <a:prstGeom prst="rect">
            <a:avLst/>
          </a:prstGeom>
        </p:spPr>
        <p:txBody>
          <a:bodyPr vert="horz" lIns="91440" tIns="45720" rIns="91440" bIns="45720" rtlCol="0">
            <a:normAutofit/>
          </a:bodyPr>
          <a:lstStyle>
            <a:lvl1pPr marL="342900" indent="-342900">
              <a:spcBef>
                <a:spcPct val="20000"/>
              </a:spcBef>
              <a:buFont typeface="Myriad Pro" pitchFamily="34" charset="0"/>
              <a:buChar char="›"/>
              <a:defRPr sz="2400">
                <a:latin typeface="Myriad Pro Light" panose="020B0403030403020204" pitchFamily="34" charset="0"/>
              </a:defRPr>
            </a:lvl1pPr>
            <a:lvl2pPr marL="742950" indent="-285750">
              <a:spcBef>
                <a:spcPct val="20000"/>
              </a:spcBef>
              <a:buFont typeface="Arial" panose="020B0604020202020204" pitchFamily="34" charset="0"/>
              <a:buChar char="–"/>
              <a:defRPr sz="2800">
                <a:latin typeface="Myriad Pro Light" panose="020B0403030403020204" pitchFamily="34" charset="0"/>
              </a:defRPr>
            </a:lvl2pPr>
            <a:lvl3pPr marL="1143000" indent="-228600">
              <a:spcBef>
                <a:spcPct val="20000"/>
              </a:spcBef>
              <a:buFont typeface="Arial" panose="020B0604020202020204" pitchFamily="34" charset="0"/>
              <a:buChar char="•"/>
              <a:defRPr sz="2400">
                <a:latin typeface="Myriad Pro Light" panose="020B0403030403020204" pitchFamily="34" charset="0"/>
              </a:defRPr>
            </a:lvl3pPr>
            <a:lvl4pPr marL="1600200" indent="-228600">
              <a:spcBef>
                <a:spcPct val="20000"/>
              </a:spcBef>
              <a:buFont typeface="Arial" panose="020B0604020202020204" pitchFamily="34" charset="0"/>
              <a:buChar char="–"/>
              <a:defRPr sz="2000">
                <a:latin typeface="Myriad Pro Light" panose="020B0403030403020204" pitchFamily="34" charset="0"/>
              </a:defRPr>
            </a:lvl4pPr>
            <a:lvl5pPr marL="2057400" indent="-228600">
              <a:spcBef>
                <a:spcPct val="20000"/>
              </a:spcBef>
              <a:buFont typeface="Arial" panose="020B0604020202020204" pitchFamily="34" charset="0"/>
              <a:buChar char="»"/>
              <a:defRPr sz="2000">
                <a:latin typeface="Myriad Pro Light" panose="020B0403030403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indent="0">
              <a:buNone/>
            </a:pPr>
            <a:r>
              <a:rPr lang="el-GR" sz="1800" b="1" u="sng" dirty="0">
                <a:solidFill>
                  <a:schemeClr val="bg1"/>
                </a:solidFill>
              </a:rPr>
              <a:t>Εμπλεκόμενοι χρήστες</a:t>
            </a:r>
            <a:endParaRPr lang="el-GR" sz="1800" b="1" dirty="0">
              <a:solidFill>
                <a:schemeClr val="bg1"/>
              </a:solidFill>
            </a:endParaRPr>
          </a:p>
          <a:p>
            <a:pPr lvl="0"/>
            <a:r>
              <a:rPr lang="el-GR" sz="1800" dirty="0">
                <a:solidFill>
                  <a:schemeClr val="bg1"/>
                </a:solidFill>
              </a:rPr>
              <a:t>Ηλικιωμένος με υπέρταση (Βασικός Ιδιοκτήτης)</a:t>
            </a:r>
          </a:p>
          <a:p>
            <a:pPr lvl="0"/>
            <a:r>
              <a:rPr lang="el-GR" sz="1800" dirty="0">
                <a:solidFill>
                  <a:schemeClr val="bg1"/>
                </a:solidFill>
              </a:rPr>
              <a:t>Συμβεβλημένο Υπηρεσία τηλεϊατρικής</a:t>
            </a:r>
          </a:p>
          <a:p>
            <a:pPr lvl="0"/>
            <a:r>
              <a:rPr lang="el-GR" sz="1800" dirty="0">
                <a:solidFill>
                  <a:schemeClr val="bg1"/>
                </a:solidFill>
              </a:rPr>
              <a:t>Συμβεβλημένος Ιατρός (Παθολόγος)</a:t>
            </a:r>
          </a:p>
          <a:p>
            <a:pPr lvl="0"/>
            <a:endParaRPr lang="el-GR" sz="1800" dirty="0">
              <a:solidFill>
                <a:schemeClr val="bg1"/>
              </a:solidFill>
            </a:endParaRPr>
          </a:p>
        </p:txBody>
      </p:sp>
    </p:spTree>
    <p:extLst>
      <p:ext uri="{BB962C8B-B14F-4D97-AF65-F5344CB8AC3E}">
        <p14:creationId xmlns:p14="http://schemas.microsoft.com/office/powerpoint/2010/main" val="9994057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579296" cy="1143000"/>
          </a:xfrm>
          <a:ln>
            <a:noFill/>
          </a:ln>
        </p:spPr>
        <p:txBody>
          <a:bodyPr>
            <a:normAutofit/>
          </a:bodyPr>
          <a:lstStyle/>
          <a:p>
            <a:pPr algn="l"/>
            <a:r>
              <a:rPr lang="el-GR" sz="3000" dirty="0">
                <a:solidFill>
                  <a:schemeClr val="bg1"/>
                </a:solidFill>
                <a:latin typeface="Myriad Pro Light" panose="020B0403030403020204" pitchFamily="34" charset="0"/>
              </a:rPr>
              <a:t>Σενάριο Γ: Διασύνδεση με υπηρεσία τηλεϊατρικής</a:t>
            </a:r>
          </a:p>
        </p:txBody>
      </p:sp>
      <p:sp>
        <p:nvSpPr>
          <p:cNvPr id="5" name="Θέση περιεχομένου 4"/>
          <p:cNvSpPr>
            <a:spLocks noGrp="1"/>
          </p:cNvSpPr>
          <p:nvPr>
            <p:ph idx="1"/>
          </p:nvPr>
        </p:nvSpPr>
        <p:spPr>
          <a:xfrm>
            <a:off x="251520" y="1556792"/>
            <a:ext cx="4526160" cy="4525963"/>
          </a:xfrm>
        </p:spPr>
        <p:txBody>
          <a:bodyPr>
            <a:noAutofit/>
          </a:bodyPr>
          <a:lstStyle/>
          <a:p>
            <a:pPr marL="0" indent="0">
              <a:buNone/>
            </a:pPr>
            <a:r>
              <a:rPr lang="el-GR" sz="1800" dirty="0">
                <a:latin typeface="Myriad Pro Light" panose="020B0403030403020204" pitchFamily="34" charset="0"/>
              </a:rPr>
              <a:t>Το σενάριο αυτό εστιάζει στη χρήση του </a:t>
            </a:r>
            <a:r>
              <a:rPr lang="en-US" sz="1800" dirty="0">
                <a:latin typeface="Myriad Pro Light" panose="020B0403030403020204" pitchFamily="34" charset="0"/>
              </a:rPr>
              <a:t>PHR</a:t>
            </a:r>
            <a:r>
              <a:rPr lang="el-GR" sz="1800" dirty="0">
                <a:latin typeface="Myriad Pro Light" panose="020B0403030403020204" pitchFamily="34" charset="0"/>
              </a:rPr>
              <a:t> από χρήστες που είναι πελάτες και σε δομές τηλεϊατρικής που είναι συμβεβλημένες με το </a:t>
            </a:r>
            <a:r>
              <a:rPr lang="en-US" sz="1800" dirty="0">
                <a:latin typeface="Myriad Pro Light" panose="020B0403030403020204" pitchFamily="34" charset="0"/>
              </a:rPr>
              <a:t>Cross4all </a:t>
            </a:r>
            <a:r>
              <a:rPr lang="el-GR" sz="1800" dirty="0">
                <a:latin typeface="Myriad Pro Light" panose="020B0403030403020204" pitchFamily="34" charset="0"/>
              </a:rPr>
              <a:t>και οι οποίες έχουν προχωρήσει σε διασύνδεση των ηλεκτρονικών τους φακέλων με την πλατφόρμα του </a:t>
            </a:r>
            <a:r>
              <a:rPr lang="en-US" sz="1800" dirty="0">
                <a:latin typeface="Myriad Pro Light" panose="020B0403030403020204" pitchFamily="34" charset="0"/>
              </a:rPr>
              <a:t>Cross4all</a:t>
            </a:r>
            <a:r>
              <a:rPr lang="el-GR" sz="1800" dirty="0">
                <a:latin typeface="Myriad Pro Light" panose="020B0403030403020204" pitchFamily="34" charset="0"/>
              </a:rPr>
              <a:t>. </a:t>
            </a:r>
          </a:p>
          <a:p>
            <a:pPr marL="0" indent="0">
              <a:buNone/>
            </a:pPr>
            <a:r>
              <a:rPr lang="el-GR" sz="1800" dirty="0">
                <a:latin typeface="Myriad Pro Light" panose="020B0403030403020204" pitchFamily="34" charset="0"/>
              </a:rPr>
              <a:t>Οι ιατροί συνεργαζόμενοι με την υπηρεσία εξ αποστάσεως παρακολούθησης λαμβάνουν σε συστηματική βάση στοιχεία που καταχωρούνται από διάφορες συσκευές και </a:t>
            </a:r>
            <a:r>
              <a:rPr lang="el-GR" sz="1800" dirty="0" err="1">
                <a:latin typeface="Myriad Pro Light" panose="020B0403030403020204" pitchFamily="34" charset="0"/>
              </a:rPr>
              <a:t>σένσορες</a:t>
            </a:r>
            <a:r>
              <a:rPr lang="el-GR" sz="1800" dirty="0">
                <a:latin typeface="Myriad Pro Light" panose="020B0403030403020204" pitchFamily="34" charset="0"/>
              </a:rPr>
              <a:t> που έχουν στη διάθεσή τους οι ασθενείς. </a:t>
            </a:r>
          </a:p>
          <a:p>
            <a:pPr marL="0" indent="0">
              <a:buNone/>
            </a:pPr>
            <a:r>
              <a:rPr lang="el-GR" sz="1800" dirty="0">
                <a:latin typeface="Myriad Pro Light" panose="020B0403030403020204" pitchFamily="34" charset="0"/>
              </a:rPr>
              <a:t>Στη συνέχεια όλες αυτές πληροφορίες αποστέλλονται αυτομάτως και στον προσωπικό φάκελο στο </a:t>
            </a:r>
            <a:r>
              <a:rPr lang="en-US" sz="1800" dirty="0">
                <a:latin typeface="Myriad Pro Light" panose="020B0403030403020204" pitchFamily="34" charset="0"/>
              </a:rPr>
              <a:t>cross4all</a:t>
            </a:r>
            <a:r>
              <a:rPr lang="el-GR" sz="1800" dirty="0">
                <a:latin typeface="Myriad Pro Light" panose="020B0403030403020204" pitchFamily="34" charset="0"/>
              </a:rPr>
              <a:t>.</a:t>
            </a:r>
          </a:p>
        </p:txBody>
      </p:sp>
      <p:sp>
        <p:nvSpPr>
          <p:cNvPr id="3" name="Ορθογώνιο 2"/>
          <p:cNvSpPr/>
          <p:nvPr/>
        </p:nvSpPr>
        <p:spPr>
          <a:xfrm>
            <a:off x="7308304" y="6165304"/>
            <a:ext cx="1152128" cy="44066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l-GR" sz="2000" dirty="0">
                <a:solidFill>
                  <a:schemeClr val="bg1"/>
                </a:solidFill>
                <a:latin typeface="Myriad Pro Cond" panose="020B0506030403020204" pitchFamily="34" charset="0"/>
              </a:rPr>
              <a:t>συνέχεια</a:t>
            </a:r>
          </a:p>
        </p:txBody>
      </p:sp>
      <p:sp>
        <p:nvSpPr>
          <p:cNvPr id="7" name="Δεξιό βέλος 6"/>
          <p:cNvSpPr/>
          <p:nvPr/>
        </p:nvSpPr>
        <p:spPr>
          <a:xfrm>
            <a:off x="6876256" y="6200454"/>
            <a:ext cx="739971" cy="360000"/>
          </a:xfrm>
          <a:prstGeom prst="rightArrow">
            <a:avLst>
              <a:gd name="adj1" fmla="val 50000"/>
              <a:gd name="adj2" fmla="val 42925"/>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150551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579296" cy="1143000"/>
          </a:xfrm>
          <a:ln>
            <a:noFill/>
          </a:ln>
        </p:spPr>
        <p:txBody>
          <a:bodyPr>
            <a:normAutofit/>
          </a:bodyPr>
          <a:lstStyle/>
          <a:p>
            <a:pPr algn="l"/>
            <a:r>
              <a:rPr lang="el-GR" sz="3000" dirty="0">
                <a:solidFill>
                  <a:schemeClr val="bg1"/>
                </a:solidFill>
                <a:latin typeface="Myriad Pro Light" panose="020B0403030403020204" pitchFamily="34" charset="0"/>
              </a:rPr>
              <a:t>Σενάριο Γ: Διασύνδεση με υπηρεσία τηλεϊατρικής</a:t>
            </a:r>
          </a:p>
        </p:txBody>
      </p:sp>
      <p:sp>
        <p:nvSpPr>
          <p:cNvPr id="5" name="Θέση περιεχομένου 4"/>
          <p:cNvSpPr>
            <a:spLocks noGrp="1"/>
          </p:cNvSpPr>
          <p:nvPr>
            <p:ph idx="1"/>
          </p:nvPr>
        </p:nvSpPr>
        <p:spPr>
          <a:xfrm>
            <a:off x="251520" y="1556792"/>
            <a:ext cx="4526160" cy="4525963"/>
          </a:xfrm>
        </p:spPr>
        <p:txBody>
          <a:bodyPr>
            <a:noAutofit/>
          </a:bodyPr>
          <a:lstStyle/>
          <a:p>
            <a:pPr marL="0" indent="0">
              <a:buNone/>
            </a:pPr>
            <a:r>
              <a:rPr lang="el-GR" sz="1800" dirty="0">
                <a:latin typeface="Myriad Pro Light" panose="020B0403030403020204" pitchFamily="34" charset="0"/>
              </a:rPr>
              <a:t>Ο χρήστης, ανάλογα με την πάθησή του, εφοδιάζεται με την κατάλληλη συσκευή </a:t>
            </a:r>
            <a:r>
              <a:rPr lang="el-GR" sz="1800" b="1" dirty="0">
                <a:latin typeface="Myriad Pro Light" panose="020B0403030403020204" pitchFamily="34" charset="0"/>
              </a:rPr>
              <a:t>καταγραφής βιολογικών σημάτων </a:t>
            </a:r>
            <a:r>
              <a:rPr lang="el-GR" sz="1800" dirty="0">
                <a:latin typeface="Myriad Pro Light" panose="020B0403030403020204" pitchFamily="34" charset="0"/>
              </a:rPr>
              <a:t>(ηλεκτροκαρδιογράφο, </a:t>
            </a:r>
            <a:r>
              <a:rPr lang="el-GR" sz="1800" dirty="0" err="1">
                <a:latin typeface="Myriad Pro Light" panose="020B0403030403020204" pitchFamily="34" charset="0"/>
              </a:rPr>
              <a:t>σπιρόμετρο</a:t>
            </a:r>
            <a:r>
              <a:rPr lang="el-GR" sz="1800" dirty="0">
                <a:latin typeface="Myriad Pro Light" panose="020B0403030403020204" pitchFamily="34" charset="0"/>
              </a:rPr>
              <a:t>, οξύμετρο, πιεσόμετρο, </a:t>
            </a:r>
            <a:r>
              <a:rPr lang="el-GR" sz="1800" dirty="0" err="1">
                <a:latin typeface="Myriad Pro Light" panose="020B0403030403020204" pitchFamily="34" charset="0"/>
              </a:rPr>
              <a:t>γλυκοζόμετρο</a:t>
            </a:r>
            <a:r>
              <a:rPr lang="el-GR" sz="1800" dirty="0">
                <a:latin typeface="Myriad Pro Light" panose="020B0403030403020204" pitchFamily="34" charset="0"/>
              </a:rPr>
              <a:t>, </a:t>
            </a:r>
            <a:r>
              <a:rPr lang="el-GR" sz="1800" dirty="0" err="1">
                <a:latin typeface="Myriad Pro Light" panose="020B0403030403020204" pitchFamily="34" charset="0"/>
              </a:rPr>
              <a:t>καρδιοτοκογράφο</a:t>
            </a:r>
            <a:r>
              <a:rPr lang="el-GR" sz="1800" dirty="0">
                <a:latin typeface="Myriad Pro Light" panose="020B0403030403020204" pitchFamily="34" charset="0"/>
              </a:rPr>
              <a:t>, </a:t>
            </a:r>
            <a:r>
              <a:rPr lang="el-GR" sz="1800" dirty="0" err="1">
                <a:latin typeface="Myriad Pro Light" panose="020B0403030403020204" pitchFamily="34" charset="0"/>
              </a:rPr>
              <a:t>πολυσυσκευή</a:t>
            </a:r>
            <a:r>
              <a:rPr lang="el-GR" sz="1800" dirty="0">
                <a:latin typeface="Myriad Pro Light" panose="020B0403030403020204" pitchFamily="34" charset="0"/>
              </a:rPr>
              <a:t> καταγραφής 5 βιολογικών σημάτων) και λογισμικό λήψης &amp; διαχείρισης ιατρικού σήματος. </a:t>
            </a:r>
          </a:p>
        </p:txBody>
      </p:sp>
      <p:sp>
        <p:nvSpPr>
          <p:cNvPr id="12" name="Θέση περιεχομένου 4"/>
          <p:cNvSpPr txBox="1">
            <a:spLocks/>
          </p:cNvSpPr>
          <p:nvPr/>
        </p:nvSpPr>
        <p:spPr>
          <a:xfrm>
            <a:off x="5004048" y="1557682"/>
            <a:ext cx="3888432" cy="4525963"/>
          </a:xfrm>
          <a:prstGeom prst="rect">
            <a:avLst/>
          </a:prstGeom>
        </p:spPr>
        <p:txBody>
          <a:bodyPr vert="horz" lIns="91440" tIns="45720" rIns="91440" bIns="45720" rtlCol="0">
            <a:normAutofit/>
          </a:bodyPr>
          <a:lstStyle>
            <a:lvl1pPr marL="342900" indent="-342900">
              <a:spcBef>
                <a:spcPct val="20000"/>
              </a:spcBef>
              <a:buFont typeface="Myriad Pro" pitchFamily="34" charset="0"/>
              <a:buChar char="›"/>
              <a:defRPr sz="2400">
                <a:latin typeface="Myriad Pro Light" panose="020B0403030403020204" pitchFamily="34" charset="0"/>
              </a:defRPr>
            </a:lvl1pPr>
            <a:lvl2pPr marL="742950" indent="-285750">
              <a:spcBef>
                <a:spcPct val="20000"/>
              </a:spcBef>
              <a:buFont typeface="Arial" panose="020B0604020202020204" pitchFamily="34" charset="0"/>
              <a:buChar char="–"/>
              <a:defRPr sz="2800">
                <a:latin typeface="Myriad Pro Light" panose="020B0403030403020204" pitchFamily="34" charset="0"/>
              </a:defRPr>
            </a:lvl2pPr>
            <a:lvl3pPr marL="1143000" indent="-228600">
              <a:spcBef>
                <a:spcPct val="20000"/>
              </a:spcBef>
              <a:buFont typeface="Arial" panose="020B0604020202020204" pitchFamily="34" charset="0"/>
              <a:buChar char="•"/>
              <a:defRPr sz="2400">
                <a:latin typeface="Myriad Pro Light" panose="020B0403030403020204" pitchFamily="34" charset="0"/>
              </a:defRPr>
            </a:lvl3pPr>
            <a:lvl4pPr marL="1600200" indent="-228600">
              <a:spcBef>
                <a:spcPct val="20000"/>
              </a:spcBef>
              <a:buFont typeface="Arial" panose="020B0604020202020204" pitchFamily="34" charset="0"/>
              <a:buChar char="–"/>
              <a:defRPr sz="2000">
                <a:latin typeface="Myriad Pro Light" panose="020B0403030403020204" pitchFamily="34" charset="0"/>
              </a:defRPr>
            </a:lvl4pPr>
            <a:lvl5pPr marL="2057400" indent="-228600">
              <a:spcBef>
                <a:spcPct val="20000"/>
              </a:spcBef>
              <a:buFont typeface="Arial" panose="020B0604020202020204" pitchFamily="34" charset="0"/>
              <a:buChar char="»"/>
              <a:defRPr sz="2000">
                <a:latin typeface="Myriad Pro Light" panose="020B0403030403020204" pitchFamily="34" charset="0"/>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indent="0">
              <a:buNone/>
            </a:pPr>
            <a:r>
              <a:rPr lang="el-GR" sz="1800" dirty="0"/>
              <a:t>Οι καταγεγραμμένες μετρήσεις, μεταφέρονται μέσω </a:t>
            </a:r>
            <a:r>
              <a:rPr lang="el-GR" sz="1800" dirty="0" err="1"/>
              <a:t>bluetooth</a:t>
            </a:r>
            <a:r>
              <a:rPr lang="el-GR" sz="1800" dirty="0"/>
              <a:t> σε συσκευή ασύρματης πρόσβασης (κινητό τηλέφωνο, PDA, H/Y) και προωθούνται σε ένα κέντρο επικοινωνίας, όπου </a:t>
            </a:r>
            <a:r>
              <a:rPr lang="el-GR" sz="1800" b="1" dirty="0"/>
              <a:t>ελέγχονται από το ειδικό προσωπικό </a:t>
            </a:r>
            <a:r>
              <a:rPr lang="el-GR" sz="1800" dirty="0"/>
              <a:t>και είναι διαθέσιμες συνεχώς (24 ώρες).</a:t>
            </a:r>
          </a:p>
          <a:p>
            <a:pPr marL="0" indent="0">
              <a:buNone/>
            </a:pPr>
            <a:endParaRPr lang="en-US" sz="1800" dirty="0"/>
          </a:p>
          <a:p>
            <a:pPr marL="0" indent="0">
              <a:buNone/>
            </a:pPr>
            <a:r>
              <a:rPr lang="el-GR" sz="1800" dirty="0"/>
              <a:t>Η κα Νικολαΐδου έχει τη δυνατότητα να βλέπει τα δεδομένα αυτά στην πλατφόρμα του </a:t>
            </a:r>
            <a:r>
              <a:rPr lang="en-US" sz="1800" dirty="0"/>
              <a:t>Cross4all </a:t>
            </a:r>
            <a:r>
              <a:rPr lang="el-GR" sz="1800" dirty="0"/>
              <a:t>και να τα </a:t>
            </a:r>
            <a:r>
              <a:rPr lang="el-GR" sz="1800" b="1" dirty="0"/>
              <a:t>διαμοιράζεται με τον γιατρό της</a:t>
            </a:r>
            <a:r>
              <a:rPr lang="el-GR" sz="1800" dirty="0"/>
              <a:t>.</a:t>
            </a:r>
          </a:p>
          <a:p>
            <a:pPr marL="0" indent="0">
              <a:buNone/>
            </a:pPr>
            <a:endParaRPr lang="el-GR" sz="1800" dirty="0"/>
          </a:p>
        </p:txBody>
      </p:sp>
    </p:spTree>
    <p:extLst>
      <p:ext uri="{BB962C8B-B14F-4D97-AF65-F5344CB8AC3E}">
        <p14:creationId xmlns:p14="http://schemas.microsoft.com/office/powerpoint/2010/main" val="170167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Alexandros\Desktop\PinCloud\new screenshots\raw images\slide-image-3.jpg"/>
          <p:cNvPicPr>
            <a:picLocks noChangeAspect="1" noChangeArrowheads="1"/>
          </p:cNvPicPr>
          <p:nvPr/>
        </p:nvPicPr>
        <p:blipFill rotWithShape="1">
          <a:blip r:embed="rId2">
            <a:extLst>
              <a:ext uri="{28A0092B-C50C-407E-A947-70E740481C1C}">
                <a14:useLocalDpi xmlns:a14="http://schemas.microsoft.com/office/drawing/2010/main" val="0"/>
              </a:ext>
            </a:extLst>
          </a:blip>
          <a:srcRect l="54900" r="2680" b="23644"/>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0" y="0"/>
            <a:ext cx="6228184" cy="6858000"/>
          </a:xfrm>
          <a:prstGeom prst="rect">
            <a:avLst/>
          </a:prstGeom>
          <a:solidFill>
            <a:schemeClr val="tx1">
              <a:lumMod val="95000"/>
              <a:lumOff val="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aseline="-25000" dirty="0"/>
          </a:p>
        </p:txBody>
      </p:sp>
      <p:sp>
        <p:nvSpPr>
          <p:cNvPr id="7" name="Θέση περιεχομένου 2"/>
          <p:cNvSpPr txBox="1">
            <a:spLocks/>
          </p:cNvSpPr>
          <p:nvPr/>
        </p:nvSpPr>
        <p:spPr>
          <a:xfrm>
            <a:off x="6362634" y="2171107"/>
            <a:ext cx="2829000" cy="452596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Eurostile LT Condensed" panose="02000506030000020004"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Eurostile LT Condensed" panose="02000506030000020004" pitchFamily="2"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Eurostile LT Condensed" panose="02000506030000020004" pitchFamily="2"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Eurostile LT Condensed" panose="02000506030000020004" pitchFamily="2"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Eurostile LT Condensed" panose="0200050603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a:t>Thus..</a:t>
            </a:r>
          </a:p>
          <a:p>
            <a:pPr marL="0" indent="0">
              <a:buFont typeface="Arial" panose="020B0604020202020204" pitchFamily="34" charset="0"/>
              <a:buNone/>
            </a:pPr>
            <a:endParaRPr lang="en-US" sz="2400" dirty="0"/>
          </a:p>
          <a:p>
            <a:pPr marL="0" indent="0">
              <a:spcAft>
                <a:spcPts val="600"/>
              </a:spcAft>
              <a:buFont typeface="Arial" panose="020B0604020202020204" pitchFamily="34" charset="0"/>
              <a:buNone/>
            </a:pPr>
            <a:r>
              <a:rPr lang="en-US" sz="2400" dirty="0"/>
              <a:t>it is essential to come up with </a:t>
            </a:r>
            <a:r>
              <a:rPr lang="en-US" sz="2400" b="1" u="sng" dirty="0">
                <a:solidFill>
                  <a:srgbClr val="FF0000"/>
                </a:solidFill>
                <a:effectLst>
                  <a:outerShdw blurRad="38100" dist="38100" dir="2700000" algn="tl">
                    <a:srgbClr val="000000">
                      <a:alpha val="43137"/>
                    </a:srgbClr>
                  </a:outerShdw>
                </a:effectLst>
              </a:rPr>
              <a:t>new</a:t>
            </a:r>
            <a:r>
              <a:rPr lang="en-US" sz="2400" dirty="0">
                <a:solidFill>
                  <a:srgbClr val="FF0000"/>
                </a:solidFill>
              </a:rPr>
              <a:t> </a:t>
            </a:r>
            <a:r>
              <a:rPr lang="en-US" sz="2400" dirty="0"/>
              <a:t>solutions </a:t>
            </a:r>
          </a:p>
          <a:p>
            <a:pPr>
              <a:spcAft>
                <a:spcPts val="600"/>
              </a:spcAft>
              <a:buFont typeface="Wingdings" panose="05000000000000000000" pitchFamily="2" charset="2"/>
              <a:buChar char="ü"/>
            </a:pPr>
            <a:r>
              <a:rPr lang="en-US" sz="2400" dirty="0"/>
              <a:t>at lower, </a:t>
            </a:r>
            <a:br>
              <a:rPr lang="en-US" sz="2400" dirty="0"/>
            </a:br>
            <a:r>
              <a:rPr lang="en-US" sz="2400" dirty="0"/>
              <a:t>sustainable costs </a:t>
            </a:r>
          </a:p>
          <a:p>
            <a:pPr>
              <a:spcAft>
                <a:spcPts val="600"/>
              </a:spcAft>
              <a:buFont typeface="Wingdings" panose="05000000000000000000" pitchFamily="2" charset="2"/>
              <a:buChar char="ü"/>
            </a:pPr>
            <a:r>
              <a:rPr lang="en-US" sz="2400" dirty="0"/>
              <a:t>towards </a:t>
            </a:r>
            <a:br>
              <a:rPr lang="en-US" sz="2400" dirty="0"/>
            </a:br>
            <a:r>
              <a:rPr lang="en-US" sz="2400" dirty="0"/>
              <a:t>“holistic health”</a:t>
            </a:r>
          </a:p>
          <a:p>
            <a:pPr>
              <a:spcAft>
                <a:spcPts val="600"/>
              </a:spcAft>
              <a:buFont typeface="Wingdings" panose="05000000000000000000" pitchFamily="2" charset="2"/>
              <a:buChar char="ü"/>
            </a:pPr>
            <a:r>
              <a:rPr lang="en-US" sz="2400" dirty="0"/>
              <a:t>placing self-care </a:t>
            </a:r>
            <a:br>
              <a:rPr lang="en-US" sz="2400" dirty="0"/>
            </a:br>
            <a:r>
              <a:rPr lang="en-US" sz="2400" dirty="0"/>
              <a:t>and preventive medicine on a continuum with health care providers</a:t>
            </a:r>
            <a:endParaRPr lang="el-GR" sz="2400" dirty="0"/>
          </a:p>
          <a:p>
            <a:endParaRPr lang="el-GR" sz="2400" dirty="0"/>
          </a:p>
        </p:txBody>
      </p:sp>
      <p:sp>
        <p:nvSpPr>
          <p:cNvPr id="2" name="Τίτλος 1"/>
          <p:cNvSpPr>
            <a:spLocks noGrp="1"/>
          </p:cNvSpPr>
          <p:nvPr>
            <p:ph type="title"/>
          </p:nvPr>
        </p:nvSpPr>
        <p:spPr>
          <a:xfrm>
            <a:off x="288032" y="462384"/>
            <a:ext cx="6228184" cy="1512168"/>
          </a:xfrm>
        </p:spPr>
        <p:txBody>
          <a:bodyPr>
            <a:noAutofit/>
          </a:bodyPr>
          <a:lstStyle/>
          <a:p>
            <a:pPr algn="l"/>
            <a:r>
              <a:rPr lang="en-US" sz="3200" dirty="0">
                <a:solidFill>
                  <a:schemeClr val="bg1"/>
                </a:solidFill>
                <a:effectLst>
                  <a:outerShdw blurRad="38100" dist="38100" dir="2700000" algn="tl">
                    <a:srgbClr val="000000">
                      <a:alpha val="43137"/>
                    </a:srgbClr>
                  </a:outerShdw>
                </a:effectLst>
                <a:latin typeface="Eurostile LT Condensed" panose="02000506030000020004" pitchFamily="2" charset="0"/>
              </a:rPr>
              <a:t>Additional burden is progressively placed on our health care systems</a:t>
            </a:r>
            <a:endParaRPr lang="el-GR" sz="3200" dirty="0">
              <a:solidFill>
                <a:schemeClr val="bg1"/>
              </a:solidFill>
              <a:effectLst>
                <a:outerShdw blurRad="38100" dist="38100" dir="2700000" algn="tl">
                  <a:srgbClr val="000000">
                    <a:alpha val="43137"/>
                  </a:srgbClr>
                </a:outerShdw>
              </a:effectLst>
              <a:latin typeface="Eurostile LT Condensed" panose="02000506030000020004" pitchFamily="2" charset="0"/>
            </a:endParaRPr>
          </a:p>
        </p:txBody>
      </p:sp>
      <p:sp>
        <p:nvSpPr>
          <p:cNvPr id="3" name="Θέση περιεχομένου 2"/>
          <p:cNvSpPr>
            <a:spLocks noGrp="1"/>
          </p:cNvSpPr>
          <p:nvPr>
            <p:ph idx="1"/>
          </p:nvPr>
        </p:nvSpPr>
        <p:spPr>
          <a:xfrm>
            <a:off x="251520" y="2143397"/>
            <a:ext cx="5554960" cy="4525963"/>
          </a:xfrm>
        </p:spPr>
        <p:txBody>
          <a:bodyPr>
            <a:normAutofit/>
          </a:bodyPr>
          <a:lstStyle/>
          <a:p>
            <a:pPr marL="0" indent="0">
              <a:spcBef>
                <a:spcPts val="1200"/>
              </a:spcBef>
              <a:spcAft>
                <a:spcPts val="1200"/>
              </a:spcAft>
              <a:buNone/>
            </a:pPr>
            <a:r>
              <a:rPr lang="en-US" sz="2600" dirty="0">
                <a:solidFill>
                  <a:schemeClr val="bg1"/>
                </a:solidFill>
                <a:effectLst>
                  <a:outerShdw blurRad="38100" dist="38100" dir="2700000" algn="tl">
                    <a:srgbClr val="000000">
                      <a:alpha val="43137"/>
                    </a:srgbClr>
                  </a:outerShdw>
                </a:effectLst>
              </a:rPr>
              <a:t>fewer, longer lasting and more costly </a:t>
            </a:r>
            <a:r>
              <a:rPr lang="en-US" sz="2600" b="1" dirty="0">
                <a:solidFill>
                  <a:srgbClr val="FF0000"/>
                </a:solidFill>
                <a:effectLst>
                  <a:outerShdw blurRad="38100" dist="38100" dir="2700000" algn="tl">
                    <a:srgbClr val="000000">
                      <a:alpha val="43137"/>
                    </a:srgbClr>
                  </a:outerShdw>
                </a:effectLst>
              </a:rPr>
              <a:t>interactions with patients</a:t>
            </a:r>
          </a:p>
          <a:p>
            <a:pPr marL="0" indent="0">
              <a:spcBef>
                <a:spcPts val="1200"/>
              </a:spcBef>
              <a:spcAft>
                <a:spcPts val="1200"/>
              </a:spcAft>
              <a:buNone/>
            </a:pPr>
            <a:r>
              <a:rPr lang="en-US" sz="2600" dirty="0">
                <a:solidFill>
                  <a:schemeClr val="bg1"/>
                </a:solidFill>
                <a:effectLst>
                  <a:outerShdw blurRad="38100" dist="38100" dir="2700000" algn="tl">
                    <a:srgbClr val="000000">
                      <a:alpha val="43137"/>
                    </a:srgbClr>
                  </a:outerShdw>
                </a:effectLst>
              </a:rPr>
              <a:t>increasing demands for on-going </a:t>
            </a:r>
            <a:r>
              <a:rPr lang="en-US" sz="2600" b="1" dirty="0">
                <a:solidFill>
                  <a:srgbClr val="FF0000"/>
                </a:solidFill>
                <a:effectLst>
                  <a:outerShdw blurRad="38100" dist="38100" dir="2700000" algn="tl">
                    <a:srgbClr val="000000">
                      <a:alpha val="43137"/>
                    </a:srgbClr>
                  </a:outerShdw>
                </a:effectLst>
              </a:rPr>
              <a:t>monitoring and treatment adjustments</a:t>
            </a:r>
          </a:p>
          <a:p>
            <a:pPr marL="0" indent="0">
              <a:spcBef>
                <a:spcPts val="1200"/>
              </a:spcBef>
              <a:spcAft>
                <a:spcPts val="1200"/>
              </a:spcAft>
              <a:buNone/>
            </a:pPr>
            <a:r>
              <a:rPr lang="en-US" sz="2600" dirty="0">
                <a:solidFill>
                  <a:schemeClr val="bg1"/>
                </a:solidFill>
                <a:effectLst>
                  <a:outerShdw blurRad="38100" dist="38100" dir="2700000" algn="tl">
                    <a:srgbClr val="000000">
                      <a:alpha val="43137"/>
                    </a:srgbClr>
                  </a:outerShdw>
                </a:effectLst>
              </a:rPr>
              <a:t>a broadening of the care procedures needed per patient case, with more </a:t>
            </a:r>
            <a:br>
              <a:rPr lang="en-US" sz="2600" dirty="0">
                <a:solidFill>
                  <a:schemeClr val="bg1"/>
                </a:solidFill>
                <a:effectLst>
                  <a:outerShdw blurRad="38100" dist="38100" dir="2700000" algn="tl">
                    <a:srgbClr val="000000">
                      <a:alpha val="43137"/>
                    </a:srgbClr>
                  </a:outerShdw>
                </a:effectLst>
              </a:rPr>
            </a:br>
            <a:r>
              <a:rPr lang="en-US" sz="2600" b="1" dirty="0">
                <a:solidFill>
                  <a:srgbClr val="FF0000"/>
                </a:solidFill>
                <a:effectLst>
                  <a:outerShdw blurRad="38100" dist="38100" dir="2700000" algn="tl">
                    <a:srgbClr val="000000">
                      <a:alpha val="43137"/>
                    </a:srgbClr>
                  </a:outerShdw>
                </a:effectLst>
              </a:rPr>
              <a:t>high</a:t>
            </a:r>
            <a:r>
              <a:rPr lang="en-US" sz="2600" b="1" dirty="0">
                <a:solidFill>
                  <a:schemeClr val="bg1"/>
                </a:solidFill>
                <a:effectLst>
                  <a:outerShdw blurRad="38100" dist="38100" dir="2700000" algn="tl">
                    <a:srgbClr val="000000">
                      <a:alpha val="43137"/>
                    </a:srgbClr>
                  </a:outerShdw>
                </a:effectLst>
              </a:rPr>
              <a:t> </a:t>
            </a:r>
            <a:r>
              <a:rPr lang="en-US" sz="2600" b="1" dirty="0">
                <a:solidFill>
                  <a:srgbClr val="FF0000"/>
                </a:solidFill>
                <a:effectLst>
                  <a:outerShdw blurRad="38100" dist="38100" dir="2700000" algn="tl">
                    <a:srgbClr val="000000">
                      <a:alpha val="43137"/>
                    </a:srgbClr>
                  </a:outerShdw>
                </a:effectLst>
              </a:rPr>
              <a:t>risk gaps</a:t>
            </a:r>
            <a:r>
              <a:rPr lang="en-US" sz="2600" b="1" dirty="0">
                <a:solidFill>
                  <a:schemeClr val="bg1"/>
                </a:solidFill>
                <a:effectLst>
                  <a:outerShdw blurRad="38100" dist="38100" dir="2700000" algn="tl">
                    <a:srgbClr val="000000">
                      <a:alpha val="43137"/>
                    </a:srgbClr>
                  </a:outerShdw>
                </a:effectLst>
              </a:rPr>
              <a:t> </a:t>
            </a:r>
            <a:r>
              <a:rPr lang="en-US" sz="2600" dirty="0">
                <a:solidFill>
                  <a:schemeClr val="bg1"/>
                </a:solidFill>
                <a:effectLst>
                  <a:outerShdw blurRad="38100" dist="38100" dir="2700000" algn="tl">
                    <a:srgbClr val="000000">
                      <a:alpha val="43137"/>
                    </a:srgbClr>
                  </a:outerShdw>
                </a:effectLst>
              </a:rPr>
              <a:t>in care handovers</a:t>
            </a:r>
          </a:p>
          <a:p>
            <a:pPr marL="0" indent="0">
              <a:spcBef>
                <a:spcPts val="1200"/>
              </a:spcBef>
              <a:spcAft>
                <a:spcPts val="1200"/>
              </a:spcAft>
              <a:buNone/>
            </a:pPr>
            <a:r>
              <a:rPr lang="en-US" sz="2600" dirty="0">
                <a:solidFill>
                  <a:schemeClr val="bg1"/>
                </a:solidFill>
                <a:effectLst>
                  <a:outerShdw blurRad="38100" dist="38100" dir="2700000" algn="tl">
                    <a:srgbClr val="000000">
                      <a:alpha val="43137"/>
                    </a:srgbClr>
                  </a:outerShdw>
                </a:effectLst>
              </a:rPr>
              <a:t>and many more…</a:t>
            </a:r>
            <a:endParaRPr lang="el-GR" sz="2600" dirty="0">
              <a:solidFill>
                <a:schemeClr val="bg1"/>
              </a:solidFill>
              <a:effectLst>
                <a:outerShdw blurRad="38100" dist="38100" dir="2700000" algn="tl">
                  <a:srgbClr val="000000">
                    <a:alpha val="43137"/>
                  </a:srgbClr>
                </a:outerShdw>
              </a:effectLst>
            </a:endParaRPr>
          </a:p>
        </p:txBody>
      </p:sp>
      <p:cxnSp>
        <p:nvCxnSpPr>
          <p:cNvPr id="8" name="Ευθεία γραμμή σύνδεσης 7"/>
          <p:cNvCxnSpPr/>
          <p:nvPr/>
        </p:nvCxnSpPr>
        <p:spPr>
          <a:xfrm>
            <a:off x="375248" y="1844824"/>
            <a:ext cx="5400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534248"/>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5796136" y="0"/>
            <a:ext cx="3347863" cy="6858000"/>
          </a:xfrm>
          <a:prstGeom prst="rect">
            <a:avLst/>
          </a:prstGeom>
          <a:solidFill>
            <a:srgbClr val="FE9802"/>
          </a:solidFill>
          <a:ln>
            <a:noFill/>
          </a:ln>
        </p:spPr>
        <p:txBody>
          <a:bodyPr vert="horz" lIns="91440" tIns="45720" rIns="91440" bIns="45720" rtlCol="0">
            <a:normAutofit/>
          </a:bodyPr>
          <a:lstStyle/>
          <a:p>
            <a:pPr algn="ctr">
              <a:spcBef>
                <a:spcPts val="1200"/>
              </a:spcBef>
              <a:spcAft>
                <a:spcPts val="600"/>
              </a:spcAft>
              <a:buFont typeface="Arial" panose="020B0604020202020204" pitchFamily="34" charset="0"/>
              <a:buNone/>
            </a:pPr>
            <a:endParaRPr lang="el-GR" sz="2400" dirty="0">
              <a:solidFill>
                <a:schemeClr val="tx1">
                  <a:lumMod val="95000"/>
                  <a:lumOff val="5000"/>
                </a:schemeClr>
              </a:solidFill>
              <a:latin typeface="Eurostile LT Condensed" panose="02000506030000020004" pitchFamily="2" charset="0"/>
            </a:endParaRPr>
          </a:p>
        </p:txBody>
      </p:sp>
      <p:sp>
        <p:nvSpPr>
          <p:cNvPr id="4" name="Ορθογώνιο 3"/>
          <p:cNvSpPr/>
          <p:nvPr/>
        </p:nvSpPr>
        <p:spPr>
          <a:xfrm>
            <a:off x="0" y="0"/>
            <a:ext cx="9144000" cy="1124744"/>
          </a:xfrm>
          <a:prstGeom prst="rect">
            <a:avLst/>
          </a:prstGeom>
          <a:solidFill>
            <a:schemeClr val="tx1">
              <a:lumMod val="75000"/>
              <a:lumOff val="2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229600" cy="1143000"/>
          </a:xfrm>
        </p:spPr>
        <p:txBody>
          <a:bodyPr>
            <a:normAutofit/>
          </a:bodyPr>
          <a:lstStyle/>
          <a:p>
            <a:pPr algn="l"/>
            <a:r>
              <a:rPr lang="en-US" sz="3600" dirty="0">
                <a:solidFill>
                  <a:schemeClr val="bg1"/>
                </a:solidFill>
                <a:latin typeface="Eurostile LT Condensed" panose="02000506030000020004" pitchFamily="2" charset="0"/>
              </a:rPr>
              <a:t>Can we change?</a:t>
            </a:r>
            <a:endParaRPr lang="el-GR" sz="3600" dirty="0">
              <a:solidFill>
                <a:schemeClr val="bg1"/>
              </a:solidFill>
              <a:latin typeface="Eurostile LT Condensed" panose="02000506030000020004" pitchFamily="2" charset="0"/>
            </a:endParaRPr>
          </a:p>
        </p:txBody>
      </p:sp>
      <p:sp>
        <p:nvSpPr>
          <p:cNvPr id="3" name="Θέση περιεχομένου 2"/>
          <p:cNvSpPr>
            <a:spLocks noGrp="1"/>
          </p:cNvSpPr>
          <p:nvPr>
            <p:ph idx="1"/>
          </p:nvPr>
        </p:nvSpPr>
        <p:spPr>
          <a:xfrm>
            <a:off x="457200" y="1600200"/>
            <a:ext cx="5050904" cy="5141168"/>
          </a:xfrm>
        </p:spPr>
        <p:txBody>
          <a:bodyPr>
            <a:normAutofit lnSpcReduction="10000"/>
          </a:bodyPr>
          <a:lstStyle/>
          <a:p>
            <a:pPr marL="0" indent="0">
              <a:spcBef>
                <a:spcPts val="1200"/>
              </a:spcBef>
              <a:spcAft>
                <a:spcPts val="600"/>
              </a:spcAft>
              <a:buNone/>
            </a:pPr>
            <a:r>
              <a:rPr lang="en-US" sz="2400" dirty="0"/>
              <a:t>Today in Greece </a:t>
            </a:r>
            <a:r>
              <a:rPr lang="en-US" sz="1800" dirty="0"/>
              <a:t>(if not everywhere)</a:t>
            </a:r>
            <a:r>
              <a:rPr lang="en-US" sz="2400" dirty="0"/>
              <a:t>:</a:t>
            </a:r>
          </a:p>
          <a:p>
            <a:pPr>
              <a:spcBef>
                <a:spcPts val="1200"/>
              </a:spcBef>
              <a:spcAft>
                <a:spcPts val="600"/>
              </a:spcAft>
              <a:buFont typeface="Myriad Pro" pitchFamily="34" charset="0"/>
              <a:buChar char="›"/>
            </a:pPr>
            <a:r>
              <a:rPr lang="en-US" sz="2400" dirty="0"/>
              <a:t>health systems are designed around the delivery of acute and episodic care</a:t>
            </a:r>
          </a:p>
          <a:p>
            <a:pPr>
              <a:spcBef>
                <a:spcPts val="1200"/>
              </a:spcBef>
              <a:spcAft>
                <a:spcPts val="600"/>
              </a:spcAft>
              <a:buFont typeface="Myriad Pro" pitchFamily="34" charset="0"/>
              <a:buChar char="›"/>
            </a:pPr>
            <a:r>
              <a:rPr lang="en-US" sz="2400" dirty="0"/>
              <a:t>we are in the middle of multiple “islands” of health services for patients, health professionals or insurance services alone</a:t>
            </a:r>
          </a:p>
          <a:p>
            <a:pPr>
              <a:spcBef>
                <a:spcPts val="1200"/>
              </a:spcBef>
              <a:spcAft>
                <a:spcPts val="600"/>
              </a:spcAft>
              <a:buFont typeface="Myriad Pro" pitchFamily="34" charset="0"/>
              <a:buChar char="›"/>
            </a:pPr>
            <a:r>
              <a:rPr lang="en-US" sz="2400" dirty="0"/>
              <a:t>due to fragmentation of systems and services, our health records are also incomplete and spread across multiple locations</a:t>
            </a:r>
          </a:p>
          <a:p>
            <a:pPr marL="0" indent="0">
              <a:spcAft>
                <a:spcPts val="600"/>
              </a:spcAft>
              <a:buNone/>
            </a:pPr>
            <a:endParaRPr lang="en-US" sz="2400" dirty="0"/>
          </a:p>
        </p:txBody>
      </p:sp>
      <p:sp>
        <p:nvSpPr>
          <p:cNvPr id="6" name="Ορθογώνιο 5"/>
          <p:cNvSpPr/>
          <p:nvPr/>
        </p:nvSpPr>
        <p:spPr>
          <a:xfrm>
            <a:off x="6253161" y="5229200"/>
            <a:ext cx="2579004" cy="1200329"/>
          </a:xfrm>
          <a:prstGeom prst="rect">
            <a:avLst/>
          </a:prstGeom>
        </p:spPr>
        <p:txBody>
          <a:bodyPr wrap="square">
            <a:spAutoFit/>
          </a:bodyPr>
          <a:lstStyle/>
          <a:p>
            <a:pPr algn="ctr"/>
            <a:r>
              <a:rPr lang="en-US" sz="2400" dirty="0">
                <a:solidFill>
                  <a:schemeClr val="bg1"/>
                </a:solidFill>
                <a:latin typeface="Eurostile LT Condensed" panose="02000506030000020004" pitchFamily="2" charset="0"/>
              </a:rPr>
              <a:t>thousands of patients </a:t>
            </a:r>
            <a:r>
              <a:rPr lang="en-US" sz="2400" b="1" u="sng" dirty="0">
                <a:solidFill>
                  <a:schemeClr val="bg1"/>
                </a:solidFill>
                <a:latin typeface="Eurostile LT Condensed" panose="02000506030000020004" pitchFamily="2" charset="0"/>
              </a:rPr>
              <a:t>in risk </a:t>
            </a:r>
            <a:r>
              <a:rPr lang="en-US" sz="2400" dirty="0">
                <a:solidFill>
                  <a:schemeClr val="bg1"/>
                </a:solidFill>
                <a:latin typeface="Eurostile LT Condensed" panose="02000506030000020004" pitchFamily="2" charset="0"/>
              </a:rPr>
              <a:t>each year </a:t>
            </a:r>
            <a:endParaRPr lang="el-GR" sz="2400" dirty="0">
              <a:solidFill>
                <a:schemeClr val="bg1"/>
              </a:solidFill>
              <a:latin typeface="Eurostile LT Condensed" panose="02000506030000020004" pitchFamily="2" charset="0"/>
            </a:endParaRPr>
          </a:p>
        </p:txBody>
      </p:sp>
      <p:sp>
        <p:nvSpPr>
          <p:cNvPr id="7" name="Δεξιό βέλος 6"/>
          <p:cNvSpPr/>
          <p:nvPr/>
        </p:nvSpPr>
        <p:spPr>
          <a:xfrm>
            <a:off x="5652120" y="3429000"/>
            <a:ext cx="615846" cy="936104"/>
          </a:xfrm>
          <a:prstGeom prst="rightArrow">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Ορθογώνιο 7"/>
          <p:cNvSpPr/>
          <p:nvPr/>
        </p:nvSpPr>
        <p:spPr>
          <a:xfrm>
            <a:off x="6244772" y="2191504"/>
            <a:ext cx="2577400" cy="2677656"/>
          </a:xfrm>
          <a:prstGeom prst="rect">
            <a:avLst/>
          </a:prstGeom>
        </p:spPr>
        <p:txBody>
          <a:bodyPr wrap="square">
            <a:spAutoFit/>
          </a:bodyPr>
          <a:lstStyle/>
          <a:p>
            <a:pPr algn="ctr">
              <a:spcBef>
                <a:spcPts val="1200"/>
              </a:spcBef>
              <a:spcAft>
                <a:spcPts val="600"/>
              </a:spcAft>
              <a:buFont typeface="Arial" panose="020B0604020202020204" pitchFamily="34" charset="0"/>
              <a:buNone/>
            </a:pPr>
            <a:r>
              <a:rPr lang="en-US" sz="2400" dirty="0">
                <a:solidFill>
                  <a:schemeClr val="bg1"/>
                </a:solidFill>
                <a:latin typeface="Eurostile LT Condensed" panose="02000506030000020004" pitchFamily="2" charset="0"/>
              </a:rPr>
              <a:t>it is </a:t>
            </a:r>
            <a:r>
              <a:rPr lang="en-US" sz="2400" b="1" u="sng" dirty="0">
                <a:solidFill>
                  <a:schemeClr val="bg1"/>
                </a:solidFill>
                <a:latin typeface="Eurostile LT Condensed" panose="02000506030000020004" pitchFamily="2" charset="0"/>
              </a:rPr>
              <a:t>hard</a:t>
            </a:r>
            <a:r>
              <a:rPr lang="en-US" sz="2400" b="1" dirty="0">
                <a:solidFill>
                  <a:schemeClr val="bg1"/>
                </a:solidFill>
                <a:latin typeface="Eurostile LT Condensed" panose="02000506030000020004" pitchFamily="2" charset="0"/>
              </a:rPr>
              <a:t> </a:t>
            </a:r>
            <a:r>
              <a:rPr lang="en-US" sz="2400" dirty="0">
                <a:solidFill>
                  <a:schemeClr val="bg1"/>
                </a:solidFill>
                <a:latin typeface="Eurostile LT Condensed" panose="02000506030000020004" pitchFamily="2" charset="0"/>
              </a:rPr>
              <a:t>to maintain, assemble and present our health records effectively and efficiently, once absolutely needed</a:t>
            </a:r>
            <a:endParaRPr lang="el-GR" sz="2400" dirty="0">
              <a:solidFill>
                <a:schemeClr val="bg1"/>
              </a:solidFill>
              <a:latin typeface="Eurostile LT Condensed" panose="02000506030000020004" pitchFamily="2" charset="0"/>
            </a:endParaRPr>
          </a:p>
        </p:txBody>
      </p:sp>
    </p:spTree>
    <p:extLst>
      <p:ext uri="{BB962C8B-B14F-4D97-AF65-F5344CB8AC3E}">
        <p14:creationId xmlns:p14="http://schemas.microsoft.com/office/powerpoint/2010/main" val="1454916914"/>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Ορθογώνιο 11"/>
          <p:cNvSpPr/>
          <p:nvPr/>
        </p:nvSpPr>
        <p:spPr>
          <a:xfrm>
            <a:off x="0" y="4767534"/>
            <a:ext cx="9144000" cy="20904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229600" cy="1143000"/>
          </a:xfrm>
        </p:spPr>
        <p:txBody>
          <a:bodyPr>
            <a:normAutofit/>
          </a:bodyPr>
          <a:lstStyle/>
          <a:p>
            <a:pPr algn="l"/>
            <a:r>
              <a:rPr lang="en-US" sz="3600" dirty="0">
                <a:solidFill>
                  <a:schemeClr val="bg1"/>
                </a:solidFill>
                <a:latin typeface="Eurostile LT Condensed" panose="02000506030000020004" pitchFamily="2" charset="0"/>
              </a:rPr>
              <a:t>Can we change?</a:t>
            </a:r>
            <a:endParaRPr lang="el-GR" sz="3600" dirty="0">
              <a:solidFill>
                <a:schemeClr val="bg1"/>
              </a:solidFill>
              <a:latin typeface="Eurostile LT Condensed" panose="02000506030000020004" pitchFamily="2" charset="0"/>
            </a:endParaRPr>
          </a:p>
        </p:txBody>
      </p:sp>
      <p:sp>
        <p:nvSpPr>
          <p:cNvPr id="3" name="Θέση περιεχομένου 2"/>
          <p:cNvSpPr>
            <a:spLocks noGrp="1"/>
          </p:cNvSpPr>
          <p:nvPr>
            <p:ph idx="1"/>
          </p:nvPr>
        </p:nvSpPr>
        <p:spPr>
          <a:xfrm>
            <a:off x="-468560" y="1979167"/>
            <a:ext cx="2880320" cy="2700841"/>
          </a:xfrm>
        </p:spPr>
        <p:txBody>
          <a:bodyPr>
            <a:normAutofit/>
          </a:bodyPr>
          <a:lstStyle/>
          <a:p>
            <a:pPr marL="0" indent="0" algn="r">
              <a:buNone/>
            </a:pPr>
            <a:r>
              <a:rPr lang="en-US" sz="2400" dirty="0"/>
              <a:t>Home care: </a:t>
            </a:r>
            <a:br>
              <a:rPr lang="en-US" sz="2400" dirty="0"/>
            </a:br>
            <a:r>
              <a:rPr lang="en-US" sz="2400" dirty="0"/>
              <a:t>a viable, </a:t>
            </a:r>
            <a:br>
              <a:rPr lang="en-US" sz="2400" dirty="0"/>
            </a:br>
            <a:r>
              <a:rPr lang="en-US" sz="2400" dirty="0"/>
              <a:t>cost-effective </a:t>
            </a:r>
            <a:br>
              <a:rPr lang="en-US" sz="2400" dirty="0"/>
            </a:br>
            <a:r>
              <a:rPr lang="en-US" sz="2400" dirty="0"/>
              <a:t>supplement </a:t>
            </a:r>
            <a:br>
              <a:rPr lang="en-US" sz="2400" dirty="0"/>
            </a:br>
            <a:r>
              <a:rPr lang="en-US" sz="2400" dirty="0"/>
              <a:t>to traditional </a:t>
            </a:r>
            <a:br>
              <a:rPr lang="en-US" sz="2400" dirty="0"/>
            </a:br>
            <a:r>
              <a:rPr lang="en-US" sz="2400" dirty="0"/>
              <a:t>hospital care</a:t>
            </a:r>
          </a:p>
          <a:p>
            <a:pPr marL="0" indent="0" algn="ctr">
              <a:buNone/>
            </a:pPr>
            <a:endParaRPr lang="en-US" sz="2400" dirty="0"/>
          </a:p>
          <a:p>
            <a:pPr marL="0" indent="0">
              <a:spcAft>
                <a:spcPts val="600"/>
              </a:spcAft>
              <a:buNone/>
            </a:pPr>
            <a:endParaRPr lang="en-US" sz="2400" dirty="0"/>
          </a:p>
        </p:txBody>
      </p:sp>
      <p:sp>
        <p:nvSpPr>
          <p:cNvPr id="6" name="Ορθογώνιο 5"/>
          <p:cNvSpPr/>
          <p:nvPr/>
        </p:nvSpPr>
        <p:spPr>
          <a:xfrm>
            <a:off x="1345928" y="5963858"/>
            <a:ext cx="2088232" cy="830997"/>
          </a:xfrm>
          <a:prstGeom prst="rect">
            <a:avLst/>
          </a:prstGeom>
        </p:spPr>
        <p:txBody>
          <a:bodyPr vert="horz" lIns="91440" tIns="45720" rIns="91440" bIns="45720" rtlCol="0">
            <a:normAutofit/>
          </a:bodyPr>
          <a:lstStyle/>
          <a:p>
            <a:pPr algn="ctr">
              <a:buFont typeface="Arial" panose="020B0604020202020204" pitchFamily="34" charset="0"/>
              <a:buNone/>
            </a:pPr>
            <a:r>
              <a:rPr lang="en-US" sz="2000" dirty="0">
                <a:latin typeface="Eurostile LT Condensed" panose="02000506030000020004" pitchFamily="2" charset="0"/>
              </a:rPr>
              <a:t>cloud </a:t>
            </a:r>
            <a:br>
              <a:rPr lang="en-US" sz="2000" dirty="0">
                <a:latin typeface="Eurostile LT Condensed" panose="02000506030000020004" pitchFamily="2" charset="0"/>
              </a:rPr>
            </a:br>
            <a:r>
              <a:rPr lang="en-US" sz="2000" dirty="0">
                <a:latin typeface="Eurostile LT Condensed" panose="02000506030000020004" pitchFamily="2" charset="0"/>
              </a:rPr>
              <a:t>computing</a:t>
            </a:r>
            <a:endParaRPr lang="el-GR" sz="2000" dirty="0">
              <a:latin typeface="Eurostile LT Condensed" panose="02000506030000020004" pitchFamily="2" charset="0"/>
            </a:endParaRPr>
          </a:p>
        </p:txBody>
      </p:sp>
      <p:sp>
        <p:nvSpPr>
          <p:cNvPr id="7" name="Ορθογώνιο 6"/>
          <p:cNvSpPr/>
          <p:nvPr/>
        </p:nvSpPr>
        <p:spPr>
          <a:xfrm>
            <a:off x="3650184" y="5996667"/>
            <a:ext cx="1957358" cy="817432"/>
          </a:xfrm>
          <a:prstGeom prst="rect">
            <a:avLst/>
          </a:prstGeom>
        </p:spPr>
        <p:txBody>
          <a:bodyPr vert="horz" lIns="91440" tIns="45720" rIns="91440" bIns="45720" rtlCol="0">
            <a:normAutofit/>
          </a:bodyPr>
          <a:lstStyle/>
          <a:p>
            <a:pPr algn="ctr">
              <a:buFont typeface="Arial" panose="020B0604020202020204" pitchFamily="34" charset="0"/>
              <a:buNone/>
            </a:pPr>
            <a:r>
              <a:rPr lang="en-US" sz="2000" dirty="0">
                <a:latin typeface="Eurostile LT Condensed" panose="02000506030000020004" pitchFamily="2" charset="0"/>
              </a:rPr>
              <a:t>mobile </a:t>
            </a:r>
            <a:br>
              <a:rPr lang="en-US" sz="2000" dirty="0">
                <a:latin typeface="Eurostile LT Condensed" panose="02000506030000020004" pitchFamily="2" charset="0"/>
              </a:rPr>
            </a:br>
            <a:r>
              <a:rPr lang="en-US" sz="2000" dirty="0">
                <a:latin typeface="Eurostile LT Condensed" panose="02000506030000020004" pitchFamily="2" charset="0"/>
              </a:rPr>
              <a:t>internet</a:t>
            </a:r>
            <a:endParaRPr lang="el-GR" sz="2000" dirty="0">
              <a:latin typeface="Eurostile LT Condensed" panose="02000506030000020004" pitchFamily="2" charset="0"/>
            </a:endParaRPr>
          </a:p>
        </p:txBody>
      </p:sp>
      <p:sp>
        <p:nvSpPr>
          <p:cNvPr id="8" name="Ορθογώνιο 7"/>
          <p:cNvSpPr/>
          <p:nvPr/>
        </p:nvSpPr>
        <p:spPr>
          <a:xfrm>
            <a:off x="6008192" y="5996667"/>
            <a:ext cx="1746448" cy="830997"/>
          </a:xfrm>
          <a:prstGeom prst="rect">
            <a:avLst/>
          </a:prstGeom>
        </p:spPr>
        <p:txBody>
          <a:bodyPr vert="horz" lIns="91440" tIns="45720" rIns="91440" bIns="45720" rtlCol="0">
            <a:normAutofit/>
          </a:bodyPr>
          <a:lstStyle/>
          <a:p>
            <a:pPr algn="ctr">
              <a:buFont typeface="Arial" panose="020B0604020202020204" pitchFamily="34" charset="0"/>
              <a:buNone/>
            </a:pPr>
            <a:r>
              <a:rPr lang="en-US" sz="2000" dirty="0">
                <a:latin typeface="Eurostile LT Condensed" panose="02000506030000020004" pitchFamily="2" charset="0"/>
              </a:rPr>
              <a:t>smart </a:t>
            </a:r>
            <a:br>
              <a:rPr lang="en-US" sz="2000" dirty="0">
                <a:latin typeface="Eurostile LT Condensed" panose="02000506030000020004" pitchFamily="2" charset="0"/>
              </a:rPr>
            </a:br>
            <a:r>
              <a:rPr lang="en-US" sz="2000" dirty="0">
                <a:latin typeface="Eurostile LT Condensed" panose="02000506030000020004" pitchFamily="2" charset="0"/>
              </a:rPr>
              <a:t>devices </a:t>
            </a:r>
            <a:endParaRPr lang="el-GR" sz="2000" dirty="0">
              <a:latin typeface="Eurostile LT Condensed" panose="02000506030000020004" pitchFamily="2"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5595" y="1589298"/>
            <a:ext cx="5668854" cy="266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Ορθογώνιο 13"/>
          <p:cNvSpPr/>
          <p:nvPr/>
        </p:nvSpPr>
        <p:spPr>
          <a:xfrm>
            <a:off x="0" y="4767535"/>
            <a:ext cx="9144000" cy="461665"/>
          </a:xfrm>
          <a:prstGeom prst="rect">
            <a:avLst/>
          </a:prstGeom>
        </p:spPr>
        <p:txBody>
          <a:bodyPr wrap="square">
            <a:spAutoFit/>
          </a:bodyPr>
          <a:lstStyle/>
          <a:p>
            <a:pPr algn="ctr"/>
            <a:r>
              <a:rPr lang="en-US" sz="2400" dirty="0">
                <a:latin typeface="Eurostile LT Condensed" panose="02000506030000020004" pitchFamily="2" charset="0"/>
              </a:rPr>
              <a:t>ICT &amp; new technologies: a key facilitator and catalyst</a:t>
            </a:r>
            <a:endParaRPr lang="el-GR" sz="2400" dirty="0">
              <a:latin typeface="Eurostile LT Condensed" panose="02000506030000020004" pitchFamily="2" charset="0"/>
            </a:endParaRPr>
          </a:p>
        </p:txBody>
      </p:sp>
      <p:pic>
        <p:nvPicPr>
          <p:cNvPr id="10243" name="Picture 3" descr="C:\Users\Alexandros\Desktop\untitled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2525" y="5488656"/>
            <a:ext cx="309171" cy="545166"/>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Alexandros\Desktop\antenna-icon-614x4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6208" y="5210558"/>
            <a:ext cx="1560092" cy="116879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Users\Alexandros\Desktop\4c9aoeBn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0906" y="5395834"/>
            <a:ext cx="668886" cy="66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60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229600" cy="1143000"/>
          </a:xfrm>
          <a:ln>
            <a:noFill/>
          </a:ln>
        </p:spPr>
        <p:txBody>
          <a:bodyPr>
            <a:normAutofit/>
          </a:bodyPr>
          <a:lstStyle/>
          <a:p>
            <a:pPr algn="l"/>
            <a:r>
              <a:rPr lang="en-US" sz="3600" dirty="0">
                <a:solidFill>
                  <a:schemeClr val="bg1"/>
                </a:solidFill>
                <a:latin typeface="Eurostile LT Condensed" panose="02000506030000020004" pitchFamily="2" charset="0"/>
              </a:rPr>
              <a:t>Understanding health information</a:t>
            </a:r>
            <a:endParaRPr lang="el-GR" sz="3600" dirty="0">
              <a:solidFill>
                <a:schemeClr val="bg1"/>
              </a:solidFill>
              <a:latin typeface="Eurostile LT Condensed" panose="02000506030000020004" pitchFamily="2" charset="0"/>
            </a:endParaRPr>
          </a:p>
        </p:txBody>
      </p:sp>
      <p:sp>
        <p:nvSpPr>
          <p:cNvPr id="5" name="Θέση περιεχομένου 4"/>
          <p:cNvSpPr>
            <a:spLocks noGrp="1"/>
          </p:cNvSpPr>
          <p:nvPr>
            <p:ph idx="1"/>
          </p:nvPr>
        </p:nvSpPr>
        <p:spPr>
          <a:xfrm>
            <a:off x="457200" y="1556792"/>
            <a:ext cx="4114800" cy="4525963"/>
          </a:xfrm>
        </p:spPr>
        <p:txBody>
          <a:bodyPr>
            <a:normAutofit/>
          </a:bodyPr>
          <a:lstStyle/>
          <a:p>
            <a:pPr>
              <a:buFont typeface="Myriad Pro" pitchFamily="34" charset="0"/>
              <a:buChar char="›"/>
            </a:pPr>
            <a:r>
              <a:rPr lang="en-US" sz="2400" dirty="0"/>
              <a:t>is dynamic</a:t>
            </a:r>
          </a:p>
          <a:p>
            <a:pPr>
              <a:buFont typeface="Myriad Pro" pitchFamily="34" charset="0"/>
              <a:buChar char="›"/>
            </a:pPr>
            <a:r>
              <a:rPr lang="en-US" sz="2400" dirty="0"/>
              <a:t>is generated by humans and/or machines</a:t>
            </a:r>
          </a:p>
          <a:p>
            <a:pPr>
              <a:buFont typeface="Myriad Pro" pitchFamily="34" charset="0"/>
              <a:buChar char="›"/>
            </a:pPr>
            <a:r>
              <a:rPr lang="en-US" sz="2400" dirty="0"/>
              <a:t>can be produced, stored, shared, or processed in multiple forms</a:t>
            </a:r>
          </a:p>
          <a:p>
            <a:pPr>
              <a:buFont typeface="Myriad Pro" pitchFamily="34" charset="0"/>
              <a:buChar char="›"/>
            </a:pPr>
            <a:r>
              <a:rPr lang="en-US" sz="2400" dirty="0"/>
              <a:t>can be used at individual or at collective level </a:t>
            </a:r>
          </a:p>
          <a:p>
            <a:pPr>
              <a:buFont typeface="Myriad Pro" pitchFamily="34" charset="0"/>
              <a:buChar char="›"/>
            </a:pPr>
            <a:r>
              <a:rPr lang="en-US" sz="2400" dirty="0"/>
              <a:t>may concern medical practice or administrative purposes</a:t>
            </a:r>
            <a:endParaRPr lang="el-GR" sz="2400" dirty="0"/>
          </a:p>
        </p:txBody>
      </p:sp>
      <p:sp>
        <p:nvSpPr>
          <p:cNvPr id="12" name="Θέση περιεχομένου 4"/>
          <p:cNvSpPr txBox="1">
            <a:spLocks/>
          </p:cNvSpPr>
          <p:nvPr/>
        </p:nvSpPr>
        <p:spPr>
          <a:xfrm>
            <a:off x="4777680" y="1557682"/>
            <a:ext cx="411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Eurostile LT Condensed" panose="02000506030000020004"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Eurostile LT Condensed" panose="02000506030000020004" pitchFamily="2"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Eurostile LT Condensed" panose="02000506030000020004" pitchFamily="2"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Eurostile LT Condensed" panose="02000506030000020004" pitchFamily="2"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Eurostile LT Condensed" panose="0200050603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a:t>is characterized by: </a:t>
            </a:r>
          </a:p>
          <a:p>
            <a:pPr>
              <a:buFont typeface="Myriad Pro" pitchFamily="34" charset="0"/>
              <a:buChar char="›"/>
            </a:pPr>
            <a:r>
              <a:rPr lang="en-US" sz="2400" dirty="0"/>
              <a:t>large volumes of data</a:t>
            </a:r>
          </a:p>
          <a:p>
            <a:pPr>
              <a:buFont typeface="Myriad Pro" pitchFamily="34" charset="0"/>
              <a:buChar char="›"/>
            </a:pPr>
            <a:r>
              <a:rPr lang="en-US" sz="2400" dirty="0"/>
              <a:t>complexity &amp; interrelations among data (uncertainty and subjectivity)</a:t>
            </a:r>
          </a:p>
          <a:p>
            <a:pPr>
              <a:buFont typeface="Myriad Pro" pitchFamily="34" charset="0"/>
              <a:buChar char="›"/>
            </a:pPr>
            <a:r>
              <a:rPr lang="en-US" sz="2400" dirty="0"/>
              <a:t>diverse levels of detail and interest, depending on who, when and why is using it</a:t>
            </a:r>
          </a:p>
          <a:p>
            <a:pPr>
              <a:buFont typeface="Myriad Pro" pitchFamily="34" charset="0"/>
              <a:buChar char="›"/>
            </a:pPr>
            <a:r>
              <a:rPr lang="en-US" sz="2400" dirty="0"/>
              <a:t>need for smart and meaningful visualizations (excerpts)</a:t>
            </a:r>
            <a:endParaRPr lang="el-GR" sz="2400" dirty="0"/>
          </a:p>
        </p:txBody>
      </p:sp>
      <p:sp>
        <p:nvSpPr>
          <p:cNvPr id="3" name="Ορθογώνιο 2"/>
          <p:cNvSpPr/>
          <p:nvPr/>
        </p:nvSpPr>
        <p:spPr>
          <a:xfrm>
            <a:off x="6012160" y="6165304"/>
            <a:ext cx="2448272" cy="44066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a:solidFill>
                  <a:schemeClr val="bg1"/>
                </a:solidFill>
                <a:latin typeface="Eurostile LT Condensed" panose="02000506030000020004" pitchFamily="2" charset="0"/>
              </a:rPr>
              <a:t>need for standards</a:t>
            </a:r>
            <a:endParaRPr lang="el-GR" sz="2000" dirty="0">
              <a:solidFill>
                <a:schemeClr val="bg1"/>
              </a:solidFill>
              <a:latin typeface="Eurostile LT Condensed" panose="02000506030000020004" pitchFamily="2" charset="0"/>
            </a:endParaRPr>
          </a:p>
        </p:txBody>
      </p:sp>
      <p:sp>
        <p:nvSpPr>
          <p:cNvPr id="7" name="Δεξιό βέλος 6"/>
          <p:cNvSpPr/>
          <p:nvPr/>
        </p:nvSpPr>
        <p:spPr>
          <a:xfrm>
            <a:off x="5566257" y="6200454"/>
            <a:ext cx="739971" cy="360000"/>
          </a:xfrm>
          <a:prstGeom prst="rightArrow">
            <a:avLst>
              <a:gd name="adj1" fmla="val 50000"/>
              <a:gd name="adj2" fmla="val 42925"/>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77879727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9144000" cy="11247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Τίτλος 1"/>
          <p:cNvSpPr>
            <a:spLocks noGrp="1"/>
          </p:cNvSpPr>
          <p:nvPr>
            <p:ph type="title"/>
          </p:nvPr>
        </p:nvSpPr>
        <p:spPr>
          <a:xfrm>
            <a:off x="457200" y="44624"/>
            <a:ext cx="8229600" cy="1143000"/>
          </a:xfrm>
        </p:spPr>
        <p:txBody>
          <a:bodyPr>
            <a:normAutofit/>
          </a:bodyPr>
          <a:lstStyle/>
          <a:p>
            <a:pPr algn="l"/>
            <a:r>
              <a:rPr lang="en-US" sz="3600" dirty="0">
                <a:solidFill>
                  <a:schemeClr val="bg1"/>
                </a:solidFill>
                <a:latin typeface="Eurostile LT Condensed" panose="02000506030000020004" pitchFamily="2" charset="0"/>
              </a:rPr>
              <a:t>ICT in delivering health services &amp; care</a:t>
            </a:r>
            <a:endParaRPr lang="el-GR" sz="3600" dirty="0">
              <a:solidFill>
                <a:schemeClr val="bg1"/>
              </a:solidFill>
              <a:latin typeface="Eurostile LT Condensed" panose="02000506030000020004" pitchFamily="2" charset="0"/>
            </a:endParaRPr>
          </a:p>
        </p:txBody>
      </p:sp>
      <p:sp>
        <p:nvSpPr>
          <p:cNvPr id="5" name="Θέση περιεχομένου 4"/>
          <p:cNvSpPr>
            <a:spLocks noGrp="1"/>
          </p:cNvSpPr>
          <p:nvPr>
            <p:ph idx="1"/>
          </p:nvPr>
        </p:nvSpPr>
        <p:spPr>
          <a:xfrm>
            <a:off x="457200" y="1600200"/>
            <a:ext cx="4114800" cy="4525963"/>
          </a:xfrm>
        </p:spPr>
        <p:txBody>
          <a:bodyPr>
            <a:normAutofit/>
          </a:bodyPr>
          <a:lstStyle/>
          <a:p>
            <a:pPr marL="0" indent="0">
              <a:buNone/>
            </a:pPr>
            <a:r>
              <a:rPr lang="en-US" sz="2400" dirty="0"/>
              <a:t>Many ICT applications have proven their efficiency in health management and home care</a:t>
            </a:r>
          </a:p>
          <a:p>
            <a:pPr>
              <a:buFont typeface="Myriad Pro" pitchFamily="34" charset="0"/>
              <a:buChar char="›"/>
            </a:pPr>
            <a:r>
              <a:rPr lang="en-US" sz="2400" dirty="0"/>
              <a:t>electronic personal health record (PHR) systems</a:t>
            </a:r>
          </a:p>
          <a:p>
            <a:pPr>
              <a:buFont typeface="Myriad Pro" pitchFamily="34" charset="0"/>
              <a:buChar char="›"/>
            </a:pPr>
            <a:r>
              <a:rPr lang="en-US" sz="2400" dirty="0" err="1"/>
              <a:t>ePrescribing</a:t>
            </a:r>
            <a:r>
              <a:rPr lang="en-US" sz="2400" dirty="0"/>
              <a:t> and </a:t>
            </a:r>
            <a:r>
              <a:rPr lang="en-US" sz="2400" dirty="0" err="1"/>
              <a:t>eReferral</a:t>
            </a:r>
            <a:r>
              <a:rPr lang="en-US" sz="2400" dirty="0"/>
              <a:t> </a:t>
            </a:r>
          </a:p>
          <a:p>
            <a:pPr>
              <a:buFont typeface="Myriad Pro" pitchFamily="34" charset="0"/>
              <a:buChar char="›"/>
            </a:pPr>
            <a:r>
              <a:rPr lang="en-US" sz="2400" dirty="0"/>
              <a:t>tele-care infrastructures</a:t>
            </a:r>
          </a:p>
          <a:p>
            <a:pPr>
              <a:buFont typeface="Myriad Pro" pitchFamily="34" charset="0"/>
              <a:buChar char="›"/>
            </a:pPr>
            <a:r>
              <a:rPr lang="en-US" sz="2400" dirty="0"/>
              <a:t>eLearning systems for supported self-management</a:t>
            </a:r>
          </a:p>
          <a:p>
            <a:pPr>
              <a:buFont typeface="Myriad Pro" pitchFamily="34" charset="0"/>
              <a:buChar char="›"/>
            </a:pPr>
            <a:r>
              <a:rPr lang="en-US" sz="2400" dirty="0"/>
              <a:t>etc.</a:t>
            </a:r>
            <a:endParaRPr lang="el-GR" sz="2400" dirty="0"/>
          </a:p>
        </p:txBody>
      </p:sp>
      <p:sp>
        <p:nvSpPr>
          <p:cNvPr id="13" name="Θέση περιεχομένου 4"/>
          <p:cNvSpPr txBox="1">
            <a:spLocks/>
          </p:cNvSpPr>
          <p:nvPr/>
        </p:nvSpPr>
        <p:spPr>
          <a:xfrm>
            <a:off x="4572000" y="1601090"/>
            <a:ext cx="4320480" cy="4525963"/>
          </a:xfrm>
          <a:prstGeom prst="rect">
            <a:avLst/>
          </a:prstGeom>
          <a:solidFill>
            <a:schemeClr val="tx1">
              <a:lumMod val="85000"/>
              <a:lumOff val="15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Eurostile LT Condensed" panose="02000506030000020004"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Eurostile LT Condensed" panose="02000506030000020004" pitchFamily="2"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Eurostile LT Condensed" panose="02000506030000020004" pitchFamily="2"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Eurostile LT Condensed" panose="02000506030000020004" pitchFamily="2"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Eurostile LT Condensed" panose="02000506030000020004"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200" dirty="0">
                <a:solidFill>
                  <a:schemeClr val="bg1"/>
                </a:solidFill>
              </a:rPr>
              <a:t>We believe that proper integration of such services shall unblock:</a:t>
            </a:r>
          </a:p>
          <a:p>
            <a:pPr marL="0" indent="0">
              <a:buFont typeface="Arial" panose="020B0604020202020204" pitchFamily="34" charset="0"/>
              <a:buNone/>
            </a:pPr>
            <a:endParaRPr lang="en-US" sz="2200" dirty="0">
              <a:solidFill>
                <a:schemeClr val="bg1"/>
              </a:solidFill>
            </a:endParaRPr>
          </a:p>
          <a:p>
            <a:pPr>
              <a:buFont typeface="Myriad Pro" pitchFamily="34" charset="0"/>
              <a:buChar char="›"/>
            </a:pPr>
            <a:r>
              <a:rPr lang="en-US" sz="2200" dirty="0">
                <a:solidFill>
                  <a:schemeClr val="bg1"/>
                </a:solidFill>
              </a:rPr>
              <a:t>early diagnosis</a:t>
            </a:r>
          </a:p>
          <a:p>
            <a:pPr>
              <a:buFont typeface="Myriad Pro" pitchFamily="34" charset="0"/>
              <a:buChar char="›"/>
            </a:pPr>
            <a:r>
              <a:rPr lang="en-US" sz="2200" dirty="0">
                <a:solidFill>
                  <a:schemeClr val="bg1"/>
                </a:solidFill>
              </a:rPr>
              <a:t>the flow and quality of health service provision (especially for those with mobility limitations) </a:t>
            </a:r>
          </a:p>
          <a:p>
            <a:pPr>
              <a:buFont typeface="Myriad Pro" pitchFamily="34" charset="0"/>
              <a:buChar char="›"/>
            </a:pPr>
            <a:r>
              <a:rPr lang="en-US" sz="2200" dirty="0">
                <a:solidFill>
                  <a:schemeClr val="bg1"/>
                </a:solidFill>
              </a:rPr>
              <a:t>the education of citizens (better health awareness)</a:t>
            </a:r>
          </a:p>
          <a:p>
            <a:pPr>
              <a:buFont typeface="Myriad Pro" pitchFamily="34" charset="0"/>
              <a:buChar char="›"/>
            </a:pPr>
            <a:r>
              <a:rPr lang="en-US" sz="2200" dirty="0">
                <a:solidFill>
                  <a:schemeClr val="bg1"/>
                </a:solidFill>
              </a:rPr>
              <a:t>the reduction of physical visits</a:t>
            </a:r>
          </a:p>
          <a:p>
            <a:pPr>
              <a:buFont typeface="Myriad Pro" pitchFamily="34" charset="0"/>
              <a:buChar char="›"/>
            </a:pPr>
            <a:r>
              <a:rPr lang="en-US" sz="2200" dirty="0">
                <a:solidFill>
                  <a:schemeClr val="bg1"/>
                </a:solidFill>
              </a:rPr>
              <a:t>the reduction of medical errors</a:t>
            </a:r>
            <a:endParaRPr lang="el-GR" sz="2200" dirty="0">
              <a:solidFill>
                <a:schemeClr val="bg1"/>
              </a:solidFill>
            </a:endParaRPr>
          </a:p>
        </p:txBody>
      </p:sp>
    </p:spTree>
    <p:extLst>
      <p:ext uri="{BB962C8B-B14F-4D97-AF65-F5344CB8AC3E}">
        <p14:creationId xmlns:p14="http://schemas.microsoft.com/office/powerpoint/2010/main" val="2884680684"/>
      </p:ext>
    </p:extLst>
  </p:cSld>
  <p:clrMapOvr>
    <a:masterClrMapping/>
  </p:clrMapOvr>
  <p:transition spd="slow">
    <p:push/>
  </p:transition>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3928</TotalTime>
  <Words>3734</Words>
  <Application>Microsoft Office PowerPoint</Application>
  <PresentationFormat>Προβολή στην οθόνη (4:3)</PresentationFormat>
  <Paragraphs>371</Paragraphs>
  <Slides>42</Slides>
  <Notes>1</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42</vt:i4>
      </vt:variant>
    </vt:vector>
  </HeadingPairs>
  <TitlesOfParts>
    <vt:vector size="53" baseType="lpstr">
      <vt:lpstr>Microsoft JhengHei</vt:lpstr>
      <vt:lpstr>Arial</vt:lpstr>
      <vt:lpstr>Arial Narrow</vt:lpstr>
      <vt:lpstr>Calibri</vt:lpstr>
      <vt:lpstr>Eurostile LT</vt:lpstr>
      <vt:lpstr>Eurostile LT Condensed</vt:lpstr>
      <vt:lpstr>Myriad Pro</vt:lpstr>
      <vt:lpstr>Myriad Pro Cond</vt:lpstr>
      <vt:lpstr>Myriad Pro Light</vt:lpstr>
      <vt:lpstr>Wingdings</vt:lpstr>
      <vt:lpstr>Θέμα του Office</vt:lpstr>
      <vt:lpstr>Effective personalization and  self-management of health data and care services</vt:lpstr>
      <vt:lpstr>Our moto:  all your health data with you at anytime</vt:lpstr>
      <vt:lpstr>topics</vt:lpstr>
      <vt:lpstr>healthcare,  a thread to societies  soon</vt:lpstr>
      <vt:lpstr>Additional burden is progressively placed on our health care systems</vt:lpstr>
      <vt:lpstr>Can we change?</vt:lpstr>
      <vt:lpstr>Can we change?</vt:lpstr>
      <vt:lpstr>Understanding health information</vt:lpstr>
      <vt:lpstr>ICT in delivering health services &amp; care</vt:lpstr>
      <vt:lpstr>Promising technology shifts</vt:lpstr>
      <vt:lpstr>cross4all: a citizen-oriented solution</vt:lpstr>
      <vt:lpstr>making the difference</vt:lpstr>
      <vt:lpstr>types of information &amp; data held</vt:lpstr>
      <vt:lpstr>Main user types supported</vt:lpstr>
      <vt:lpstr>Main user types supported</vt:lpstr>
      <vt:lpstr>…it’s all up to the Owner</vt:lpstr>
      <vt:lpstr>Main use cases</vt:lpstr>
      <vt:lpstr>Παρουσίαση του PowerPoint</vt:lpstr>
      <vt:lpstr>Παρουσίαση του PowerPoint</vt:lpstr>
      <vt:lpstr>Παρουσίαση του PowerPoint</vt:lpstr>
      <vt:lpstr>Παρουσίαση του PowerPoint</vt:lpstr>
      <vt:lpstr>Cross4all: Can it addresses typical  limitations and issues with PHR systems?</vt:lpstr>
      <vt:lpstr>Conclusions: Cross4all aims…</vt:lpstr>
      <vt:lpstr>Issues to further elaborate upon</vt:lpstr>
      <vt:lpstr>Βασικό σενάριο: Δημιουργία προφίλ / ιστορικού </vt:lpstr>
      <vt:lpstr>Βασικό σενάριο: Δημιουργία προφίλ / ιστορικού </vt:lpstr>
      <vt:lpstr>Βασικό σενάριο: Δημιουργία προφίλ / ιστορικού </vt:lpstr>
      <vt:lpstr>Βασικό σενάριο: Δημιουργία προφίλ / ιστορικού </vt:lpstr>
      <vt:lpstr>Βασικό σενάριο: Δημιουργία προφίλ / ιστορικού </vt:lpstr>
      <vt:lpstr>Σενάριο Α: Διασύνδεση με συμβεβλημένο γιατρό</vt:lpstr>
      <vt:lpstr>Σενάριο Α: Διασύνδεση με συμβεβλημένο γιατρό</vt:lpstr>
      <vt:lpstr>Σενάριο Α: Διασύνδεση με συμβεβλημένο γιατρό</vt:lpstr>
      <vt:lpstr>Σενάριο Α: Διασύνδεση με συμβεβλημένο γιατρό</vt:lpstr>
      <vt:lpstr>Σενάριο Α: Διασύνδεση με συμβεβλημένο γιατρό</vt:lpstr>
      <vt:lpstr>Σενάριο Α: Διασύνδεση με συμβεβλημένο γιατρό</vt:lpstr>
      <vt:lpstr>Σενάριο Β: Διασύνδεση με συμβεβλημένο Νοσοκομείο</vt:lpstr>
      <vt:lpstr>Σενάριο B: Διασύνδεση με συμβεβλημένο Νοσοκομείο</vt:lpstr>
      <vt:lpstr>Σενάριο B: Διασύνδεση με συμβεβλημένο Νοσοκομείο</vt:lpstr>
      <vt:lpstr>Σενάριο B: Διασύνδεση με συμβεβλημένο Νοσοκομείο</vt:lpstr>
      <vt:lpstr>Σενάριο Γ: Διασύνδεση με υπηρεσία τηλεϊατρικής</vt:lpstr>
      <vt:lpstr>Σενάριο Γ: Διασύνδεση με υπηρεσία τηλεϊατρικής</vt:lpstr>
      <vt:lpstr>Σενάριο Γ: Διασύνδεση με υπηρεσία τηλεϊατρικής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UI design of the Mobile Application</dc:title>
  <dc:creator>ΣΜ</dc:creator>
  <cp:lastModifiedBy>Alexandros Mourouzis</cp:lastModifiedBy>
  <cp:revision>127</cp:revision>
  <dcterms:created xsi:type="dcterms:W3CDTF">2014-07-22T12:46:40Z</dcterms:created>
  <dcterms:modified xsi:type="dcterms:W3CDTF">2018-10-04T00:28:58Z</dcterms:modified>
</cp:coreProperties>
</file>