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8" r:id="rId1"/>
  </p:sldMasterIdLst>
  <p:notesMasterIdLst>
    <p:notesMasterId r:id="rId14"/>
  </p:notesMasterIdLst>
  <p:sldIdLst>
    <p:sldId id="256" r:id="rId2"/>
    <p:sldId id="301" r:id="rId3"/>
    <p:sldId id="310" r:id="rId4"/>
    <p:sldId id="302" r:id="rId5"/>
    <p:sldId id="303" r:id="rId6"/>
    <p:sldId id="306" r:id="rId7"/>
    <p:sldId id="307" r:id="rId8"/>
    <p:sldId id="308" r:id="rId9"/>
    <p:sldId id="309" r:id="rId10"/>
    <p:sldId id="304" r:id="rId11"/>
    <p:sldId id="305" r:id="rId12"/>
    <p:sldId id="311"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161"/>
    <a:srgbClr val="A36298"/>
    <a:srgbClr val="1571CD"/>
    <a:srgbClr val="0F4F8F"/>
    <a:srgbClr val="98C2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01" autoAdjust="0"/>
  </p:normalViewPr>
  <p:slideViewPr>
    <p:cSldViewPr>
      <p:cViewPr varScale="1">
        <p:scale>
          <a:sx n="103" d="100"/>
          <a:sy n="103" d="100"/>
        </p:scale>
        <p:origin x="185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3" d="100"/>
          <a:sy n="83" d="100"/>
        </p:scale>
        <p:origin x="393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9B48D5-814A-427E-A07A-062ADF82EC30}" type="datetimeFigureOut">
              <a:rPr lang="el-GR" smtClean="0"/>
              <a:pPr/>
              <a:t>12/04/19</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906105-2895-4AE0-AEA3-D1AC0CC26DE2}"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png"/><Relationship Id="rId7" Type="http://schemas.openxmlformats.org/officeDocument/2006/relationships/image" Target="../media/image6.gi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07900" y="3504872"/>
            <a:ext cx="8072494" cy="655617"/>
          </a:xfrm>
        </p:spPr>
        <p:txBody>
          <a:bodyPr>
            <a:normAutofit/>
          </a:bodyPr>
          <a:lstStyle>
            <a:lvl1pPr>
              <a:defRPr sz="3000">
                <a:latin typeface="+mj-lt"/>
              </a:defRPr>
            </a:lvl1pPr>
          </a:lstStyle>
          <a:p>
            <a:r>
              <a:rPr lang="el-GR" dirty="0" err="1"/>
              <a:t>Kλικ</a:t>
            </a:r>
            <a:r>
              <a:rPr lang="el-GR" dirty="0"/>
              <a:t> για επεξεργασία του τίτλου</a:t>
            </a:r>
          </a:p>
        </p:txBody>
      </p:sp>
      <p:sp>
        <p:nvSpPr>
          <p:cNvPr id="3" name="2 - Υπότιτλος"/>
          <p:cNvSpPr>
            <a:spLocks noGrp="1"/>
          </p:cNvSpPr>
          <p:nvPr>
            <p:ph type="subTitle" idx="1"/>
          </p:nvPr>
        </p:nvSpPr>
        <p:spPr>
          <a:xfrm>
            <a:off x="607900" y="4266476"/>
            <a:ext cx="8072494" cy="966022"/>
          </a:xfrm>
        </p:spPr>
        <p:txBody>
          <a:bodyPr>
            <a:normAutofit/>
          </a:bodyPr>
          <a:lstStyle>
            <a:lvl1pPr marL="0" indent="0" algn="ctr">
              <a:buNone/>
              <a:defRPr sz="2400">
                <a:solidFill>
                  <a:schemeClr val="tx1">
                    <a:tint val="75000"/>
                  </a:schemeClr>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a:t>Κάντε κλικ για να επεξεργαστείτε τον υπότιτλο του υποδείγματος</a:t>
            </a:r>
          </a:p>
        </p:txBody>
      </p:sp>
      <p:sp>
        <p:nvSpPr>
          <p:cNvPr id="11" name="Ορθογώνιο 10">
            <a:extLst>
              <a:ext uri="{FF2B5EF4-FFF2-40B4-BE49-F238E27FC236}">
                <a16:creationId xmlns:a16="http://schemas.microsoft.com/office/drawing/2014/main" id="{1B495F56-C729-4F5D-BC87-DEEDF2E390C1}"/>
              </a:ext>
            </a:extLst>
          </p:cNvPr>
          <p:cNvSpPr/>
          <p:nvPr userDrawn="1"/>
        </p:nvSpPr>
        <p:spPr>
          <a:xfrm>
            <a:off x="1267252" y="1476792"/>
            <a:ext cx="6696744" cy="1846659"/>
          </a:xfrm>
          <a:prstGeom prst="rect">
            <a:avLst/>
          </a:prstGeom>
        </p:spPr>
        <p:txBody>
          <a:bodyPr wrap="square">
            <a:spAutoFit/>
          </a:bodyPr>
          <a:lstStyle/>
          <a:p>
            <a:pPr algn="ctr"/>
            <a:endParaRPr lang="en-US" sz="1400" b="1" dirty="0">
              <a:solidFill>
                <a:srgbClr val="0F4F8F"/>
              </a:solidFill>
              <a:ea typeface="ＭＳ Ｐゴシック" pitchFamily="-28" charset="-128"/>
            </a:endParaRPr>
          </a:p>
          <a:p>
            <a:pPr algn="ctr"/>
            <a:endParaRPr lang="en-US" sz="1400" b="1" dirty="0">
              <a:solidFill>
                <a:srgbClr val="0F4F8F"/>
              </a:solidFill>
              <a:ea typeface="ＭＳ Ｐゴシック" pitchFamily="-28" charset="-128"/>
            </a:endParaRPr>
          </a:p>
          <a:p>
            <a:pPr algn="ctr"/>
            <a:endParaRPr lang="en-US" b="1" dirty="0">
              <a:solidFill>
                <a:srgbClr val="0F4F8F"/>
              </a:solidFill>
              <a:ea typeface="ＭＳ Ｐゴシック" pitchFamily="-28" charset="-128"/>
            </a:endParaRPr>
          </a:p>
          <a:p>
            <a:pPr algn="ctr"/>
            <a:r>
              <a:rPr lang="en-GB" sz="1800" dirty="0">
                <a:solidFill>
                  <a:srgbClr val="A36298"/>
                </a:solidFill>
                <a:ea typeface="ＭＳ Ｐゴシック" pitchFamily="-28" charset="-128"/>
              </a:rPr>
              <a:t>Cross-border initiative for integrated health and social services promoting safe ageing, early prevention and independent living for all</a:t>
            </a:r>
            <a:br>
              <a:rPr lang="en-GB" sz="1800" dirty="0">
                <a:solidFill>
                  <a:srgbClr val="A36298"/>
                </a:solidFill>
                <a:ea typeface="ＭＳ Ｐゴシック" pitchFamily="-28" charset="-128"/>
              </a:rPr>
            </a:br>
            <a:r>
              <a:rPr lang="en-US" sz="2000" b="1" dirty="0">
                <a:solidFill>
                  <a:srgbClr val="A36298"/>
                </a:solidFill>
                <a:ea typeface="ＭＳ Ｐゴシック" pitchFamily="-28" charset="-128"/>
              </a:rPr>
              <a:t>– Cross4all –</a:t>
            </a:r>
            <a:r>
              <a:rPr lang="en-US" sz="1800" b="1" dirty="0">
                <a:solidFill>
                  <a:srgbClr val="A36298"/>
                </a:solidFill>
                <a:ea typeface="ＭＳ Ｐゴシック" pitchFamily="-28" charset="-128"/>
              </a:rPr>
              <a:t> </a:t>
            </a:r>
          </a:p>
          <a:p>
            <a:pPr algn="ctr"/>
            <a:r>
              <a:rPr lang="en-GB" sz="1200" i="0" dirty="0">
                <a:solidFill>
                  <a:srgbClr val="A36298"/>
                </a:solidFill>
                <a:ea typeface="ＭＳ Ｐゴシック" pitchFamily="-28" charset="-128"/>
              </a:rPr>
              <a:t>(Reg. No: 1816 / Subsidy Contract No: Cross4all-CN1-SO1.2-SC015)</a:t>
            </a:r>
            <a:endParaRPr lang="en-US" i="0" dirty="0">
              <a:solidFill>
                <a:srgbClr val="A36298"/>
              </a:solidFill>
            </a:endParaRPr>
          </a:p>
        </p:txBody>
      </p:sp>
      <p:pic>
        <p:nvPicPr>
          <p:cNvPr id="20" name="Εικόνα 19">
            <a:extLst>
              <a:ext uri="{FF2B5EF4-FFF2-40B4-BE49-F238E27FC236}">
                <a16:creationId xmlns:a16="http://schemas.microsoft.com/office/drawing/2014/main" id="{9D8CB1EB-C855-4420-A7C4-DA41BEE644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67366" y="363738"/>
            <a:ext cx="1940566" cy="1251343"/>
          </a:xfrm>
          <a:prstGeom prst="rect">
            <a:avLst/>
          </a:prstGeom>
        </p:spPr>
      </p:pic>
      <p:cxnSp>
        <p:nvCxnSpPr>
          <p:cNvPr id="13" name="12 - Ευθεία γραμμή σύνδεσης">
            <a:extLst>
              <a:ext uri="{FF2B5EF4-FFF2-40B4-BE49-F238E27FC236}">
                <a16:creationId xmlns:a16="http://schemas.microsoft.com/office/drawing/2014/main" id="{302BBAEC-BEE8-42B9-84FA-AF527A88A3CC}"/>
              </a:ext>
            </a:extLst>
          </p:cNvPr>
          <p:cNvCxnSpPr/>
          <p:nvPr userDrawn="1"/>
        </p:nvCxnSpPr>
        <p:spPr>
          <a:xfrm>
            <a:off x="2755616" y="3355404"/>
            <a:ext cx="3714776" cy="1588"/>
          </a:xfrm>
          <a:prstGeom prst="line">
            <a:avLst/>
          </a:prstGeom>
          <a:ln w="19050">
            <a:solidFill>
              <a:srgbClr val="A36298"/>
            </a:solidFill>
          </a:ln>
        </p:spPr>
        <p:style>
          <a:lnRef idx="1">
            <a:schemeClr val="accent1"/>
          </a:lnRef>
          <a:fillRef idx="0">
            <a:schemeClr val="accent1"/>
          </a:fillRef>
          <a:effectRef idx="0">
            <a:schemeClr val="accent1"/>
          </a:effectRef>
          <a:fontRef idx="minor">
            <a:schemeClr val="tx1"/>
          </a:fontRef>
        </p:style>
      </p:cxnSp>
      <p:grpSp>
        <p:nvGrpSpPr>
          <p:cNvPr id="14" name="Ομάδα 13">
            <a:extLst>
              <a:ext uri="{FF2B5EF4-FFF2-40B4-BE49-F238E27FC236}">
                <a16:creationId xmlns:a16="http://schemas.microsoft.com/office/drawing/2014/main" id="{A40B494F-6710-44F1-A695-93B3C8BC292B}"/>
              </a:ext>
            </a:extLst>
          </p:cNvPr>
          <p:cNvGrpSpPr/>
          <p:nvPr userDrawn="1"/>
        </p:nvGrpSpPr>
        <p:grpSpPr>
          <a:xfrm>
            <a:off x="1327616" y="5775280"/>
            <a:ext cx="6488767" cy="770059"/>
            <a:chOff x="402889" y="3162256"/>
            <a:chExt cx="11335794" cy="1345284"/>
          </a:xfrm>
        </p:grpSpPr>
        <p:pic>
          <p:nvPicPr>
            <p:cNvPr id="15" name="Εικόνα 14">
              <a:extLst>
                <a:ext uri="{FF2B5EF4-FFF2-40B4-BE49-F238E27FC236}">
                  <a16:creationId xmlns:a16="http://schemas.microsoft.com/office/drawing/2014/main" id="{5D433394-2A1B-43AB-9C56-3AD948A5A3A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02889" y="3162256"/>
              <a:ext cx="1345284" cy="1345284"/>
            </a:xfrm>
            <a:prstGeom prst="rect">
              <a:avLst/>
            </a:prstGeom>
          </p:spPr>
        </p:pic>
        <p:pic>
          <p:nvPicPr>
            <p:cNvPr id="16" name="Εικόνα 15">
              <a:extLst>
                <a:ext uri="{FF2B5EF4-FFF2-40B4-BE49-F238E27FC236}">
                  <a16:creationId xmlns:a16="http://schemas.microsoft.com/office/drawing/2014/main" id="{FD36588B-75F2-42BD-8CFA-173B95385E47}"/>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411073" y="3255493"/>
              <a:ext cx="1345284" cy="1158809"/>
            </a:xfrm>
            <a:prstGeom prst="rect">
              <a:avLst/>
            </a:prstGeom>
          </p:spPr>
        </p:pic>
        <p:pic>
          <p:nvPicPr>
            <p:cNvPr id="17" name="Εικόνα 16">
              <a:extLst>
                <a:ext uri="{FF2B5EF4-FFF2-40B4-BE49-F238E27FC236}">
                  <a16:creationId xmlns:a16="http://schemas.microsoft.com/office/drawing/2014/main" id="{24993374-1D8A-4394-98E9-F866D702DC7D}"/>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419261" y="3349923"/>
              <a:ext cx="1345280" cy="969947"/>
            </a:xfrm>
            <a:prstGeom prst="rect">
              <a:avLst/>
            </a:prstGeom>
          </p:spPr>
        </p:pic>
        <p:pic>
          <p:nvPicPr>
            <p:cNvPr id="18" name="Εικόνα 17">
              <a:extLst>
                <a:ext uri="{FF2B5EF4-FFF2-40B4-BE49-F238E27FC236}">
                  <a16:creationId xmlns:a16="http://schemas.microsoft.com/office/drawing/2014/main" id="{7C326A25-C062-4193-9B69-678D86D53B6F}"/>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6648184" y="3162256"/>
              <a:ext cx="898369" cy="1345284"/>
            </a:xfrm>
            <a:prstGeom prst="rect">
              <a:avLst/>
            </a:prstGeom>
          </p:spPr>
        </p:pic>
        <p:pic>
          <p:nvPicPr>
            <p:cNvPr id="19" name="Εικόνα 18">
              <a:extLst>
                <a:ext uri="{FF2B5EF4-FFF2-40B4-BE49-F238E27FC236}">
                  <a16:creationId xmlns:a16="http://schemas.microsoft.com/office/drawing/2014/main" id="{EF20867B-12EB-4093-9B89-EEE3F88B715C}"/>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8435624" y="3611701"/>
              <a:ext cx="1345284" cy="446390"/>
            </a:xfrm>
            <a:prstGeom prst="rect">
              <a:avLst/>
            </a:prstGeom>
          </p:spPr>
        </p:pic>
        <p:pic>
          <p:nvPicPr>
            <p:cNvPr id="27" name="Εικόνα 26">
              <a:extLst>
                <a:ext uri="{FF2B5EF4-FFF2-40B4-BE49-F238E27FC236}">
                  <a16:creationId xmlns:a16="http://schemas.microsoft.com/office/drawing/2014/main" id="{8D81AE43-AE20-44CA-B1C6-91290C99406C}"/>
                </a:ext>
              </a:extLst>
            </p:cNvPr>
            <p:cNvPicPr>
              <a:picLocks noChangeAspect="1"/>
            </p:cNvPicPr>
            <p:nvPr/>
          </p:nvPicPr>
          <p:blipFill>
            <a:blip r:embed="rId8">
              <a:extLst>
                <a:ext uri="{28A0092B-C50C-407E-A947-70E740481C1C}">
                  <a14:useLocalDpi xmlns:a14="http://schemas.microsoft.com/office/drawing/2010/main"/>
                </a:ext>
              </a:extLst>
            </a:blip>
            <a:stretch>
              <a:fillRect/>
            </a:stretch>
          </p:blipFill>
          <p:spPr>
            <a:xfrm>
              <a:off x="10494250" y="3209116"/>
              <a:ext cx="1244433" cy="1244433"/>
            </a:xfrm>
            <a:prstGeom prst="rect">
              <a:avLst/>
            </a:prstGeom>
          </p:spPr>
        </p:pic>
      </p:grpSp>
      <p:pic>
        <p:nvPicPr>
          <p:cNvPr id="21" name="Εικόνα 20">
            <a:extLst>
              <a:ext uri="{FF2B5EF4-FFF2-40B4-BE49-F238E27FC236}">
                <a16:creationId xmlns:a16="http://schemas.microsoft.com/office/drawing/2014/main" id="{D60A481A-A881-426E-8475-9D2199FFB8DE}"/>
              </a:ext>
            </a:extLst>
          </p:cNvPr>
          <p:cNvPicPr/>
          <p:nvPr userDrawn="1"/>
        </p:nvPicPr>
        <p:blipFill>
          <a:blip r:embed="rId9" cstate="screen">
            <a:extLst>
              <a:ext uri="{28A0092B-C50C-407E-A947-70E740481C1C}">
                <a14:useLocalDpi xmlns:a14="http://schemas.microsoft.com/office/drawing/2010/main"/>
              </a:ext>
            </a:extLst>
          </a:blip>
          <a:srcRect/>
          <a:stretch>
            <a:fillRect/>
          </a:stretch>
        </p:blipFill>
        <p:spPr bwMode="auto">
          <a:xfrm>
            <a:off x="301935" y="207377"/>
            <a:ext cx="4600575" cy="1514475"/>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12/04/19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12/04/19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pic>
        <p:nvPicPr>
          <p:cNvPr id="13" name="Εικόνα 12">
            <a:extLst>
              <a:ext uri="{FF2B5EF4-FFF2-40B4-BE49-F238E27FC236}">
                <a16:creationId xmlns:a16="http://schemas.microsoft.com/office/drawing/2014/main" id="{E93E9E61-EE2E-4840-BA32-FF9F620D195A}"/>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910164" y="6374474"/>
            <a:ext cx="1940566" cy="461040"/>
          </a:xfrm>
          <a:prstGeom prst="rect">
            <a:avLst/>
          </a:prstGeom>
        </p:spPr>
      </p:pic>
      <p:sp>
        <p:nvSpPr>
          <p:cNvPr id="2" name="1 - Τίτλος"/>
          <p:cNvSpPr>
            <a:spLocks noGrp="1"/>
          </p:cNvSpPr>
          <p:nvPr>
            <p:ph type="title"/>
          </p:nvPr>
        </p:nvSpPr>
        <p:spPr>
          <a:xfrm>
            <a:off x="827584" y="274638"/>
            <a:ext cx="7859216" cy="634082"/>
          </a:xfrm>
        </p:spPr>
        <p:txBody>
          <a:bodyPr>
            <a:normAutofit/>
          </a:bodyPr>
          <a:lstStyle>
            <a:lvl1pPr algn="l">
              <a:defRPr sz="3600">
                <a:solidFill>
                  <a:srgbClr val="A36298"/>
                </a:solidFill>
              </a:defRPr>
            </a:lvl1pPr>
          </a:lstStyle>
          <a:p>
            <a:r>
              <a:rPr lang="el-GR" dirty="0" err="1"/>
              <a:t>Kλικ</a:t>
            </a:r>
            <a:r>
              <a:rPr lang="el-GR" dirty="0"/>
              <a:t> για επεξεργασία του τίτλου</a:t>
            </a:r>
          </a:p>
        </p:txBody>
      </p:sp>
      <p:sp>
        <p:nvSpPr>
          <p:cNvPr id="3" name="2 - Θέση περιεχομένου"/>
          <p:cNvSpPr>
            <a:spLocks noGrp="1"/>
          </p:cNvSpPr>
          <p:nvPr>
            <p:ph idx="1"/>
          </p:nvPr>
        </p:nvSpPr>
        <p:spPr>
          <a:xfrm>
            <a:off x="457200" y="1196752"/>
            <a:ext cx="8229600" cy="4929411"/>
          </a:xfrm>
        </p:spPr>
        <p:txBody>
          <a:bodyPr>
            <a:normAutofit/>
          </a:bodyPr>
          <a:lstStyle>
            <a:lvl1pPr>
              <a:defRPr sz="2200">
                <a:latin typeface="+mn-lt"/>
              </a:defRPr>
            </a:lvl1pPr>
            <a:lvl2pPr>
              <a:defRPr sz="2200">
                <a:latin typeface="+mn-lt"/>
              </a:defRPr>
            </a:lvl2pPr>
            <a:lvl3pPr>
              <a:defRPr sz="2200">
                <a:latin typeface="+mn-lt"/>
              </a:defRPr>
            </a:lvl3pPr>
            <a:lvl4pPr>
              <a:defRPr sz="2200">
                <a:latin typeface="+mn-lt"/>
              </a:defRPr>
            </a:lvl4pPr>
            <a:lvl5pPr>
              <a:defRPr sz="2200">
                <a:latin typeface="+mn-lt"/>
              </a:defRPr>
            </a:lvl5pPr>
          </a:lstStyle>
          <a:p>
            <a:pPr lvl="0"/>
            <a:r>
              <a:rPr lang="el-GR" dirty="0" err="1"/>
              <a:t>Kλικ</a:t>
            </a:r>
            <a:r>
              <a:rPr lang="el-GR" dirty="0"/>
              <a:t> για επεξεργασία των στυλ του υποδείγματος</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8" name="Line 5">
            <a:extLst>
              <a:ext uri="{FF2B5EF4-FFF2-40B4-BE49-F238E27FC236}">
                <a16:creationId xmlns:a16="http://schemas.microsoft.com/office/drawing/2014/main" id="{CBE2806C-DD83-45B5-BB8B-E865F58DE34C}"/>
              </a:ext>
            </a:extLst>
          </p:cNvPr>
          <p:cNvSpPr>
            <a:spLocks noChangeShapeType="1"/>
          </p:cNvSpPr>
          <p:nvPr userDrawn="1"/>
        </p:nvSpPr>
        <p:spPr bwMode="auto">
          <a:xfrm>
            <a:off x="428596" y="6357958"/>
            <a:ext cx="8305800" cy="0"/>
          </a:xfrm>
          <a:prstGeom prst="line">
            <a:avLst/>
          </a:prstGeom>
          <a:noFill/>
          <a:ln w="9525">
            <a:solidFill>
              <a:srgbClr val="A36298"/>
            </a:solidFill>
            <a:round/>
            <a:headEnd/>
            <a:tailEnd/>
          </a:ln>
        </p:spPr>
        <p:txBody>
          <a:bodyPr wrap="none" anchor="ctr"/>
          <a:lstStyle/>
          <a:p>
            <a:endParaRPr lang="el-GR"/>
          </a:p>
        </p:txBody>
      </p:sp>
      <p:sp>
        <p:nvSpPr>
          <p:cNvPr id="11" name="Line 8">
            <a:extLst>
              <a:ext uri="{FF2B5EF4-FFF2-40B4-BE49-F238E27FC236}">
                <a16:creationId xmlns:a16="http://schemas.microsoft.com/office/drawing/2014/main" id="{6D25F28D-27E2-454F-82BD-AF8ED2239AA2}"/>
              </a:ext>
            </a:extLst>
          </p:cNvPr>
          <p:cNvSpPr>
            <a:spLocks noChangeShapeType="1"/>
          </p:cNvSpPr>
          <p:nvPr userDrawn="1"/>
        </p:nvSpPr>
        <p:spPr bwMode="auto">
          <a:xfrm>
            <a:off x="2483768" y="6357958"/>
            <a:ext cx="0" cy="381000"/>
          </a:xfrm>
          <a:prstGeom prst="line">
            <a:avLst/>
          </a:prstGeom>
          <a:noFill/>
          <a:ln w="9525">
            <a:solidFill>
              <a:srgbClr val="A36298"/>
            </a:solidFill>
            <a:round/>
            <a:headEnd/>
            <a:tailEnd/>
          </a:ln>
        </p:spPr>
        <p:txBody>
          <a:bodyPr wrap="none" anchor="ctr"/>
          <a:lstStyle/>
          <a:p>
            <a:endParaRPr lang="el-GR"/>
          </a:p>
        </p:txBody>
      </p:sp>
      <p:sp>
        <p:nvSpPr>
          <p:cNvPr id="15" name="Ορθογώνιο 14">
            <a:extLst>
              <a:ext uri="{FF2B5EF4-FFF2-40B4-BE49-F238E27FC236}">
                <a16:creationId xmlns:a16="http://schemas.microsoft.com/office/drawing/2014/main" id="{5B396CB5-2E40-4340-8245-AABAF4EEECA9}"/>
              </a:ext>
            </a:extLst>
          </p:cNvPr>
          <p:cNvSpPr/>
          <p:nvPr userDrawn="1"/>
        </p:nvSpPr>
        <p:spPr>
          <a:xfrm>
            <a:off x="927674" y="908720"/>
            <a:ext cx="7806722" cy="59299"/>
          </a:xfrm>
          <a:prstGeom prst="rect">
            <a:avLst/>
          </a:prstGeom>
          <a:solidFill>
            <a:srgbClr val="A36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Ορθογώνιο 3">
            <a:extLst>
              <a:ext uri="{FF2B5EF4-FFF2-40B4-BE49-F238E27FC236}">
                <a16:creationId xmlns:a16="http://schemas.microsoft.com/office/drawing/2014/main" id="{57734D68-D433-418C-80C0-0D7DD2644A22}"/>
              </a:ext>
            </a:extLst>
          </p:cNvPr>
          <p:cNvSpPr/>
          <p:nvPr userDrawn="1"/>
        </p:nvSpPr>
        <p:spPr>
          <a:xfrm>
            <a:off x="2515403" y="6390364"/>
            <a:ext cx="4504867" cy="430887"/>
          </a:xfrm>
          <a:prstGeom prst="rect">
            <a:avLst/>
          </a:prstGeom>
        </p:spPr>
        <p:txBody>
          <a:bodyPr wrap="square">
            <a:spAutoFit/>
          </a:bodyPr>
          <a:lstStyle/>
          <a:p>
            <a:pPr algn="ctr">
              <a:spcBef>
                <a:spcPts val="600"/>
              </a:spcBef>
              <a:spcAft>
                <a:spcPts val="600"/>
              </a:spcAft>
              <a:tabLst>
                <a:tab pos="2637155" algn="ctr"/>
                <a:tab pos="5274310" algn="r"/>
              </a:tabLst>
            </a:pPr>
            <a:r>
              <a:rPr lang="en-US" sz="1100" dirty="0">
                <a:solidFill>
                  <a:srgbClr val="0F4F8F"/>
                </a:solidFill>
                <a:effectLst/>
                <a:latin typeface="Calibri" panose="020F0502020204030204" pitchFamily="34" charset="0"/>
                <a:ea typeface="Calibri" panose="020F0502020204030204" pitchFamily="34" charset="0"/>
                <a:cs typeface="Calibri" panose="020F0502020204030204" pitchFamily="34" charset="0"/>
              </a:rPr>
              <a:t>The project is co-funded by the European Union and National Funds </a:t>
            </a:r>
            <a:br>
              <a:rPr lang="en-US" sz="1100" dirty="0">
                <a:solidFill>
                  <a:srgbClr val="0F4F8F"/>
                </a:solidFill>
                <a:effectLst/>
                <a:latin typeface="Calibri" panose="020F0502020204030204" pitchFamily="34" charset="0"/>
                <a:ea typeface="Calibri" panose="020F0502020204030204" pitchFamily="34" charset="0"/>
                <a:cs typeface="Calibri" panose="020F0502020204030204" pitchFamily="34" charset="0"/>
              </a:rPr>
            </a:br>
            <a:r>
              <a:rPr lang="en-US" sz="1100" dirty="0">
                <a:solidFill>
                  <a:srgbClr val="0F4F8F"/>
                </a:solidFill>
                <a:effectLst/>
                <a:latin typeface="Calibri" panose="020F0502020204030204" pitchFamily="34" charset="0"/>
                <a:ea typeface="Calibri" panose="020F0502020204030204" pitchFamily="34" charset="0"/>
                <a:cs typeface="Calibri" panose="020F0502020204030204" pitchFamily="34" charset="0"/>
              </a:rPr>
              <a:t>of the participating countries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10" name="Εικόνα 9">
            <a:extLst>
              <a:ext uri="{FF2B5EF4-FFF2-40B4-BE49-F238E27FC236}">
                <a16:creationId xmlns:a16="http://schemas.microsoft.com/office/drawing/2014/main" id="{AAE77317-88CA-4797-812A-B671DE8B0B3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127072" y="268120"/>
            <a:ext cx="700512" cy="720228"/>
          </a:xfrm>
          <a:prstGeom prst="rect">
            <a:avLst/>
          </a:prstGeom>
        </p:spPr>
      </p:pic>
      <p:sp>
        <p:nvSpPr>
          <p:cNvPr id="12" name="Line 8">
            <a:extLst>
              <a:ext uri="{FF2B5EF4-FFF2-40B4-BE49-F238E27FC236}">
                <a16:creationId xmlns:a16="http://schemas.microsoft.com/office/drawing/2014/main" id="{AD8C29FB-D1A5-4F75-ABAF-A5F95B7E5507}"/>
              </a:ext>
            </a:extLst>
          </p:cNvPr>
          <p:cNvSpPr>
            <a:spLocks noChangeShapeType="1"/>
          </p:cNvSpPr>
          <p:nvPr userDrawn="1"/>
        </p:nvSpPr>
        <p:spPr bwMode="auto">
          <a:xfrm>
            <a:off x="7020272" y="6357958"/>
            <a:ext cx="0" cy="381000"/>
          </a:xfrm>
          <a:prstGeom prst="line">
            <a:avLst/>
          </a:prstGeom>
          <a:noFill/>
          <a:ln w="9525">
            <a:solidFill>
              <a:srgbClr val="A36298"/>
            </a:solidFill>
            <a:round/>
            <a:headEnd/>
            <a:tailEnd/>
          </a:ln>
        </p:spPr>
        <p:txBody>
          <a:bodyPr wrap="none" anchor="ctr"/>
          <a:lstStyle/>
          <a:p>
            <a:endParaRPr lang="el-GR"/>
          </a:p>
        </p:txBody>
      </p:sp>
      <p:pic>
        <p:nvPicPr>
          <p:cNvPr id="14" name="Εικόνα 13">
            <a:extLst>
              <a:ext uri="{FF2B5EF4-FFF2-40B4-BE49-F238E27FC236}">
                <a16:creationId xmlns:a16="http://schemas.microsoft.com/office/drawing/2014/main" id="{9DA42902-75D6-4F8F-90F1-09739E31C3EF}"/>
              </a:ext>
            </a:extLst>
          </p:cNvPr>
          <p:cNvPicPr/>
          <p:nvPr userDrawn="1"/>
        </p:nvPicPr>
        <p:blipFill rotWithShape="1">
          <a:blip r:embed="rId4" cstate="screen">
            <a:extLst>
              <a:ext uri="{28A0092B-C50C-407E-A947-70E740481C1C}">
                <a14:useLocalDpi xmlns:a14="http://schemas.microsoft.com/office/drawing/2010/main"/>
              </a:ext>
            </a:extLst>
          </a:blip>
          <a:srcRect/>
          <a:stretch/>
        </p:blipFill>
        <p:spPr bwMode="auto">
          <a:xfrm>
            <a:off x="293271" y="6290477"/>
            <a:ext cx="2266754" cy="497844"/>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12/04/19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12/04/19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12/04/19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12/04/19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12/04/19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12/04/19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12/04/19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12/04/19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1.med.auth.gr/depts/lomi/alla.htm" TargetMode="External"/><Relationship Id="rId2" Type="http://schemas.openxmlformats.org/officeDocument/2006/relationships/hyperlink" Target="https://www.nature.com/articles/d41586-019-00346-z" TargetMode="External"/><Relationship Id="rId1" Type="http://schemas.openxmlformats.org/officeDocument/2006/relationships/slideLayout" Target="../slideLayouts/slideLayout2.xml"/><Relationship Id="rId5" Type="http://schemas.openxmlformats.org/officeDocument/2006/relationships/hyperlink" Target="http://www.cross4all.eu/" TargetMode="External"/><Relationship Id="rId4" Type="http://schemas.openxmlformats.org/officeDocument/2006/relationships/hyperlink" Target="https://www.rc.auth.gr/Contest/Details/Item/27066"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8.pn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1D2D0ED-5B63-4087-A4B2-62C7D4B6ADF4}"/>
              </a:ext>
            </a:extLst>
          </p:cNvPr>
          <p:cNvSpPr>
            <a:spLocks noGrp="1"/>
          </p:cNvSpPr>
          <p:nvPr>
            <p:ph type="ctrTitle"/>
          </p:nvPr>
        </p:nvSpPr>
        <p:spPr>
          <a:xfrm>
            <a:off x="571431" y="3499421"/>
            <a:ext cx="8072494" cy="1220959"/>
          </a:xfrm>
        </p:spPr>
        <p:txBody>
          <a:bodyPr>
            <a:normAutofit/>
          </a:bodyPr>
          <a:lstStyle/>
          <a:p>
            <a:r>
              <a:rPr lang="en-GB" dirty="0"/>
              <a:t>Progress and plans of AUTH</a:t>
            </a:r>
            <a:br>
              <a:rPr lang="en-GB" dirty="0"/>
            </a:br>
            <a:r>
              <a:rPr lang="en-GB" sz="1800" dirty="0"/>
              <a:t>Presenter: Ioanna Chouvarda</a:t>
            </a:r>
            <a:endParaRPr lang="en-US" dirty="0"/>
          </a:p>
        </p:txBody>
      </p:sp>
      <p:sp>
        <p:nvSpPr>
          <p:cNvPr id="7" name="Υπότιτλος 6">
            <a:extLst>
              <a:ext uri="{FF2B5EF4-FFF2-40B4-BE49-F238E27FC236}">
                <a16:creationId xmlns:a16="http://schemas.microsoft.com/office/drawing/2014/main" id="{DD7C0C43-FD63-4397-A514-2C8615015A4A}"/>
              </a:ext>
            </a:extLst>
          </p:cNvPr>
          <p:cNvSpPr>
            <a:spLocks noGrp="1"/>
          </p:cNvSpPr>
          <p:nvPr>
            <p:ph type="subTitle" idx="1"/>
          </p:nvPr>
        </p:nvSpPr>
        <p:spPr>
          <a:xfrm>
            <a:off x="571594" y="4708026"/>
            <a:ext cx="8072494" cy="1002265"/>
          </a:xfrm>
          <a:solidFill>
            <a:srgbClr val="A36298"/>
          </a:solidFill>
          <a:ln>
            <a:solidFill>
              <a:srgbClr val="A36298"/>
            </a:solidFill>
          </a:ln>
        </p:spPr>
        <p:txBody>
          <a:bodyPr>
            <a:normAutofit fontScale="92500" lnSpcReduction="10000"/>
          </a:bodyPr>
          <a:lstStyle/>
          <a:p>
            <a:pPr>
              <a:lnSpc>
                <a:spcPct val="110000"/>
              </a:lnSpc>
              <a:spcBef>
                <a:spcPts val="0"/>
              </a:spcBef>
              <a:spcAft>
                <a:spcPts val="600"/>
              </a:spcAft>
            </a:pPr>
            <a:r>
              <a:rPr lang="en-GB" sz="2000" b="1" dirty="0">
                <a:solidFill>
                  <a:schemeClr val="bg1"/>
                </a:solidFill>
              </a:rPr>
              <a:t>3</a:t>
            </a:r>
            <a:r>
              <a:rPr lang="en-GB" sz="2000" b="1" baseline="30000" dirty="0">
                <a:solidFill>
                  <a:schemeClr val="bg1"/>
                </a:solidFill>
              </a:rPr>
              <a:t>rd</a:t>
            </a:r>
            <a:r>
              <a:rPr lang="en-GB" sz="2000" b="1" dirty="0">
                <a:solidFill>
                  <a:schemeClr val="bg1"/>
                </a:solidFill>
              </a:rPr>
              <a:t> Project Meeting, 19-20 March 2019</a:t>
            </a:r>
          </a:p>
          <a:p>
            <a:pPr>
              <a:lnSpc>
                <a:spcPct val="110000"/>
              </a:lnSpc>
            </a:pPr>
            <a:r>
              <a:rPr lang="en-GB" sz="1500" dirty="0">
                <a:solidFill>
                  <a:schemeClr val="bg1"/>
                </a:solidFill>
              </a:rPr>
              <a:t>Host: National Confederation of Disabled People, Greece (PB3)</a:t>
            </a:r>
          </a:p>
          <a:p>
            <a:pPr>
              <a:lnSpc>
                <a:spcPct val="110000"/>
              </a:lnSpc>
            </a:pPr>
            <a:r>
              <a:rPr lang="en-GB" sz="1500" dirty="0">
                <a:solidFill>
                  <a:schemeClr val="bg1"/>
                </a:solidFill>
              </a:rPr>
              <a:t>Venue: CAPSIS HOTEL, </a:t>
            </a:r>
            <a:r>
              <a:rPr lang="en-GB" sz="1500" dirty="0" err="1">
                <a:solidFill>
                  <a:schemeClr val="bg1"/>
                </a:solidFill>
              </a:rPr>
              <a:t>Monasthriou</a:t>
            </a:r>
            <a:r>
              <a:rPr lang="en-GB" sz="1500" dirty="0">
                <a:solidFill>
                  <a:schemeClr val="bg1"/>
                </a:solidFill>
              </a:rPr>
              <a:t> 16, 54629 Thessaloniki</a:t>
            </a:r>
          </a:p>
          <a:p>
            <a:pPr>
              <a:lnSpc>
                <a:spcPct val="110000"/>
              </a:lnSpc>
            </a:pPr>
            <a:endParaRPr lang="en-US" dirty="0">
              <a:solidFill>
                <a:schemeClr val="bg1"/>
              </a:solidFill>
            </a:endParaRPr>
          </a:p>
        </p:txBody>
      </p:sp>
      <p:sp>
        <p:nvSpPr>
          <p:cNvPr id="5" name="Ορθογώνιο 4">
            <a:extLst>
              <a:ext uri="{FF2B5EF4-FFF2-40B4-BE49-F238E27FC236}">
                <a16:creationId xmlns:a16="http://schemas.microsoft.com/office/drawing/2014/main" id="{E853FD28-4274-463C-B1F9-4D4166E35DF9}"/>
              </a:ext>
            </a:extLst>
          </p:cNvPr>
          <p:cNvSpPr/>
          <p:nvPr/>
        </p:nvSpPr>
        <p:spPr>
          <a:xfrm>
            <a:off x="571430" y="5720235"/>
            <a:ext cx="8072494" cy="864096"/>
          </a:xfrm>
          <a:prstGeom prst="rect">
            <a:avLst/>
          </a:prstGeom>
          <a:noFill/>
          <a:ln>
            <a:solidFill>
              <a:srgbClr val="A36298"/>
            </a:solidFill>
          </a:ln>
        </p:spPr>
        <p:txBody>
          <a:bodyPr vert="horz" lIns="91440" tIns="45720" rIns="91440" bIns="45720" rtlCol="0">
            <a:normAutofit/>
          </a:bodyPr>
          <a:lstStyle/>
          <a:p>
            <a:pPr algn="ctr">
              <a:lnSpc>
                <a:spcPct val="110000"/>
              </a:lnSpc>
              <a:spcBef>
                <a:spcPct val="20000"/>
              </a:spcBef>
            </a:pPr>
            <a:endParaRPr lang="en-US" sz="2000" b="1">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A3BD9D-8E88-48C7-988F-9243EF2D7FD9}"/>
              </a:ext>
            </a:extLst>
          </p:cNvPr>
          <p:cNvSpPr>
            <a:spLocks noGrp="1"/>
          </p:cNvSpPr>
          <p:nvPr>
            <p:ph type="title"/>
          </p:nvPr>
        </p:nvSpPr>
        <p:spPr/>
        <p:txBody>
          <a:bodyPr>
            <a:normAutofit fontScale="90000"/>
          </a:bodyPr>
          <a:lstStyle/>
          <a:p>
            <a:r>
              <a:rPr lang="en-US" dirty="0"/>
              <a:t>Status of expenditures </a:t>
            </a:r>
            <a:endParaRPr lang="en-GB" dirty="0"/>
          </a:p>
        </p:txBody>
      </p:sp>
      <p:sp>
        <p:nvSpPr>
          <p:cNvPr id="3" name="Θέση περιεχομένου 2">
            <a:extLst>
              <a:ext uri="{FF2B5EF4-FFF2-40B4-BE49-F238E27FC236}">
                <a16:creationId xmlns:a16="http://schemas.microsoft.com/office/drawing/2014/main" id="{52F80AFF-ADB5-4705-826E-A7EE6E0CD6C4}"/>
              </a:ext>
            </a:extLst>
          </p:cNvPr>
          <p:cNvSpPr>
            <a:spLocks noGrp="1"/>
          </p:cNvSpPr>
          <p:nvPr>
            <p:ph idx="1"/>
          </p:nvPr>
        </p:nvSpPr>
        <p:spPr/>
        <p:txBody>
          <a:bodyPr>
            <a:normAutofit/>
          </a:bodyPr>
          <a:lstStyle/>
          <a:p>
            <a:r>
              <a:rPr lang="en-US" b="1" dirty="0"/>
              <a:t>Paid out and verified expenditures until 31.12.2018</a:t>
            </a:r>
          </a:p>
          <a:p>
            <a:pPr lvl="1"/>
            <a:r>
              <a:rPr lang="en-US" dirty="0"/>
              <a:t>Contracted: 	</a:t>
            </a:r>
            <a:r>
              <a:rPr lang="el-GR" dirty="0"/>
              <a:t>€</a:t>
            </a:r>
            <a:r>
              <a:rPr lang="en-US" dirty="0"/>
              <a:t>37</a:t>
            </a:r>
            <a:r>
              <a:rPr lang="el-GR" dirty="0"/>
              <a:t>.</a:t>
            </a:r>
            <a:r>
              <a:rPr lang="en-US" dirty="0"/>
              <a:t>592,42 (15%)</a:t>
            </a:r>
            <a:endParaRPr lang="el-GR" dirty="0"/>
          </a:p>
          <a:p>
            <a:pPr lvl="1"/>
            <a:r>
              <a:rPr lang="en-US" dirty="0"/>
              <a:t>Paid out: 		</a:t>
            </a:r>
            <a:r>
              <a:rPr lang="el-GR" dirty="0"/>
              <a:t>€</a:t>
            </a:r>
            <a:r>
              <a:rPr lang="en-US" dirty="0"/>
              <a:t>28</a:t>
            </a:r>
            <a:r>
              <a:rPr lang="el-GR" dirty="0"/>
              <a:t>.</a:t>
            </a:r>
            <a:r>
              <a:rPr lang="en-US" dirty="0"/>
              <a:t>868,36 (11,5%)</a:t>
            </a:r>
            <a:endParaRPr lang="el-GR" dirty="0"/>
          </a:p>
          <a:p>
            <a:pPr lvl="1"/>
            <a:r>
              <a:rPr lang="en-US" dirty="0"/>
              <a:t>Verified:		</a:t>
            </a:r>
            <a:r>
              <a:rPr lang="el-GR" dirty="0"/>
              <a:t>€0,00 </a:t>
            </a:r>
            <a:r>
              <a:rPr lang="el-GR" sz="2000" dirty="0"/>
              <a:t>(</a:t>
            </a:r>
            <a:r>
              <a:rPr lang="en-US" sz="2000" dirty="0"/>
              <a:t>FLC selected, to be contracted these days) </a:t>
            </a:r>
            <a:endParaRPr lang="en-US" dirty="0"/>
          </a:p>
          <a:p>
            <a:pPr lvl="1"/>
            <a:endParaRPr lang="en-US" i="1" dirty="0"/>
          </a:p>
          <a:p>
            <a:r>
              <a:rPr lang="en-US" b="1" dirty="0"/>
              <a:t>Expected paid out expenditures until 31.03.2019 </a:t>
            </a:r>
            <a:r>
              <a:rPr lang="en-US" sz="2000" i="1" dirty="0"/>
              <a:t>(in order to assess the risks in relation to the 20% rule of the Programme)</a:t>
            </a:r>
          </a:p>
          <a:p>
            <a:pPr lvl="1"/>
            <a:r>
              <a:rPr lang="en-US" dirty="0"/>
              <a:t>Personnel:  </a:t>
            </a:r>
            <a:r>
              <a:rPr lang="el-GR" dirty="0"/>
              <a:t>	€</a:t>
            </a:r>
            <a:r>
              <a:rPr lang="en-US" dirty="0"/>
              <a:t>58</a:t>
            </a:r>
            <a:r>
              <a:rPr lang="el-GR" dirty="0"/>
              <a:t>.</a:t>
            </a:r>
            <a:r>
              <a:rPr lang="en-US" dirty="0"/>
              <a:t>920,08 (39,34%)</a:t>
            </a:r>
          </a:p>
          <a:p>
            <a:pPr lvl="1"/>
            <a:r>
              <a:rPr lang="en-US" dirty="0"/>
              <a:t>Equipment:  </a:t>
            </a:r>
            <a:r>
              <a:rPr lang="el-GR" dirty="0"/>
              <a:t>	€</a:t>
            </a:r>
            <a:r>
              <a:rPr lang="en-US" dirty="0"/>
              <a:t>1</a:t>
            </a:r>
            <a:r>
              <a:rPr lang="el-GR" dirty="0"/>
              <a:t>.</a:t>
            </a:r>
            <a:r>
              <a:rPr lang="en-US" dirty="0"/>
              <a:t>903,58</a:t>
            </a:r>
          </a:p>
          <a:p>
            <a:pPr lvl="1"/>
            <a:r>
              <a:rPr lang="en-US" dirty="0"/>
              <a:t>Other costs:  </a:t>
            </a:r>
            <a:r>
              <a:rPr lang="el-GR" dirty="0"/>
              <a:t>	€</a:t>
            </a:r>
            <a:r>
              <a:rPr lang="en-US" dirty="0"/>
              <a:t>542,02</a:t>
            </a:r>
          </a:p>
          <a:p>
            <a:pPr lvl="1"/>
            <a:r>
              <a:rPr lang="en-US" dirty="0"/>
              <a:t>Admin </a:t>
            </a:r>
            <a:r>
              <a:rPr lang="el-GR" dirty="0"/>
              <a:t>(</a:t>
            </a:r>
            <a:r>
              <a:rPr lang="en-US" dirty="0"/>
              <a:t>ELKE</a:t>
            </a:r>
            <a:r>
              <a:rPr lang="el-GR" dirty="0"/>
              <a:t>)</a:t>
            </a:r>
            <a:r>
              <a:rPr lang="en-US" dirty="0"/>
              <a:t>:</a:t>
            </a:r>
            <a:r>
              <a:rPr lang="el-GR" dirty="0"/>
              <a:t>	€</a:t>
            </a:r>
            <a:r>
              <a:rPr lang="en-US" dirty="0"/>
              <a:t>3</a:t>
            </a:r>
            <a:r>
              <a:rPr lang="el-GR" dirty="0"/>
              <a:t>.</a:t>
            </a:r>
            <a:r>
              <a:rPr lang="en-US" dirty="0"/>
              <a:t>000,00</a:t>
            </a:r>
          </a:p>
          <a:p>
            <a:pPr lvl="1"/>
            <a:r>
              <a:rPr lang="en-US" b="1" i="1" dirty="0"/>
              <a:t>Total</a:t>
            </a:r>
            <a:r>
              <a:rPr lang="el-GR" b="1" i="1" dirty="0"/>
              <a:t>:</a:t>
            </a:r>
            <a:r>
              <a:rPr lang="en-US" b="1" i="1" dirty="0"/>
              <a:t>      </a:t>
            </a:r>
            <a:r>
              <a:rPr lang="el-GR" b="1" i="1" dirty="0"/>
              <a:t>	</a:t>
            </a:r>
            <a:r>
              <a:rPr lang="en-US" b="1" i="1" dirty="0"/>
              <a:t>	</a:t>
            </a:r>
            <a:r>
              <a:rPr lang="el-GR" b="1" i="1" dirty="0"/>
              <a:t>€</a:t>
            </a:r>
            <a:r>
              <a:rPr lang="en-US" b="1" i="1" dirty="0"/>
              <a:t>64</a:t>
            </a:r>
            <a:r>
              <a:rPr lang="el-GR" b="1" i="1" dirty="0"/>
              <a:t>.</a:t>
            </a:r>
            <a:r>
              <a:rPr lang="en-US" b="1" i="1" dirty="0"/>
              <a:t>365,58 </a:t>
            </a:r>
            <a:r>
              <a:rPr lang="en-US" i="1" dirty="0"/>
              <a:t>(</a:t>
            </a:r>
            <a:r>
              <a:rPr lang="en-US" b="1" i="1" dirty="0"/>
              <a:t>25,64%</a:t>
            </a:r>
            <a:r>
              <a:rPr lang="en-US" i="1" dirty="0"/>
              <a:t>)</a:t>
            </a:r>
          </a:p>
          <a:p>
            <a:pPr lvl="1"/>
            <a:endParaRPr lang="en-GB" dirty="0"/>
          </a:p>
        </p:txBody>
      </p:sp>
    </p:spTree>
    <p:extLst>
      <p:ext uri="{BB962C8B-B14F-4D97-AF65-F5344CB8AC3E}">
        <p14:creationId xmlns:p14="http://schemas.microsoft.com/office/powerpoint/2010/main" val="3749918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A3BD9D-8E88-48C7-988F-9243EF2D7FD9}"/>
              </a:ext>
            </a:extLst>
          </p:cNvPr>
          <p:cNvSpPr>
            <a:spLocks noGrp="1"/>
          </p:cNvSpPr>
          <p:nvPr>
            <p:ph type="title"/>
          </p:nvPr>
        </p:nvSpPr>
        <p:spPr/>
        <p:txBody>
          <a:bodyPr>
            <a:normAutofit fontScale="90000"/>
          </a:bodyPr>
          <a:lstStyle/>
          <a:p>
            <a:r>
              <a:rPr lang="en-US" dirty="0"/>
              <a:t>Publicity outcomes and plans</a:t>
            </a:r>
            <a:endParaRPr lang="en-GB" dirty="0"/>
          </a:p>
        </p:txBody>
      </p:sp>
      <p:sp>
        <p:nvSpPr>
          <p:cNvPr id="3" name="Θέση περιεχομένου 2">
            <a:extLst>
              <a:ext uri="{FF2B5EF4-FFF2-40B4-BE49-F238E27FC236}">
                <a16:creationId xmlns:a16="http://schemas.microsoft.com/office/drawing/2014/main" id="{52F80AFF-ADB5-4705-826E-A7EE6E0CD6C4}"/>
              </a:ext>
            </a:extLst>
          </p:cNvPr>
          <p:cNvSpPr>
            <a:spLocks noGrp="1"/>
          </p:cNvSpPr>
          <p:nvPr>
            <p:ph idx="1"/>
          </p:nvPr>
        </p:nvSpPr>
        <p:spPr/>
        <p:txBody>
          <a:bodyPr>
            <a:normAutofit fontScale="85000" lnSpcReduction="20000"/>
          </a:bodyPr>
          <a:lstStyle/>
          <a:p>
            <a:pPr marL="0" indent="0">
              <a:spcAft>
                <a:spcPts val="600"/>
              </a:spcAft>
              <a:buNone/>
            </a:pPr>
            <a:r>
              <a:rPr lang="en-US" b="1" dirty="0"/>
              <a:t>OUTCOMES:</a:t>
            </a:r>
          </a:p>
          <a:p>
            <a:pPr>
              <a:spcAft>
                <a:spcPts val="600"/>
              </a:spcAft>
            </a:pPr>
            <a:r>
              <a:rPr lang="en-US" dirty="0"/>
              <a:t>Participation in AIIT2018 conference (Bitola, FYROM; 4/10/2018) with 1 keynote speech entitled "Connected Health Technologies for the Support of Chronic Patients: Challenges and Opportunities" by I. </a:t>
            </a:r>
            <a:r>
              <a:rPr lang="en-US" dirty="0" err="1"/>
              <a:t>Chouvarda</a:t>
            </a:r>
            <a:r>
              <a:rPr lang="en-US" dirty="0"/>
              <a:t> (LB1) </a:t>
            </a:r>
          </a:p>
          <a:p>
            <a:pPr>
              <a:spcAft>
                <a:spcPts val="600"/>
              </a:spcAft>
            </a:pPr>
            <a:r>
              <a:rPr lang="en-US" dirty="0"/>
              <a:t>Publication on Nature magazine “Greece-FYROM collaborations in science”: </a:t>
            </a:r>
            <a:r>
              <a:rPr lang="en-US" dirty="0">
                <a:hlinkClick r:id="rId2"/>
              </a:rPr>
              <a:t>https://www.nature.com/articles/d41586-019-00346-z</a:t>
            </a:r>
            <a:r>
              <a:rPr lang="en-US" dirty="0"/>
              <a:t> </a:t>
            </a:r>
          </a:p>
          <a:p>
            <a:pPr>
              <a:spcAft>
                <a:spcPts val="600"/>
              </a:spcAft>
            </a:pPr>
            <a:r>
              <a:rPr lang="en-US" dirty="0"/>
              <a:t>Announcement of the Project on LB1’s web page: </a:t>
            </a:r>
            <a:r>
              <a:rPr lang="en-US" dirty="0">
                <a:hlinkClick r:id="rId3"/>
              </a:rPr>
              <a:t>http://www1.med.auth.gr/depts/lomi/alla.htm</a:t>
            </a:r>
            <a:endParaRPr lang="en-US" dirty="0"/>
          </a:p>
          <a:p>
            <a:pPr>
              <a:spcAft>
                <a:spcPts val="600"/>
              </a:spcAft>
            </a:pPr>
            <a:r>
              <a:rPr lang="en-US" dirty="0"/>
              <a:t>Announcement of Tender #1 (Survey): </a:t>
            </a:r>
            <a:r>
              <a:rPr lang="en-US" dirty="0">
                <a:hlinkClick r:id="rId4"/>
              </a:rPr>
              <a:t>https://www.rc.auth.gr/Contest/Details/Item/27066</a:t>
            </a:r>
            <a:r>
              <a:rPr lang="en-US" dirty="0"/>
              <a:t>  </a:t>
            </a:r>
          </a:p>
          <a:p>
            <a:pPr>
              <a:spcAft>
                <a:spcPts val="600"/>
              </a:spcAft>
            </a:pPr>
            <a:r>
              <a:rPr lang="en-US" dirty="0"/>
              <a:t>Poster of the project, developed using the MA's “Poster Development Tool” and placed it in visible places of the premises of LB1</a:t>
            </a:r>
          </a:p>
          <a:p>
            <a:pPr>
              <a:spcAft>
                <a:spcPts val="600"/>
              </a:spcAft>
            </a:pPr>
            <a:r>
              <a:rPr lang="en-US" dirty="0"/>
              <a:t>Project’s Communication Plan</a:t>
            </a:r>
          </a:p>
          <a:p>
            <a:pPr marL="0" indent="0">
              <a:spcAft>
                <a:spcPts val="600"/>
              </a:spcAft>
              <a:buNone/>
            </a:pPr>
            <a:endParaRPr lang="en-US" dirty="0"/>
          </a:p>
          <a:p>
            <a:pPr marL="0" indent="0">
              <a:spcAft>
                <a:spcPts val="600"/>
              </a:spcAft>
              <a:buNone/>
            </a:pPr>
            <a:r>
              <a:rPr lang="en-US" b="1" dirty="0"/>
              <a:t>PLANS</a:t>
            </a:r>
            <a:r>
              <a:rPr lang="en-US" dirty="0"/>
              <a:t>: Conference Papers, </a:t>
            </a:r>
            <a:r>
              <a:rPr lang="en-US" dirty="0">
                <a:hlinkClick r:id="rId5"/>
              </a:rPr>
              <a:t>www.cross4all.eu</a:t>
            </a:r>
            <a:r>
              <a:rPr lang="en-US" dirty="0"/>
              <a:t> content management, participation to Opening events in </a:t>
            </a:r>
            <a:r>
              <a:rPr lang="en-US" dirty="0" err="1"/>
              <a:t>Ohrid</a:t>
            </a:r>
            <a:r>
              <a:rPr lang="en-US" dirty="0"/>
              <a:t> and Thessaloniki</a:t>
            </a:r>
          </a:p>
        </p:txBody>
      </p:sp>
    </p:spTree>
    <p:extLst>
      <p:ext uri="{BB962C8B-B14F-4D97-AF65-F5344CB8AC3E}">
        <p14:creationId xmlns:p14="http://schemas.microsoft.com/office/powerpoint/2010/main" val="2926741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Εικόνα 12">
            <a:extLst>
              <a:ext uri="{FF2B5EF4-FFF2-40B4-BE49-F238E27FC236}">
                <a16:creationId xmlns:a16="http://schemas.microsoft.com/office/drawing/2014/main" id="{543B8A91-843B-4AC8-838F-1ECC295E5B7A}"/>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0" y="0"/>
            <a:ext cx="9144000" cy="6858000"/>
          </a:xfrm>
          <a:prstGeom prst="rect">
            <a:avLst/>
          </a:prstGeom>
        </p:spPr>
      </p:pic>
      <p:sp>
        <p:nvSpPr>
          <p:cNvPr id="18" name="Ορθογώνιο 17">
            <a:extLst>
              <a:ext uri="{FF2B5EF4-FFF2-40B4-BE49-F238E27FC236}">
                <a16:creationId xmlns:a16="http://schemas.microsoft.com/office/drawing/2014/main" id="{0C8DB5E9-BEA7-4A0E-9CEC-518527570522}"/>
              </a:ext>
            </a:extLst>
          </p:cNvPr>
          <p:cNvSpPr/>
          <p:nvPr/>
        </p:nvSpPr>
        <p:spPr>
          <a:xfrm>
            <a:off x="3150502" y="4042388"/>
            <a:ext cx="2808312" cy="1880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Ορθογώνιο 16">
            <a:extLst>
              <a:ext uri="{FF2B5EF4-FFF2-40B4-BE49-F238E27FC236}">
                <a16:creationId xmlns:a16="http://schemas.microsoft.com/office/drawing/2014/main" id="{E024D6F7-33F4-4529-B3DB-9057EC2B8381}"/>
              </a:ext>
            </a:extLst>
          </p:cNvPr>
          <p:cNvSpPr/>
          <p:nvPr/>
        </p:nvSpPr>
        <p:spPr>
          <a:xfrm>
            <a:off x="754491" y="4708791"/>
            <a:ext cx="7635017" cy="1954891"/>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Ορθογώνιο 13">
            <a:extLst>
              <a:ext uri="{FF2B5EF4-FFF2-40B4-BE49-F238E27FC236}">
                <a16:creationId xmlns:a16="http://schemas.microsoft.com/office/drawing/2014/main" id="{61BC91ED-4F91-403B-813D-9B845042721B}"/>
              </a:ext>
            </a:extLst>
          </p:cNvPr>
          <p:cNvSpPr/>
          <p:nvPr/>
        </p:nvSpPr>
        <p:spPr>
          <a:xfrm>
            <a:off x="0" y="0"/>
            <a:ext cx="9144000" cy="18448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Εικόνα 3">
            <a:extLst>
              <a:ext uri="{FF2B5EF4-FFF2-40B4-BE49-F238E27FC236}">
                <a16:creationId xmlns:a16="http://schemas.microsoft.com/office/drawing/2014/main" id="{A3765C9D-4FDD-4D83-B844-FB8911BD863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867366" y="363738"/>
            <a:ext cx="1940566" cy="1251343"/>
          </a:xfrm>
          <a:prstGeom prst="rect">
            <a:avLst/>
          </a:prstGeom>
        </p:spPr>
      </p:pic>
      <p:pic>
        <p:nvPicPr>
          <p:cNvPr id="6" name="Εικόνα 5">
            <a:extLst>
              <a:ext uri="{FF2B5EF4-FFF2-40B4-BE49-F238E27FC236}">
                <a16:creationId xmlns:a16="http://schemas.microsoft.com/office/drawing/2014/main" id="{3C4DDBE5-FE45-48B2-9B52-151FE92129C5}"/>
              </a:ext>
            </a:extLst>
          </p:cNvPr>
          <p:cNvPicPr>
            <a:picLocks noChangeAspect="1"/>
          </p:cNvPicPr>
          <p:nvPr/>
        </p:nvPicPr>
        <p:blipFill>
          <a:blip r:embed="rId4" cstate="print">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1004054" y="5002160"/>
            <a:ext cx="1368152" cy="1368152"/>
          </a:xfrm>
          <a:prstGeom prst="rect">
            <a:avLst/>
          </a:prstGeom>
        </p:spPr>
      </p:pic>
      <p:pic>
        <p:nvPicPr>
          <p:cNvPr id="12" name="Εικόνα 11">
            <a:extLst>
              <a:ext uri="{FF2B5EF4-FFF2-40B4-BE49-F238E27FC236}">
                <a16:creationId xmlns:a16="http://schemas.microsoft.com/office/drawing/2014/main" id="{7B0FF1E8-0C7D-4753-A79B-F7E4F3DE02A7}"/>
              </a:ext>
            </a:extLst>
          </p:cNvPr>
          <p:cNvPicPr/>
          <p:nvPr/>
        </p:nvPicPr>
        <p:blipFill>
          <a:blip r:embed="rId5" cstate="screen">
            <a:extLst>
              <a:ext uri="{28A0092B-C50C-407E-A947-70E740481C1C}">
                <a14:useLocalDpi xmlns:a14="http://schemas.microsoft.com/office/drawing/2010/main"/>
              </a:ext>
            </a:extLst>
          </a:blip>
          <a:srcRect/>
          <a:stretch>
            <a:fillRect/>
          </a:stretch>
        </p:blipFill>
        <p:spPr bwMode="auto">
          <a:xfrm>
            <a:off x="301935" y="207377"/>
            <a:ext cx="4600575" cy="1514475"/>
          </a:xfrm>
          <a:prstGeom prst="rect">
            <a:avLst/>
          </a:prstGeom>
          <a:noFill/>
          <a:ln>
            <a:noFill/>
          </a:ln>
        </p:spPr>
      </p:pic>
      <p:pic>
        <p:nvPicPr>
          <p:cNvPr id="15" name="Εικόνα 14">
            <a:extLst>
              <a:ext uri="{FF2B5EF4-FFF2-40B4-BE49-F238E27FC236}">
                <a16:creationId xmlns:a16="http://schemas.microsoft.com/office/drawing/2014/main" id="{EEB1EE86-7BDB-4171-B711-54F0B7A09D30}"/>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3189686" y="1484784"/>
            <a:ext cx="2764628" cy="2807136"/>
          </a:xfrm>
          <a:prstGeom prst="rect">
            <a:avLst/>
          </a:prstGeom>
          <a:effectLst>
            <a:outerShdw blurRad="50800" dist="38100" dir="5400000" algn="t" rotWithShape="0">
              <a:prstClr val="black">
                <a:alpha val="40000"/>
              </a:prstClr>
            </a:outerShdw>
          </a:effectLst>
        </p:spPr>
      </p:pic>
      <p:sp>
        <p:nvSpPr>
          <p:cNvPr id="16" name="Ορθογώνιο 15">
            <a:extLst>
              <a:ext uri="{FF2B5EF4-FFF2-40B4-BE49-F238E27FC236}">
                <a16:creationId xmlns:a16="http://schemas.microsoft.com/office/drawing/2014/main" id="{9992A047-B042-45FD-9490-650006E2A935}"/>
              </a:ext>
            </a:extLst>
          </p:cNvPr>
          <p:cNvSpPr/>
          <p:nvPr/>
        </p:nvSpPr>
        <p:spPr>
          <a:xfrm>
            <a:off x="2483768" y="4947572"/>
            <a:ext cx="5760640" cy="1477328"/>
          </a:xfrm>
          <a:prstGeom prst="rect">
            <a:avLst/>
          </a:prstGeom>
        </p:spPr>
        <p:txBody>
          <a:bodyPr wrap="square">
            <a:spAutoFit/>
          </a:bodyPr>
          <a:lstStyle/>
          <a:p>
            <a:r>
              <a:rPr lang="en-US" b="1" dirty="0" err="1">
                <a:solidFill>
                  <a:schemeClr val="bg1"/>
                </a:solidFill>
                <a:latin typeface="Arial Narrow" panose="020B0606020202030204" pitchFamily="34" charset="0"/>
              </a:rPr>
              <a:t>Ioanna</a:t>
            </a:r>
            <a:r>
              <a:rPr lang="en-US" b="1" dirty="0">
                <a:solidFill>
                  <a:schemeClr val="bg1"/>
                </a:solidFill>
                <a:latin typeface="Arial Narrow" panose="020B0606020202030204" pitchFamily="34" charset="0"/>
              </a:rPr>
              <a:t> </a:t>
            </a:r>
            <a:r>
              <a:rPr lang="en-US" b="1" dirty="0" err="1">
                <a:solidFill>
                  <a:schemeClr val="bg1"/>
                </a:solidFill>
                <a:latin typeface="Arial Narrow" panose="020B0606020202030204" pitchFamily="34" charset="0"/>
              </a:rPr>
              <a:t>Chouvarda</a:t>
            </a:r>
            <a:br>
              <a:rPr lang="en-US" dirty="0">
                <a:solidFill>
                  <a:schemeClr val="bg1"/>
                </a:solidFill>
                <a:latin typeface="Arial Narrow" panose="020B0606020202030204" pitchFamily="34" charset="0"/>
              </a:rPr>
            </a:br>
            <a:r>
              <a:rPr lang="en-US" i="1" dirty="0">
                <a:solidFill>
                  <a:schemeClr val="bg1"/>
                </a:solidFill>
                <a:latin typeface="Arial Narrow" panose="020B0606020202030204" pitchFamily="34" charset="0"/>
              </a:rPr>
              <a:t>Assistant Professor</a:t>
            </a:r>
            <a:br>
              <a:rPr lang="en-US" i="1" dirty="0">
                <a:solidFill>
                  <a:schemeClr val="bg1"/>
                </a:solidFill>
                <a:latin typeface="Arial Narrow" panose="020B0606020202030204" pitchFamily="34" charset="0"/>
              </a:rPr>
            </a:br>
            <a:endParaRPr lang="en-US" i="1" dirty="0">
              <a:solidFill>
                <a:schemeClr val="bg1"/>
              </a:solidFill>
              <a:latin typeface="Arial Narrow" panose="020B0606020202030204" pitchFamily="34" charset="0"/>
            </a:endParaRPr>
          </a:p>
          <a:p>
            <a:r>
              <a:rPr lang="en-US" dirty="0">
                <a:solidFill>
                  <a:schemeClr val="bg1"/>
                </a:solidFill>
                <a:latin typeface="Arial Narrow" panose="020B0606020202030204" pitchFamily="34" charset="0"/>
              </a:rPr>
              <a:t>Lab of Computing, Medical Informatics, and Biomedical Imaging Technologies, Aristotle University of Thessaloniki</a:t>
            </a:r>
          </a:p>
        </p:txBody>
      </p:sp>
    </p:spTree>
    <p:extLst>
      <p:ext uri="{BB962C8B-B14F-4D97-AF65-F5344CB8AC3E}">
        <p14:creationId xmlns:p14="http://schemas.microsoft.com/office/powerpoint/2010/main" val="3982847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A3BD9D-8E88-48C7-988F-9243EF2D7FD9}"/>
              </a:ext>
            </a:extLst>
          </p:cNvPr>
          <p:cNvSpPr>
            <a:spLocks noGrp="1"/>
          </p:cNvSpPr>
          <p:nvPr>
            <p:ph type="title"/>
          </p:nvPr>
        </p:nvSpPr>
        <p:spPr/>
        <p:txBody>
          <a:bodyPr>
            <a:normAutofit fontScale="90000"/>
          </a:bodyPr>
          <a:lstStyle/>
          <a:p>
            <a:r>
              <a:rPr lang="en-US" dirty="0"/>
              <a:t>Status of staff recruitments </a:t>
            </a:r>
            <a:endParaRPr lang="en-GB" dirty="0"/>
          </a:p>
        </p:txBody>
      </p:sp>
      <p:sp>
        <p:nvSpPr>
          <p:cNvPr id="3" name="Θέση περιεχομένου 2">
            <a:extLst>
              <a:ext uri="{FF2B5EF4-FFF2-40B4-BE49-F238E27FC236}">
                <a16:creationId xmlns:a16="http://schemas.microsoft.com/office/drawing/2014/main" id="{52F80AFF-ADB5-4705-826E-A7EE6E0CD6C4}"/>
              </a:ext>
            </a:extLst>
          </p:cNvPr>
          <p:cNvSpPr>
            <a:spLocks noGrp="1"/>
          </p:cNvSpPr>
          <p:nvPr>
            <p:ph idx="1"/>
          </p:nvPr>
        </p:nvSpPr>
        <p:spPr/>
        <p:txBody>
          <a:bodyPr>
            <a:normAutofit fontScale="92500" lnSpcReduction="10000"/>
          </a:bodyPr>
          <a:lstStyle/>
          <a:p>
            <a:pPr>
              <a:spcAft>
                <a:spcPts val="1200"/>
              </a:spcAft>
            </a:pPr>
            <a:r>
              <a:rPr lang="en-US" dirty="0">
                <a:solidFill>
                  <a:srgbClr val="0070C0"/>
                </a:solidFill>
              </a:rPr>
              <a:t>Staff #1 Project manager (D1.1.2), </a:t>
            </a:r>
            <a:r>
              <a:rPr lang="en-US" dirty="0">
                <a:solidFill>
                  <a:srgbClr val="FF0000"/>
                </a:solidFill>
              </a:rPr>
              <a:t>Expert research associate responsible for lessons learned thought the project pilots(D6.1.3), and for the Sustainability and Transferability plans and event (D6.1.4)</a:t>
            </a:r>
          </a:p>
          <a:p>
            <a:pPr>
              <a:spcAft>
                <a:spcPts val="1200"/>
              </a:spcAft>
            </a:pPr>
            <a:r>
              <a:rPr lang="en-US" dirty="0">
                <a:solidFill>
                  <a:srgbClr val="0070C0"/>
                </a:solidFill>
              </a:rPr>
              <a:t>Staff #2 Administrative staff (D1.1.2), Web content writer (D2.1.4), </a:t>
            </a:r>
            <a:r>
              <a:rPr lang="en-US" dirty="0">
                <a:solidFill>
                  <a:srgbClr val="FF0000"/>
                </a:solidFill>
              </a:rPr>
              <a:t>Member of the Pilots Monitoring Committee (D6.1.1)</a:t>
            </a:r>
          </a:p>
          <a:p>
            <a:pPr>
              <a:spcAft>
                <a:spcPts val="1200"/>
              </a:spcAft>
            </a:pPr>
            <a:r>
              <a:rPr lang="en-US" dirty="0">
                <a:solidFill>
                  <a:srgbClr val="0070C0"/>
                </a:solidFill>
              </a:rPr>
              <a:t>Staff #3 Communication Manager (D2.1.1), Survey monitoring (D3.1.1), Inspections tools (D3.1.2), UI designer (D4.1.2, D5.1.1) </a:t>
            </a:r>
          </a:p>
          <a:p>
            <a:pPr>
              <a:spcAft>
                <a:spcPts val="1200"/>
              </a:spcAft>
            </a:pPr>
            <a:r>
              <a:rPr lang="en-US" dirty="0">
                <a:solidFill>
                  <a:srgbClr val="0070C0"/>
                </a:solidFill>
              </a:rPr>
              <a:t>Staff #4 Technical Coordinator - senior project manager and s/w developer (D4.1.2, D5.1.1)</a:t>
            </a:r>
          </a:p>
          <a:p>
            <a:pPr>
              <a:spcAft>
                <a:spcPts val="1200"/>
              </a:spcAft>
            </a:pPr>
            <a:r>
              <a:rPr lang="en-US" dirty="0">
                <a:solidFill>
                  <a:srgbClr val="0070C0"/>
                </a:solidFill>
              </a:rPr>
              <a:t>Staff #5 Research staff - s/w developer (D4.1.2, D5.1.1)</a:t>
            </a:r>
          </a:p>
          <a:p>
            <a:pPr>
              <a:spcAft>
                <a:spcPts val="1200"/>
              </a:spcAft>
            </a:pPr>
            <a:r>
              <a:rPr lang="en-US" dirty="0">
                <a:solidFill>
                  <a:srgbClr val="FF0000"/>
                </a:solidFill>
              </a:rPr>
              <a:t>Staff #6 s/w developer (D4.1.2, D5.1.1)</a:t>
            </a:r>
          </a:p>
          <a:p>
            <a:pPr>
              <a:spcAft>
                <a:spcPts val="1200"/>
              </a:spcAft>
            </a:pPr>
            <a:r>
              <a:rPr lang="en-US" dirty="0">
                <a:solidFill>
                  <a:srgbClr val="FF0000"/>
                </a:solidFill>
              </a:rPr>
              <a:t>Staff #7 s/w developer (D4.1.2, D5.1.1)</a:t>
            </a:r>
          </a:p>
          <a:p>
            <a:endParaRPr lang="en-US" dirty="0"/>
          </a:p>
          <a:p>
            <a:pPr lvl="1"/>
            <a:endParaRPr lang="en-GB" dirty="0"/>
          </a:p>
          <a:p>
            <a:pPr lvl="1"/>
            <a:endParaRPr lang="en-GB" dirty="0"/>
          </a:p>
        </p:txBody>
      </p:sp>
    </p:spTree>
    <p:extLst>
      <p:ext uri="{BB962C8B-B14F-4D97-AF65-F5344CB8AC3E}">
        <p14:creationId xmlns:p14="http://schemas.microsoft.com/office/powerpoint/2010/main" val="2402695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36EB47-AEE2-4DBD-8EBE-14CEA01C4E65}"/>
              </a:ext>
            </a:extLst>
          </p:cNvPr>
          <p:cNvSpPr>
            <a:spLocks noGrp="1"/>
          </p:cNvSpPr>
          <p:nvPr>
            <p:ph type="title"/>
          </p:nvPr>
        </p:nvSpPr>
        <p:spPr/>
        <p:txBody>
          <a:bodyPr>
            <a:normAutofit fontScale="90000"/>
          </a:bodyPr>
          <a:lstStyle/>
          <a:p>
            <a:r>
              <a:rPr lang="en-US" dirty="0"/>
              <a:t>Status of staff recruitments </a:t>
            </a:r>
          </a:p>
        </p:txBody>
      </p:sp>
      <p:graphicFrame>
        <p:nvGraphicFramePr>
          <p:cNvPr id="4" name="Θέση περιεχομένου 3">
            <a:extLst>
              <a:ext uri="{FF2B5EF4-FFF2-40B4-BE49-F238E27FC236}">
                <a16:creationId xmlns:a16="http://schemas.microsoft.com/office/drawing/2014/main" id="{147366FF-B293-4DDA-8617-C3FA8A96FD40}"/>
              </a:ext>
            </a:extLst>
          </p:cNvPr>
          <p:cNvGraphicFramePr>
            <a:graphicFrameLocks noGrp="1"/>
          </p:cNvGraphicFramePr>
          <p:nvPr>
            <p:ph idx="1"/>
            <p:extLst>
              <p:ext uri="{D42A27DB-BD31-4B8C-83A1-F6EECF244321}">
                <p14:modId xmlns:p14="http://schemas.microsoft.com/office/powerpoint/2010/main" val="2739319463"/>
              </p:ext>
            </p:extLst>
          </p:nvPr>
        </p:nvGraphicFramePr>
        <p:xfrm>
          <a:off x="392290" y="1083135"/>
          <a:ext cx="8359420" cy="5741193"/>
        </p:xfrm>
        <a:graphic>
          <a:graphicData uri="http://schemas.openxmlformats.org/drawingml/2006/table">
            <a:tbl>
              <a:tblPr>
                <a:tableStyleId>{5C22544A-7EE6-4342-B048-85BDC9FD1C3A}</a:tableStyleId>
              </a:tblPr>
              <a:tblGrid>
                <a:gridCol w="383811">
                  <a:extLst>
                    <a:ext uri="{9D8B030D-6E8A-4147-A177-3AD203B41FA5}">
                      <a16:colId xmlns:a16="http://schemas.microsoft.com/office/drawing/2014/main" val="3718512689"/>
                    </a:ext>
                  </a:extLst>
                </a:gridCol>
                <a:gridCol w="495117">
                  <a:extLst>
                    <a:ext uri="{9D8B030D-6E8A-4147-A177-3AD203B41FA5}">
                      <a16:colId xmlns:a16="http://schemas.microsoft.com/office/drawing/2014/main" val="979588904"/>
                    </a:ext>
                  </a:extLst>
                </a:gridCol>
                <a:gridCol w="1226470">
                  <a:extLst>
                    <a:ext uri="{9D8B030D-6E8A-4147-A177-3AD203B41FA5}">
                      <a16:colId xmlns:a16="http://schemas.microsoft.com/office/drawing/2014/main" val="2039183025"/>
                    </a:ext>
                  </a:extLst>
                </a:gridCol>
                <a:gridCol w="5517594">
                  <a:extLst>
                    <a:ext uri="{9D8B030D-6E8A-4147-A177-3AD203B41FA5}">
                      <a16:colId xmlns:a16="http://schemas.microsoft.com/office/drawing/2014/main" val="535992801"/>
                    </a:ext>
                  </a:extLst>
                </a:gridCol>
                <a:gridCol w="736428">
                  <a:extLst>
                    <a:ext uri="{9D8B030D-6E8A-4147-A177-3AD203B41FA5}">
                      <a16:colId xmlns:a16="http://schemas.microsoft.com/office/drawing/2014/main" val="1976270631"/>
                    </a:ext>
                  </a:extLst>
                </a:gridCol>
              </a:tblGrid>
              <a:tr h="227540">
                <a:tc>
                  <a:txBody>
                    <a:bodyPr/>
                    <a:lstStyle/>
                    <a:p>
                      <a:pPr algn="l" fontAlgn="b"/>
                      <a:r>
                        <a:rPr lang="en-US" sz="1200" u="none" strike="noStrike" dirty="0">
                          <a:solidFill>
                            <a:schemeClr val="bg1"/>
                          </a:solidFill>
                          <a:effectLst/>
                          <a:latin typeface="Arial Narrow" panose="020B0606020202030204" pitchFamily="34" charset="0"/>
                        </a:rPr>
                        <a:t>WP</a:t>
                      </a:r>
                      <a:endParaRPr lang="en-US" sz="1200" b="0" i="0" u="none" strike="noStrike" dirty="0">
                        <a:solidFill>
                          <a:schemeClr val="bg1"/>
                        </a:solidFill>
                        <a:effectLst/>
                        <a:latin typeface="Arial Narrow" panose="020B0606020202030204" pitchFamily="34" charset="0"/>
                      </a:endParaRPr>
                    </a:p>
                  </a:txBody>
                  <a:tcPr marL="6286" marR="6286" marT="6286" marB="0" anchor="b">
                    <a:solidFill>
                      <a:srgbClr val="A36298"/>
                    </a:solidFill>
                  </a:tcPr>
                </a:tc>
                <a:tc>
                  <a:txBody>
                    <a:bodyPr/>
                    <a:lstStyle/>
                    <a:p>
                      <a:pPr algn="l" fontAlgn="b"/>
                      <a:r>
                        <a:rPr lang="en-US" sz="1200" u="none" strike="noStrike">
                          <a:solidFill>
                            <a:schemeClr val="bg1"/>
                          </a:solidFill>
                          <a:effectLst/>
                          <a:latin typeface="Arial Narrow" panose="020B0606020202030204" pitchFamily="34" charset="0"/>
                        </a:rPr>
                        <a:t>Del.</a:t>
                      </a:r>
                      <a:endParaRPr lang="en-US" sz="1200" b="0" i="0" u="none" strike="noStrike">
                        <a:solidFill>
                          <a:schemeClr val="bg1"/>
                        </a:solidFill>
                        <a:effectLst/>
                        <a:latin typeface="Arial Narrow" panose="020B0606020202030204" pitchFamily="34" charset="0"/>
                      </a:endParaRPr>
                    </a:p>
                  </a:txBody>
                  <a:tcPr marL="6286" marR="6286" marT="6286" marB="0" anchor="b">
                    <a:solidFill>
                      <a:srgbClr val="A36298"/>
                    </a:solidFill>
                  </a:tcPr>
                </a:tc>
                <a:tc>
                  <a:txBody>
                    <a:bodyPr/>
                    <a:lstStyle/>
                    <a:p>
                      <a:pPr algn="l" fontAlgn="b"/>
                      <a:r>
                        <a:rPr lang="en-US" sz="1200" u="none" strike="noStrike" dirty="0">
                          <a:solidFill>
                            <a:schemeClr val="bg1"/>
                          </a:solidFill>
                          <a:effectLst/>
                          <a:latin typeface="Arial Narrow" panose="020B0606020202030204" pitchFamily="34" charset="0"/>
                        </a:rPr>
                        <a:t>Item</a:t>
                      </a:r>
                      <a:endParaRPr lang="en-US" sz="1200" b="0" i="0" u="none" strike="noStrike" dirty="0">
                        <a:solidFill>
                          <a:schemeClr val="bg1"/>
                        </a:solidFill>
                        <a:effectLst/>
                        <a:latin typeface="Arial Narrow" panose="020B0606020202030204" pitchFamily="34" charset="0"/>
                      </a:endParaRPr>
                    </a:p>
                  </a:txBody>
                  <a:tcPr marL="6286" marR="6286" marT="6286" marB="0" anchor="b">
                    <a:solidFill>
                      <a:srgbClr val="A36298"/>
                    </a:solidFill>
                  </a:tcPr>
                </a:tc>
                <a:tc>
                  <a:txBody>
                    <a:bodyPr/>
                    <a:lstStyle/>
                    <a:p>
                      <a:pPr algn="l" fontAlgn="b"/>
                      <a:r>
                        <a:rPr lang="en-US" sz="1200" u="none" strike="noStrike">
                          <a:solidFill>
                            <a:schemeClr val="bg1"/>
                          </a:solidFill>
                          <a:effectLst/>
                          <a:latin typeface="Arial Narrow" panose="020B0606020202030204" pitchFamily="34" charset="0"/>
                        </a:rPr>
                        <a:t>Brief justification of the expenditure (Max 350 Characters)</a:t>
                      </a:r>
                      <a:endParaRPr lang="en-US" sz="1200" b="0" i="0" u="none" strike="noStrike">
                        <a:solidFill>
                          <a:schemeClr val="bg1"/>
                        </a:solidFill>
                        <a:effectLst/>
                        <a:latin typeface="Arial Narrow" panose="020B0606020202030204" pitchFamily="34" charset="0"/>
                      </a:endParaRPr>
                    </a:p>
                  </a:txBody>
                  <a:tcPr marL="6286" marR="6286" marT="6286" marB="0" anchor="b">
                    <a:solidFill>
                      <a:srgbClr val="A36298"/>
                    </a:solidFill>
                  </a:tcPr>
                </a:tc>
                <a:tc>
                  <a:txBody>
                    <a:bodyPr/>
                    <a:lstStyle/>
                    <a:p>
                      <a:pPr algn="l" fontAlgn="b"/>
                      <a:r>
                        <a:rPr lang="en-US" sz="1200" u="none" strike="noStrike" dirty="0">
                          <a:solidFill>
                            <a:schemeClr val="bg1"/>
                          </a:solidFill>
                          <a:effectLst/>
                          <a:latin typeface="Arial Narrow" panose="020B0606020202030204" pitchFamily="34" charset="0"/>
                        </a:rPr>
                        <a:t>Total Cost</a:t>
                      </a:r>
                      <a:endParaRPr lang="en-US" sz="1200" b="0" i="0" u="none" strike="noStrike" dirty="0">
                        <a:solidFill>
                          <a:schemeClr val="bg1"/>
                        </a:solidFill>
                        <a:effectLst/>
                        <a:latin typeface="Arial Narrow" panose="020B0606020202030204" pitchFamily="34" charset="0"/>
                      </a:endParaRPr>
                    </a:p>
                  </a:txBody>
                  <a:tcPr marL="6286" marR="6286" marT="6286" marB="0" anchor="b">
                    <a:solidFill>
                      <a:srgbClr val="A36298"/>
                    </a:solidFill>
                  </a:tcPr>
                </a:tc>
                <a:extLst>
                  <a:ext uri="{0D108BD9-81ED-4DB2-BD59-A6C34878D82A}">
                    <a16:rowId xmlns:a16="http://schemas.microsoft.com/office/drawing/2014/main" val="2938431540"/>
                  </a:ext>
                </a:extLst>
              </a:tr>
              <a:tr h="276568">
                <a:tc>
                  <a:txBody>
                    <a:bodyPr/>
                    <a:lstStyle/>
                    <a:p>
                      <a:pPr algn="l" fontAlgn="ctr"/>
                      <a:r>
                        <a:rPr lang="en-US" sz="1200" u="none" strike="noStrike" dirty="0">
                          <a:effectLst/>
                          <a:latin typeface="Arial Narrow" panose="020B0606020202030204" pitchFamily="34" charset="0"/>
                        </a:rPr>
                        <a:t>WP1</a:t>
                      </a:r>
                      <a:endParaRPr lang="en-US" sz="1200" b="0" i="0" u="none" strike="noStrike" dirty="0">
                        <a:solidFill>
                          <a:srgbClr val="000000"/>
                        </a:solidFill>
                        <a:effectLst/>
                        <a:latin typeface="Arial Narrow" panose="020B0606020202030204" pitchFamily="34" charset="0"/>
                      </a:endParaRPr>
                    </a:p>
                  </a:txBody>
                  <a:tcPr marL="6286" marR="6286" marT="6286" marB="0" anchor="ctr">
                    <a:solidFill>
                      <a:schemeClr val="accent3">
                        <a:lumMod val="40000"/>
                        <a:lumOff val="60000"/>
                      </a:schemeClr>
                    </a:solidFill>
                  </a:tcPr>
                </a:tc>
                <a:tc>
                  <a:txBody>
                    <a:bodyPr/>
                    <a:lstStyle/>
                    <a:p>
                      <a:pPr algn="l" fontAlgn="ctr"/>
                      <a:r>
                        <a:rPr lang="en-US" sz="1200" u="none" strike="noStrike" dirty="0">
                          <a:effectLst/>
                          <a:latin typeface="Arial Narrow" panose="020B0606020202030204" pitchFamily="34" charset="0"/>
                        </a:rPr>
                        <a:t>D1.1.2</a:t>
                      </a:r>
                      <a:endParaRPr lang="en-US" sz="1200" b="0" i="0" u="none" strike="noStrike" dirty="0">
                        <a:solidFill>
                          <a:srgbClr val="000000"/>
                        </a:solidFill>
                        <a:effectLst/>
                        <a:latin typeface="Arial Narrow" panose="020B0606020202030204" pitchFamily="34" charset="0"/>
                      </a:endParaRPr>
                    </a:p>
                  </a:txBody>
                  <a:tcPr marL="6286" marR="6286" marT="6286" marB="0" anchor="ctr">
                    <a:solidFill>
                      <a:schemeClr val="accent3">
                        <a:lumMod val="40000"/>
                        <a:lumOff val="60000"/>
                      </a:schemeClr>
                    </a:solidFill>
                  </a:tcPr>
                </a:tc>
                <a:tc>
                  <a:txBody>
                    <a:bodyPr/>
                    <a:lstStyle/>
                    <a:p>
                      <a:pPr algn="l" fontAlgn="ctr"/>
                      <a:r>
                        <a:rPr lang="en-US" sz="1200" u="none" strike="noStrike" dirty="0">
                          <a:effectLst/>
                          <a:latin typeface="Arial Narrow" panose="020B0606020202030204" pitchFamily="34" charset="0"/>
                        </a:rPr>
                        <a:t>Project manager</a:t>
                      </a:r>
                      <a:endParaRPr lang="en-US" sz="1200" b="0" i="0" u="none" strike="noStrike" dirty="0">
                        <a:solidFill>
                          <a:srgbClr val="000000"/>
                        </a:solidFill>
                        <a:effectLst/>
                        <a:latin typeface="Arial Narrow" panose="020B0606020202030204" pitchFamily="34" charset="0"/>
                      </a:endParaRPr>
                    </a:p>
                  </a:txBody>
                  <a:tcPr marL="6286" marR="6286" marT="6286" marB="0" anchor="ctr">
                    <a:solidFill>
                      <a:schemeClr val="accent3">
                        <a:lumMod val="40000"/>
                        <a:lumOff val="60000"/>
                      </a:schemeClr>
                    </a:solidFill>
                  </a:tcPr>
                </a:tc>
                <a:tc>
                  <a:txBody>
                    <a:bodyPr/>
                    <a:lstStyle/>
                    <a:p>
                      <a:pPr algn="l" fontAlgn="b"/>
                      <a:r>
                        <a:rPr lang="en-US" sz="1200" u="none" strike="noStrike" dirty="0">
                          <a:effectLst/>
                          <a:latin typeface="Arial Narrow" panose="020B0606020202030204" pitchFamily="34" charset="0"/>
                        </a:rPr>
                        <a:t>1 Person responsible for the management of the project (reporting, monitoring, etc.) - part time (10,4hrs/month), 24 months</a:t>
                      </a:r>
                      <a:endParaRPr lang="en-US" sz="1200" b="0" i="0" u="none" strike="noStrike" dirty="0">
                        <a:solidFill>
                          <a:srgbClr val="000000"/>
                        </a:solidFill>
                        <a:effectLst/>
                        <a:latin typeface="Arial Narrow" panose="020B0606020202030204" pitchFamily="34" charset="0"/>
                      </a:endParaRPr>
                    </a:p>
                  </a:txBody>
                  <a:tcPr marL="6286" marR="6286" marT="6286" marB="0" anchor="b">
                    <a:solidFill>
                      <a:schemeClr val="accent3">
                        <a:lumMod val="40000"/>
                        <a:lumOff val="60000"/>
                      </a:schemeClr>
                    </a:solidFill>
                  </a:tcPr>
                </a:tc>
                <a:tc>
                  <a:txBody>
                    <a:bodyPr/>
                    <a:lstStyle/>
                    <a:p>
                      <a:pPr algn="r" fontAlgn="b"/>
                      <a:r>
                        <a:rPr lang="en-US" sz="1200" u="none" strike="noStrike">
                          <a:effectLst/>
                          <a:latin typeface="Arial Narrow" panose="020B0606020202030204" pitchFamily="34" charset="0"/>
                        </a:rPr>
                        <a:t>6.240,00 €</a:t>
                      </a:r>
                      <a:endParaRPr lang="en-US" sz="1200" b="0" i="0" u="none" strike="noStrike">
                        <a:solidFill>
                          <a:srgbClr val="000000"/>
                        </a:solidFill>
                        <a:effectLst/>
                        <a:latin typeface="Arial Narrow" panose="020B0606020202030204" pitchFamily="34" charset="0"/>
                      </a:endParaRPr>
                    </a:p>
                  </a:txBody>
                  <a:tcPr marL="6286" marR="6286" marT="6286" marB="0" anchor="b">
                    <a:solidFill>
                      <a:schemeClr val="accent3">
                        <a:lumMod val="40000"/>
                        <a:lumOff val="60000"/>
                      </a:schemeClr>
                    </a:solidFill>
                  </a:tcPr>
                </a:tc>
                <a:extLst>
                  <a:ext uri="{0D108BD9-81ED-4DB2-BD59-A6C34878D82A}">
                    <a16:rowId xmlns:a16="http://schemas.microsoft.com/office/drawing/2014/main" val="1046431048"/>
                  </a:ext>
                </a:extLst>
              </a:tr>
              <a:tr h="276568">
                <a:tc>
                  <a:txBody>
                    <a:bodyPr/>
                    <a:lstStyle/>
                    <a:p>
                      <a:pPr algn="l" fontAlgn="ctr"/>
                      <a:r>
                        <a:rPr lang="en-US" sz="1200" u="none" strike="noStrike">
                          <a:effectLst/>
                          <a:latin typeface="Arial Narrow" panose="020B0606020202030204" pitchFamily="34" charset="0"/>
                        </a:rPr>
                        <a:t>WP1</a:t>
                      </a:r>
                      <a:endParaRPr lang="en-US" sz="1200" b="0" i="0" u="none" strike="noStrike">
                        <a:solidFill>
                          <a:srgbClr val="000000"/>
                        </a:solidFill>
                        <a:effectLst/>
                        <a:latin typeface="Arial Narrow" panose="020B0606020202030204" pitchFamily="34" charset="0"/>
                      </a:endParaRPr>
                    </a:p>
                  </a:txBody>
                  <a:tcPr marL="6286" marR="6286" marT="6286" marB="0" anchor="ctr">
                    <a:solidFill>
                      <a:schemeClr val="accent3">
                        <a:lumMod val="40000"/>
                        <a:lumOff val="60000"/>
                      </a:schemeClr>
                    </a:solidFill>
                  </a:tcPr>
                </a:tc>
                <a:tc>
                  <a:txBody>
                    <a:bodyPr/>
                    <a:lstStyle/>
                    <a:p>
                      <a:pPr algn="l" fontAlgn="ctr"/>
                      <a:r>
                        <a:rPr lang="en-US" sz="1200" u="none" strike="noStrike">
                          <a:effectLst/>
                          <a:latin typeface="Arial Narrow" panose="020B0606020202030204" pitchFamily="34" charset="0"/>
                        </a:rPr>
                        <a:t>D1.1.2</a:t>
                      </a:r>
                      <a:endParaRPr lang="en-US" sz="1200" b="0" i="0" u="none" strike="noStrike">
                        <a:solidFill>
                          <a:srgbClr val="000000"/>
                        </a:solidFill>
                        <a:effectLst/>
                        <a:latin typeface="Arial Narrow" panose="020B0606020202030204" pitchFamily="34" charset="0"/>
                      </a:endParaRPr>
                    </a:p>
                  </a:txBody>
                  <a:tcPr marL="6286" marR="6286" marT="6286" marB="0" anchor="ctr">
                    <a:solidFill>
                      <a:schemeClr val="accent3">
                        <a:lumMod val="40000"/>
                        <a:lumOff val="60000"/>
                      </a:schemeClr>
                    </a:solidFill>
                  </a:tcPr>
                </a:tc>
                <a:tc>
                  <a:txBody>
                    <a:bodyPr/>
                    <a:lstStyle/>
                    <a:p>
                      <a:pPr algn="l" fontAlgn="ctr"/>
                      <a:r>
                        <a:rPr lang="en-US" sz="1200" u="none" strike="noStrike">
                          <a:effectLst/>
                          <a:latin typeface="Arial Narrow" panose="020B0606020202030204" pitchFamily="34" charset="0"/>
                        </a:rPr>
                        <a:t>Administrative staff</a:t>
                      </a:r>
                      <a:endParaRPr lang="en-US" sz="1200" b="0" i="0" u="none" strike="noStrike">
                        <a:solidFill>
                          <a:srgbClr val="000000"/>
                        </a:solidFill>
                        <a:effectLst/>
                        <a:latin typeface="Arial Narrow" panose="020B0606020202030204" pitchFamily="34" charset="0"/>
                      </a:endParaRPr>
                    </a:p>
                  </a:txBody>
                  <a:tcPr marL="6286" marR="6286" marT="6286" marB="0" anchor="ctr">
                    <a:solidFill>
                      <a:schemeClr val="accent3">
                        <a:lumMod val="40000"/>
                        <a:lumOff val="60000"/>
                      </a:schemeClr>
                    </a:solidFill>
                  </a:tcPr>
                </a:tc>
                <a:tc>
                  <a:txBody>
                    <a:bodyPr/>
                    <a:lstStyle/>
                    <a:p>
                      <a:pPr algn="l" fontAlgn="b"/>
                      <a:r>
                        <a:rPr lang="en-US" sz="1200" u="none" strike="noStrike" dirty="0">
                          <a:effectLst/>
                          <a:latin typeface="Arial Narrow" panose="020B0606020202030204" pitchFamily="34" charset="0"/>
                        </a:rPr>
                        <a:t>1 Person (Assistant) responsible for administrative issues (incl. meeting minutes)- part time (18hrs/month), 24 months </a:t>
                      </a:r>
                      <a:endParaRPr lang="en-US" sz="1200" b="0" i="0" u="none" strike="noStrike" dirty="0">
                        <a:solidFill>
                          <a:srgbClr val="000000"/>
                        </a:solidFill>
                        <a:effectLst/>
                        <a:latin typeface="Arial Narrow" panose="020B0606020202030204" pitchFamily="34" charset="0"/>
                      </a:endParaRPr>
                    </a:p>
                  </a:txBody>
                  <a:tcPr marL="6286" marR="6286" marT="6286" marB="0" anchor="b">
                    <a:solidFill>
                      <a:schemeClr val="accent3">
                        <a:lumMod val="40000"/>
                        <a:lumOff val="60000"/>
                      </a:schemeClr>
                    </a:solidFill>
                  </a:tcPr>
                </a:tc>
                <a:tc>
                  <a:txBody>
                    <a:bodyPr/>
                    <a:lstStyle/>
                    <a:p>
                      <a:pPr algn="r" fontAlgn="b"/>
                      <a:r>
                        <a:rPr lang="en-US" sz="1200" u="none" strike="noStrike" dirty="0">
                          <a:effectLst/>
                          <a:latin typeface="Arial Narrow" panose="020B0606020202030204" pitchFamily="34" charset="0"/>
                        </a:rPr>
                        <a:t>5.400,00 €</a:t>
                      </a:r>
                      <a:endParaRPr lang="en-US" sz="1200" b="0" i="0" u="none" strike="noStrike" dirty="0">
                        <a:solidFill>
                          <a:srgbClr val="000000"/>
                        </a:solidFill>
                        <a:effectLst/>
                        <a:latin typeface="Arial Narrow" panose="020B0606020202030204" pitchFamily="34" charset="0"/>
                      </a:endParaRPr>
                    </a:p>
                  </a:txBody>
                  <a:tcPr marL="6286" marR="6286" marT="6286" marB="0" anchor="b">
                    <a:solidFill>
                      <a:schemeClr val="accent3">
                        <a:lumMod val="40000"/>
                        <a:lumOff val="60000"/>
                      </a:schemeClr>
                    </a:solidFill>
                  </a:tcPr>
                </a:tc>
                <a:extLst>
                  <a:ext uri="{0D108BD9-81ED-4DB2-BD59-A6C34878D82A}">
                    <a16:rowId xmlns:a16="http://schemas.microsoft.com/office/drawing/2014/main" val="1749675532"/>
                  </a:ext>
                </a:extLst>
              </a:tr>
              <a:tr h="553135">
                <a:tc>
                  <a:txBody>
                    <a:bodyPr/>
                    <a:lstStyle/>
                    <a:p>
                      <a:pPr algn="l" fontAlgn="ctr"/>
                      <a:r>
                        <a:rPr lang="en-US" sz="1200" u="none" strike="noStrike">
                          <a:effectLst/>
                          <a:latin typeface="Arial Narrow" panose="020B0606020202030204" pitchFamily="34" charset="0"/>
                        </a:rPr>
                        <a:t>WP2</a:t>
                      </a:r>
                      <a:endParaRPr lang="en-US" sz="1200" b="0" i="0" u="none" strike="noStrike">
                        <a:solidFill>
                          <a:srgbClr val="000000"/>
                        </a:solidFill>
                        <a:effectLst/>
                        <a:latin typeface="Arial Narrow" panose="020B0606020202030204" pitchFamily="34" charset="0"/>
                      </a:endParaRPr>
                    </a:p>
                  </a:txBody>
                  <a:tcPr marL="6286" marR="6286" marT="6286" marB="0" anchor="ctr">
                    <a:solidFill>
                      <a:schemeClr val="accent3">
                        <a:lumMod val="40000"/>
                        <a:lumOff val="60000"/>
                      </a:schemeClr>
                    </a:solidFill>
                  </a:tcPr>
                </a:tc>
                <a:tc>
                  <a:txBody>
                    <a:bodyPr/>
                    <a:lstStyle/>
                    <a:p>
                      <a:pPr algn="l" fontAlgn="ctr"/>
                      <a:r>
                        <a:rPr lang="en-US" sz="1200" u="none" strike="noStrike">
                          <a:effectLst/>
                          <a:latin typeface="Arial Narrow" panose="020B0606020202030204" pitchFamily="34" charset="0"/>
                        </a:rPr>
                        <a:t>D2.1.1</a:t>
                      </a:r>
                      <a:endParaRPr lang="en-US" sz="1200" b="0" i="0" u="none" strike="noStrike">
                        <a:solidFill>
                          <a:srgbClr val="000000"/>
                        </a:solidFill>
                        <a:effectLst/>
                        <a:latin typeface="Arial Narrow" panose="020B0606020202030204" pitchFamily="34" charset="0"/>
                      </a:endParaRPr>
                    </a:p>
                  </a:txBody>
                  <a:tcPr marL="6286" marR="6286" marT="6286" marB="0" anchor="ctr">
                    <a:solidFill>
                      <a:schemeClr val="accent3">
                        <a:lumMod val="40000"/>
                        <a:lumOff val="60000"/>
                      </a:schemeClr>
                    </a:solidFill>
                  </a:tcPr>
                </a:tc>
                <a:tc>
                  <a:txBody>
                    <a:bodyPr/>
                    <a:lstStyle/>
                    <a:p>
                      <a:pPr algn="l" fontAlgn="ctr"/>
                      <a:r>
                        <a:rPr lang="en-US" sz="1200" u="none" strike="noStrike" dirty="0">
                          <a:effectLst/>
                          <a:latin typeface="Arial Narrow" panose="020B0606020202030204" pitchFamily="34" charset="0"/>
                        </a:rPr>
                        <a:t>Technical Staff</a:t>
                      </a:r>
                      <a:endParaRPr lang="en-US" sz="1200" b="0" i="0" u="none" strike="noStrike" dirty="0">
                        <a:solidFill>
                          <a:srgbClr val="000000"/>
                        </a:solidFill>
                        <a:effectLst/>
                        <a:latin typeface="Arial Narrow" panose="020B0606020202030204" pitchFamily="34" charset="0"/>
                      </a:endParaRPr>
                    </a:p>
                  </a:txBody>
                  <a:tcPr marL="6286" marR="6286" marT="6286" marB="0" anchor="ctr">
                    <a:solidFill>
                      <a:schemeClr val="accent3">
                        <a:lumMod val="40000"/>
                        <a:lumOff val="60000"/>
                      </a:schemeClr>
                    </a:solidFill>
                  </a:tcPr>
                </a:tc>
                <a:tc>
                  <a:txBody>
                    <a:bodyPr/>
                    <a:lstStyle/>
                    <a:p>
                      <a:pPr algn="l" fontAlgn="b"/>
                      <a:r>
                        <a:rPr lang="en-US" sz="1200" u="none" strike="noStrike" dirty="0">
                          <a:effectLst/>
                          <a:latin typeface="Arial Narrow" panose="020B0606020202030204" pitchFamily="34" charset="0"/>
                        </a:rPr>
                        <a:t>Communication Manager (CM) responsible for Dissemination Management, incl. monitoring the conformance of all Project activities and outcomes with the Programme and Project communication rules (approx. 10hrs / month).  Will also produce the Communication Plan (</a:t>
                      </a:r>
                      <a:r>
                        <a:rPr lang="en-US" sz="1200" u="none" strike="noStrike" dirty="0" err="1">
                          <a:effectLst/>
                          <a:latin typeface="Arial Narrow" panose="020B0606020202030204" pitchFamily="34" charset="0"/>
                        </a:rPr>
                        <a:t>approx</a:t>
                      </a:r>
                      <a:r>
                        <a:rPr lang="en-US" sz="1200" u="none" strike="noStrike" dirty="0">
                          <a:effectLst/>
                          <a:latin typeface="Arial Narrow" panose="020B0606020202030204" pitchFamily="34" charset="0"/>
                        </a:rPr>
                        <a:t> 80hrs).</a:t>
                      </a:r>
                      <a:endParaRPr lang="en-US" sz="1200" b="0" i="0" u="none" strike="noStrike" dirty="0">
                        <a:solidFill>
                          <a:srgbClr val="000000"/>
                        </a:solidFill>
                        <a:effectLst/>
                        <a:latin typeface="Arial Narrow" panose="020B0606020202030204" pitchFamily="34" charset="0"/>
                      </a:endParaRPr>
                    </a:p>
                  </a:txBody>
                  <a:tcPr marL="6286" marR="6286" marT="6286" marB="0" anchor="b">
                    <a:solidFill>
                      <a:schemeClr val="accent3">
                        <a:lumMod val="40000"/>
                        <a:lumOff val="60000"/>
                      </a:schemeClr>
                    </a:solidFill>
                  </a:tcPr>
                </a:tc>
                <a:tc>
                  <a:txBody>
                    <a:bodyPr/>
                    <a:lstStyle/>
                    <a:p>
                      <a:pPr algn="r" fontAlgn="b"/>
                      <a:r>
                        <a:rPr lang="en-US" sz="1200" u="none" strike="noStrike" dirty="0">
                          <a:effectLst/>
                          <a:latin typeface="Arial Narrow" panose="020B0606020202030204" pitchFamily="34" charset="0"/>
                        </a:rPr>
                        <a:t>5.568,00 €</a:t>
                      </a:r>
                      <a:endParaRPr lang="en-US" sz="1200" b="0" i="0" u="none" strike="noStrike" dirty="0">
                        <a:solidFill>
                          <a:srgbClr val="000000"/>
                        </a:solidFill>
                        <a:effectLst/>
                        <a:latin typeface="Arial Narrow" panose="020B0606020202030204" pitchFamily="34" charset="0"/>
                      </a:endParaRPr>
                    </a:p>
                  </a:txBody>
                  <a:tcPr marL="6286" marR="6286" marT="6286" marB="0" anchor="b">
                    <a:solidFill>
                      <a:schemeClr val="accent3">
                        <a:lumMod val="40000"/>
                        <a:lumOff val="60000"/>
                      </a:schemeClr>
                    </a:solidFill>
                  </a:tcPr>
                </a:tc>
                <a:extLst>
                  <a:ext uri="{0D108BD9-81ED-4DB2-BD59-A6C34878D82A}">
                    <a16:rowId xmlns:a16="http://schemas.microsoft.com/office/drawing/2014/main" val="1884538761"/>
                  </a:ext>
                </a:extLst>
              </a:tr>
              <a:tr h="276568">
                <a:tc>
                  <a:txBody>
                    <a:bodyPr/>
                    <a:lstStyle/>
                    <a:p>
                      <a:pPr algn="l" fontAlgn="ctr"/>
                      <a:r>
                        <a:rPr lang="en-US" sz="1200" u="none" strike="noStrike" dirty="0">
                          <a:effectLst/>
                          <a:latin typeface="Arial Narrow" panose="020B0606020202030204" pitchFamily="34" charset="0"/>
                        </a:rPr>
                        <a:t>WP2</a:t>
                      </a:r>
                      <a:endParaRPr lang="en-US" sz="1200" b="0" i="0" u="none" strike="noStrike" dirty="0">
                        <a:solidFill>
                          <a:srgbClr val="000000"/>
                        </a:solidFill>
                        <a:effectLst/>
                        <a:latin typeface="Arial Narrow" panose="020B0606020202030204" pitchFamily="34" charset="0"/>
                      </a:endParaRPr>
                    </a:p>
                  </a:txBody>
                  <a:tcPr marL="6286" marR="6286" marT="6286" marB="0" anchor="ctr">
                    <a:solidFill>
                      <a:schemeClr val="accent3">
                        <a:lumMod val="40000"/>
                        <a:lumOff val="60000"/>
                      </a:schemeClr>
                    </a:solidFill>
                  </a:tcPr>
                </a:tc>
                <a:tc>
                  <a:txBody>
                    <a:bodyPr/>
                    <a:lstStyle/>
                    <a:p>
                      <a:pPr algn="l" fontAlgn="ctr"/>
                      <a:r>
                        <a:rPr lang="en-US" sz="1200" u="none" strike="noStrike">
                          <a:effectLst/>
                          <a:latin typeface="Arial Narrow" panose="020B0606020202030204" pitchFamily="34" charset="0"/>
                        </a:rPr>
                        <a:t>D2.1.4</a:t>
                      </a:r>
                      <a:endParaRPr lang="en-US" sz="1200" b="0" i="0" u="none" strike="noStrike">
                        <a:solidFill>
                          <a:srgbClr val="000000"/>
                        </a:solidFill>
                        <a:effectLst/>
                        <a:latin typeface="Arial Narrow" panose="020B0606020202030204" pitchFamily="34" charset="0"/>
                      </a:endParaRPr>
                    </a:p>
                  </a:txBody>
                  <a:tcPr marL="6286" marR="6286" marT="6286" marB="0" anchor="ctr">
                    <a:solidFill>
                      <a:schemeClr val="accent3">
                        <a:lumMod val="40000"/>
                        <a:lumOff val="60000"/>
                      </a:schemeClr>
                    </a:solidFill>
                  </a:tcPr>
                </a:tc>
                <a:tc>
                  <a:txBody>
                    <a:bodyPr/>
                    <a:lstStyle/>
                    <a:p>
                      <a:pPr algn="l" fontAlgn="ctr"/>
                      <a:r>
                        <a:rPr lang="en-US" sz="1200" u="none" strike="noStrike" dirty="0">
                          <a:effectLst/>
                          <a:latin typeface="Arial Narrow" panose="020B0606020202030204" pitchFamily="34" charset="0"/>
                        </a:rPr>
                        <a:t>Administrative staff</a:t>
                      </a:r>
                      <a:endParaRPr lang="en-US" sz="1200" b="0" i="0" u="none" strike="noStrike" dirty="0">
                        <a:solidFill>
                          <a:srgbClr val="000000"/>
                        </a:solidFill>
                        <a:effectLst/>
                        <a:latin typeface="Arial Narrow" panose="020B0606020202030204" pitchFamily="34" charset="0"/>
                      </a:endParaRPr>
                    </a:p>
                  </a:txBody>
                  <a:tcPr marL="6286" marR="6286" marT="6286" marB="0" anchor="ctr">
                    <a:solidFill>
                      <a:schemeClr val="accent3">
                        <a:lumMod val="40000"/>
                        <a:lumOff val="60000"/>
                      </a:schemeClr>
                    </a:solidFill>
                  </a:tcPr>
                </a:tc>
                <a:tc>
                  <a:txBody>
                    <a:bodyPr/>
                    <a:lstStyle/>
                    <a:p>
                      <a:pPr algn="l" fontAlgn="b"/>
                      <a:r>
                        <a:rPr lang="en-US" sz="1200" u="none" strike="noStrike" dirty="0">
                          <a:effectLst/>
                          <a:latin typeface="Arial Narrow" panose="020B0606020202030204" pitchFamily="34" charset="0"/>
                        </a:rPr>
                        <a:t>1 Person (PM Assistant) responsible for content management of the Project Website (Greek &amp; English) - part time (7 </a:t>
                      </a:r>
                      <a:r>
                        <a:rPr lang="en-US" sz="1200" u="none" strike="noStrike" dirty="0" err="1">
                          <a:effectLst/>
                          <a:latin typeface="Arial Narrow" panose="020B0606020202030204" pitchFamily="34" charset="0"/>
                        </a:rPr>
                        <a:t>hrs</a:t>
                      </a:r>
                      <a:r>
                        <a:rPr lang="en-US" sz="1200" u="none" strike="noStrike" dirty="0">
                          <a:effectLst/>
                          <a:latin typeface="Arial Narrow" panose="020B0606020202030204" pitchFamily="34" charset="0"/>
                        </a:rPr>
                        <a:t> / month)</a:t>
                      </a:r>
                      <a:endParaRPr lang="en-US" sz="1200" b="0" i="0" u="none" strike="noStrike" dirty="0">
                        <a:solidFill>
                          <a:srgbClr val="000000"/>
                        </a:solidFill>
                        <a:effectLst/>
                        <a:latin typeface="Arial Narrow" panose="020B0606020202030204" pitchFamily="34" charset="0"/>
                      </a:endParaRPr>
                    </a:p>
                  </a:txBody>
                  <a:tcPr marL="6286" marR="6286" marT="6286" marB="0" anchor="b">
                    <a:solidFill>
                      <a:schemeClr val="accent3">
                        <a:lumMod val="40000"/>
                        <a:lumOff val="60000"/>
                      </a:schemeClr>
                    </a:solidFill>
                  </a:tcPr>
                </a:tc>
                <a:tc>
                  <a:txBody>
                    <a:bodyPr/>
                    <a:lstStyle/>
                    <a:p>
                      <a:pPr algn="r" fontAlgn="b"/>
                      <a:r>
                        <a:rPr lang="en-US" sz="1200" u="none" strike="noStrike">
                          <a:effectLst/>
                          <a:latin typeface="Arial Narrow" panose="020B0606020202030204" pitchFamily="34" charset="0"/>
                        </a:rPr>
                        <a:t>2.923,20 €</a:t>
                      </a:r>
                      <a:endParaRPr lang="en-US" sz="1200" b="0" i="0" u="none" strike="noStrike">
                        <a:solidFill>
                          <a:srgbClr val="000000"/>
                        </a:solidFill>
                        <a:effectLst/>
                        <a:latin typeface="Arial Narrow" panose="020B0606020202030204" pitchFamily="34" charset="0"/>
                      </a:endParaRPr>
                    </a:p>
                  </a:txBody>
                  <a:tcPr marL="6286" marR="6286" marT="6286" marB="0" anchor="b">
                    <a:solidFill>
                      <a:schemeClr val="accent3">
                        <a:lumMod val="40000"/>
                        <a:lumOff val="60000"/>
                      </a:schemeClr>
                    </a:solidFill>
                  </a:tcPr>
                </a:tc>
                <a:extLst>
                  <a:ext uri="{0D108BD9-81ED-4DB2-BD59-A6C34878D82A}">
                    <a16:rowId xmlns:a16="http://schemas.microsoft.com/office/drawing/2014/main" val="3933549392"/>
                  </a:ext>
                </a:extLst>
              </a:tr>
              <a:tr h="138284">
                <a:tc>
                  <a:txBody>
                    <a:bodyPr/>
                    <a:lstStyle/>
                    <a:p>
                      <a:pPr algn="l" fontAlgn="ctr"/>
                      <a:r>
                        <a:rPr lang="en-US" sz="1200" u="none" strike="noStrike">
                          <a:effectLst/>
                          <a:latin typeface="Arial Narrow" panose="020B0606020202030204" pitchFamily="34" charset="0"/>
                        </a:rPr>
                        <a:t>WP3</a:t>
                      </a:r>
                      <a:endParaRPr lang="en-US" sz="1200" b="0" i="0" u="none" strike="noStrike">
                        <a:solidFill>
                          <a:srgbClr val="000000"/>
                        </a:solidFill>
                        <a:effectLst/>
                        <a:latin typeface="Arial Narrow" panose="020B0606020202030204" pitchFamily="34" charset="0"/>
                      </a:endParaRPr>
                    </a:p>
                  </a:txBody>
                  <a:tcPr marL="6286" marR="6286" marT="6286" marB="0" anchor="ctr">
                    <a:solidFill>
                      <a:schemeClr val="accent3">
                        <a:lumMod val="40000"/>
                        <a:lumOff val="60000"/>
                      </a:schemeClr>
                    </a:solidFill>
                  </a:tcPr>
                </a:tc>
                <a:tc>
                  <a:txBody>
                    <a:bodyPr/>
                    <a:lstStyle/>
                    <a:p>
                      <a:pPr algn="l" fontAlgn="ctr"/>
                      <a:r>
                        <a:rPr lang="en-US" sz="1200" u="none" strike="noStrike">
                          <a:effectLst/>
                          <a:latin typeface="Arial Narrow" panose="020B0606020202030204" pitchFamily="34" charset="0"/>
                        </a:rPr>
                        <a:t>D3.1.1</a:t>
                      </a:r>
                      <a:endParaRPr lang="en-US" sz="1200" b="0" i="0" u="none" strike="noStrike">
                        <a:solidFill>
                          <a:srgbClr val="000000"/>
                        </a:solidFill>
                        <a:effectLst/>
                        <a:latin typeface="Arial Narrow" panose="020B0606020202030204" pitchFamily="34" charset="0"/>
                      </a:endParaRPr>
                    </a:p>
                  </a:txBody>
                  <a:tcPr marL="6286" marR="6286" marT="6286" marB="0" anchor="ctr">
                    <a:solidFill>
                      <a:schemeClr val="accent3">
                        <a:lumMod val="40000"/>
                        <a:lumOff val="60000"/>
                      </a:schemeClr>
                    </a:solidFill>
                  </a:tcPr>
                </a:tc>
                <a:tc>
                  <a:txBody>
                    <a:bodyPr/>
                    <a:lstStyle/>
                    <a:p>
                      <a:pPr algn="l" fontAlgn="ctr"/>
                      <a:r>
                        <a:rPr lang="en-US" sz="1200" u="none" strike="noStrike">
                          <a:effectLst/>
                          <a:latin typeface="Arial Narrow" panose="020B0606020202030204" pitchFamily="34" charset="0"/>
                        </a:rPr>
                        <a:t>Technical Staff</a:t>
                      </a:r>
                      <a:endParaRPr lang="en-US" sz="1200" b="0" i="0" u="none" strike="noStrike">
                        <a:solidFill>
                          <a:srgbClr val="000000"/>
                        </a:solidFill>
                        <a:effectLst/>
                        <a:latin typeface="Arial Narrow" panose="020B0606020202030204" pitchFamily="34" charset="0"/>
                      </a:endParaRPr>
                    </a:p>
                  </a:txBody>
                  <a:tcPr marL="6286" marR="6286" marT="6286" marB="0" anchor="ctr">
                    <a:solidFill>
                      <a:schemeClr val="accent3">
                        <a:lumMod val="40000"/>
                        <a:lumOff val="60000"/>
                      </a:schemeClr>
                    </a:solidFill>
                  </a:tcPr>
                </a:tc>
                <a:tc>
                  <a:txBody>
                    <a:bodyPr/>
                    <a:lstStyle/>
                    <a:p>
                      <a:pPr algn="l" fontAlgn="b"/>
                      <a:r>
                        <a:rPr lang="en-US" sz="1200" u="none" strike="noStrike" dirty="0">
                          <a:effectLst/>
                          <a:latin typeface="Arial Narrow" panose="020B0606020202030204" pitchFamily="34" charset="0"/>
                        </a:rPr>
                        <a:t>Review of the questionnaires for the Public opinion poll- half </a:t>
                      </a:r>
                      <a:r>
                        <a:rPr lang="en-US" sz="1200" u="none" strike="noStrike" dirty="0" err="1">
                          <a:effectLst/>
                          <a:latin typeface="Arial Narrow" panose="020B0606020202030204" pitchFamily="34" charset="0"/>
                        </a:rPr>
                        <a:t>personmonth</a:t>
                      </a:r>
                      <a:endParaRPr lang="en-US" sz="1200" b="0" i="0" u="none" strike="noStrike" dirty="0">
                        <a:solidFill>
                          <a:srgbClr val="000000"/>
                        </a:solidFill>
                        <a:effectLst/>
                        <a:latin typeface="Arial Narrow" panose="020B0606020202030204" pitchFamily="34" charset="0"/>
                      </a:endParaRPr>
                    </a:p>
                  </a:txBody>
                  <a:tcPr marL="6286" marR="6286" marT="6286" marB="0" anchor="b">
                    <a:solidFill>
                      <a:schemeClr val="accent3">
                        <a:lumMod val="40000"/>
                        <a:lumOff val="60000"/>
                      </a:schemeClr>
                    </a:solidFill>
                  </a:tcPr>
                </a:tc>
                <a:tc>
                  <a:txBody>
                    <a:bodyPr/>
                    <a:lstStyle/>
                    <a:p>
                      <a:pPr algn="r" fontAlgn="b"/>
                      <a:r>
                        <a:rPr lang="en-US" sz="1200" u="none" strike="noStrike">
                          <a:effectLst/>
                          <a:latin typeface="Arial Narrow" panose="020B0606020202030204" pitchFamily="34" charset="0"/>
                        </a:rPr>
                        <a:t>1.080,00 €</a:t>
                      </a:r>
                      <a:endParaRPr lang="en-US" sz="1200" b="0" i="0" u="none" strike="noStrike">
                        <a:solidFill>
                          <a:srgbClr val="000000"/>
                        </a:solidFill>
                        <a:effectLst/>
                        <a:latin typeface="Arial Narrow" panose="020B0606020202030204" pitchFamily="34" charset="0"/>
                      </a:endParaRPr>
                    </a:p>
                  </a:txBody>
                  <a:tcPr marL="6286" marR="6286" marT="6286" marB="0" anchor="b">
                    <a:solidFill>
                      <a:schemeClr val="accent3">
                        <a:lumMod val="40000"/>
                        <a:lumOff val="60000"/>
                      </a:schemeClr>
                    </a:solidFill>
                  </a:tcPr>
                </a:tc>
                <a:extLst>
                  <a:ext uri="{0D108BD9-81ED-4DB2-BD59-A6C34878D82A}">
                    <a16:rowId xmlns:a16="http://schemas.microsoft.com/office/drawing/2014/main" val="3836946124"/>
                  </a:ext>
                </a:extLst>
              </a:tr>
              <a:tr h="414851">
                <a:tc>
                  <a:txBody>
                    <a:bodyPr/>
                    <a:lstStyle/>
                    <a:p>
                      <a:pPr algn="l" fontAlgn="ctr"/>
                      <a:r>
                        <a:rPr lang="en-US" sz="1200" u="none" strike="noStrike">
                          <a:effectLst/>
                          <a:latin typeface="Arial Narrow" panose="020B0606020202030204" pitchFamily="34" charset="0"/>
                        </a:rPr>
                        <a:t>WP3</a:t>
                      </a:r>
                      <a:endParaRPr lang="en-US" sz="1200" b="0" i="0" u="none" strike="noStrike">
                        <a:solidFill>
                          <a:srgbClr val="000000"/>
                        </a:solidFill>
                        <a:effectLst/>
                        <a:latin typeface="Arial Narrow" panose="020B0606020202030204" pitchFamily="34" charset="0"/>
                      </a:endParaRPr>
                    </a:p>
                  </a:txBody>
                  <a:tcPr marL="6286" marR="6286" marT="6286" marB="0" anchor="ctr">
                    <a:solidFill>
                      <a:schemeClr val="accent3">
                        <a:lumMod val="40000"/>
                        <a:lumOff val="60000"/>
                      </a:schemeClr>
                    </a:solidFill>
                  </a:tcPr>
                </a:tc>
                <a:tc>
                  <a:txBody>
                    <a:bodyPr/>
                    <a:lstStyle/>
                    <a:p>
                      <a:pPr algn="l" fontAlgn="ctr"/>
                      <a:r>
                        <a:rPr lang="en-US" sz="1200" u="none" strike="noStrike">
                          <a:effectLst/>
                          <a:latin typeface="Arial Narrow" panose="020B0606020202030204" pitchFamily="34" charset="0"/>
                        </a:rPr>
                        <a:t>D3.1.2</a:t>
                      </a:r>
                      <a:endParaRPr lang="en-US" sz="1200" b="0" i="0" u="none" strike="noStrike">
                        <a:solidFill>
                          <a:srgbClr val="000000"/>
                        </a:solidFill>
                        <a:effectLst/>
                        <a:latin typeface="Arial Narrow" panose="020B0606020202030204" pitchFamily="34" charset="0"/>
                      </a:endParaRPr>
                    </a:p>
                  </a:txBody>
                  <a:tcPr marL="6286" marR="6286" marT="6286" marB="0" anchor="ctr">
                    <a:solidFill>
                      <a:schemeClr val="accent3">
                        <a:lumMod val="40000"/>
                        <a:lumOff val="60000"/>
                      </a:schemeClr>
                    </a:solidFill>
                  </a:tcPr>
                </a:tc>
                <a:tc>
                  <a:txBody>
                    <a:bodyPr/>
                    <a:lstStyle/>
                    <a:p>
                      <a:pPr algn="l" fontAlgn="ctr"/>
                      <a:r>
                        <a:rPr lang="en-US" sz="1200" u="none" strike="noStrike">
                          <a:effectLst/>
                          <a:latin typeface="Arial Narrow" panose="020B0606020202030204" pitchFamily="34" charset="0"/>
                        </a:rPr>
                        <a:t>Technical Staff</a:t>
                      </a:r>
                      <a:endParaRPr lang="en-US" sz="1200" b="0" i="0" u="none" strike="noStrike">
                        <a:solidFill>
                          <a:srgbClr val="000000"/>
                        </a:solidFill>
                        <a:effectLst/>
                        <a:latin typeface="Arial Narrow" panose="020B0606020202030204" pitchFamily="34" charset="0"/>
                      </a:endParaRPr>
                    </a:p>
                  </a:txBody>
                  <a:tcPr marL="6286" marR="6286" marT="6286" marB="0" anchor="ctr">
                    <a:solidFill>
                      <a:schemeClr val="accent3">
                        <a:lumMod val="40000"/>
                        <a:lumOff val="60000"/>
                      </a:schemeClr>
                    </a:solidFill>
                  </a:tcPr>
                </a:tc>
                <a:tc>
                  <a:txBody>
                    <a:bodyPr/>
                    <a:lstStyle/>
                    <a:p>
                      <a:pPr algn="l" fontAlgn="b"/>
                      <a:r>
                        <a:rPr lang="en-US" sz="1200" u="none" strike="noStrike" dirty="0">
                          <a:effectLst/>
                          <a:latin typeface="Arial Narrow" panose="020B0606020202030204" pitchFamily="34" charset="0"/>
                        </a:rPr>
                        <a:t>Development of database and algorithms for storing and </a:t>
                      </a:r>
                      <a:r>
                        <a:rPr lang="en-US" sz="1200" u="none" strike="noStrike" dirty="0" err="1">
                          <a:effectLst/>
                          <a:latin typeface="Arial Narrow" panose="020B0606020202030204" pitchFamily="34" charset="0"/>
                        </a:rPr>
                        <a:t>analysing</a:t>
                      </a:r>
                      <a:r>
                        <a:rPr lang="en-US" sz="1200" u="none" strike="noStrike" dirty="0">
                          <a:effectLst/>
                          <a:latin typeface="Arial Narrow" panose="020B0606020202030204" pitchFamily="34" charset="0"/>
                        </a:rPr>
                        <a:t> the data from the accessibility inspections (Partner P3 &amp; P5) to identify (accessible health and social services available in the CBA) - 3 months part-time</a:t>
                      </a:r>
                      <a:endParaRPr lang="en-US" sz="1200" b="0" i="0" u="none" strike="noStrike" dirty="0">
                        <a:solidFill>
                          <a:srgbClr val="000000"/>
                        </a:solidFill>
                        <a:effectLst/>
                        <a:latin typeface="Arial Narrow" panose="020B0606020202030204" pitchFamily="34" charset="0"/>
                      </a:endParaRPr>
                    </a:p>
                  </a:txBody>
                  <a:tcPr marL="6286" marR="6286" marT="6286" marB="0" anchor="b">
                    <a:solidFill>
                      <a:schemeClr val="accent3">
                        <a:lumMod val="40000"/>
                        <a:lumOff val="60000"/>
                      </a:schemeClr>
                    </a:solidFill>
                  </a:tcPr>
                </a:tc>
                <a:tc>
                  <a:txBody>
                    <a:bodyPr/>
                    <a:lstStyle/>
                    <a:p>
                      <a:pPr algn="r" fontAlgn="b"/>
                      <a:r>
                        <a:rPr lang="en-US" sz="1200" u="none" strike="noStrike" dirty="0">
                          <a:effectLst/>
                          <a:latin typeface="Arial Narrow" panose="020B0606020202030204" pitchFamily="34" charset="0"/>
                        </a:rPr>
                        <a:t>5.481,00 €</a:t>
                      </a:r>
                      <a:endParaRPr lang="en-US" sz="1200" b="0" i="0" u="none" strike="noStrike" dirty="0">
                        <a:solidFill>
                          <a:srgbClr val="000000"/>
                        </a:solidFill>
                        <a:effectLst/>
                        <a:latin typeface="Arial Narrow" panose="020B0606020202030204" pitchFamily="34" charset="0"/>
                      </a:endParaRPr>
                    </a:p>
                  </a:txBody>
                  <a:tcPr marL="6286" marR="6286" marT="6286" marB="0" anchor="b">
                    <a:solidFill>
                      <a:schemeClr val="accent3">
                        <a:lumMod val="40000"/>
                        <a:lumOff val="60000"/>
                      </a:schemeClr>
                    </a:solidFill>
                  </a:tcPr>
                </a:tc>
                <a:extLst>
                  <a:ext uri="{0D108BD9-81ED-4DB2-BD59-A6C34878D82A}">
                    <a16:rowId xmlns:a16="http://schemas.microsoft.com/office/drawing/2014/main" val="432912536"/>
                  </a:ext>
                </a:extLst>
              </a:tr>
              <a:tr h="414851">
                <a:tc>
                  <a:txBody>
                    <a:bodyPr/>
                    <a:lstStyle/>
                    <a:p>
                      <a:pPr algn="l" fontAlgn="ctr"/>
                      <a:r>
                        <a:rPr lang="en-US" sz="1200" u="none" strike="noStrike" dirty="0">
                          <a:effectLst/>
                          <a:latin typeface="Arial Narrow" panose="020B0606020202030204" pitchFamily="34" charset="0"/>
                        </a:rPr>
                        <a:t>WP4</a:t>
                      </a:r>
                      <a:endParaRPr lang="en-US" sz="1200" b="0" i="0" u="none" strike="noStrike" dirty="0">
                        <a:solidFill>
                          <a:srgbClr val="000000"/>
                        </a:solidFill>
                        <a:effectLst/>
                        <a:latin typeface="Arial Narrow" panose="020B0606020202030204" pitchFamily="34" charset="0"/>
                      </a:endParaRPr>
                    </a:p>
                  </a:txBody>
                  <a:tcPr marL="6286" marR="6286" marT="6286" marB="0" anchor="ctr">
                    <a:solidFill>
                      <a:schemeClr val="accent6">
                        <a:lumMod val="40000"/>
                        <a:lumOff val="60000"/>
                      </a:schemeClr>
                    </a:solidFill>
                  </a:tcPr>
                </a:tc>
                <a:tc>
                  <a:txBody>
                    <a:bodyPr/>
                    <a:lstStyle/>
                    <a:p>
                      <a:pPr algn="l" fontAlgn="ctr"/>
                      <a:r>
                        <a:rPr lang="en-US" sz="1200" u="none" strike="noStrike" dirty="0">
                          <a:effectLst/>
                          <a:latin typeface="Arial Narrow" panose="020B0606020202030204" pitchFamily="34" charset="0"/>
                        </a:rPr>
                        <a:t>D4.1.2</a:t>
                      </a:r>
                      <a:endParaRPr lang="en-US" sz="1200" b="0" i="0" u="none" strike="noStrike" dirty="0">
                        <a:solidFill>
                          <a:srgbClr val="000000"/>
                        </a:solidFill>
                        <a:effectLst/>
                        <a:latin typeface="Arial Narrow" panose="020B0606020202030204" pitchFamily="34" charset="0"/>
                      </a:endParaRPr>
                    </a:p>
                  </a:txBody>
                  <a:tcPr marL="6286" marR="6286" marT="6286" marB="0" anchor="ctr">
                    <a:solidFill>
                      <a:schemeClr val="accent6">
                        <a:lumMod val="40000"/>
                        <a:lumOff val="60000"/>
                      </a:schemeClr>
                    </a:solidFill>
                  </a:tcPr>
                </a:tc>
                <a:tc>
                  <a:txBody>
                    <a:bodyPr/>
                    <a:lstStyle/>
                    <a:p>
                      <a:pPr algn="l" fontAlgn="ctr"/>
                      <a:r>
                        <a:rPr lang="en-US" sz="1200" u="none" strike="noStrike" dirty="0">
                          <a:effectLst/>
                          <a:latin typeface="Arial Narrow" panose="020B0606020202030204" pitchFamily="34" charset="0"/>
                        </a:rPr>
                        <a:t>Technical Staff</a:t>
                      </a:r>
                      <a:endParaRPr lang="en-US" sz="1200" b="0" i="0" u="none" strike="noStrike" dirty="0">
                        <a:solidFill>
                          <a:srgbClr val="000000"/>
                        </a:solidFill>
                        <a:effectLst/>
                        <a:latin typeface="Arial Narrow" panose="020B0606020202030204" pitchFamily="34" charset="0"/>
                      </a:endParaRPr>
                    </a:p>
                  </a:txBody>
                  <a:tcPr marL="6286" marR="6286" marT="6286" marB="0" anchor="ctr">
                    <a:solidFill>
                      <a:schemeClr val="accent6">
                        <a:lumMod val="40000"/>
                        <a:lumOff val="60000"/>
                      </a:schemeClr>
                    </a:solidFill>
                  </a:tcPr>
                </a:tc>
                <a:tc>
                  <a:txBody>
                    <a:bodyPr/>
                    <a:lstStyle/>
                    <a:p>
                      <a:pPr algn="l" fontAlgn="b"/>
                      <a:r>
                        <a:rPr lang="en-US" sz="1200" u="none" strike="noStrike" dirty="0">
                          <a:effectLst/>
                          <a:latin typeface="Arial Narrow" panose="020B0606020202030204" pitchFamily="34" charset="0"/>
                        </a:rPr>
                        <a:t>One senior project manager and s/w developer for monitoring and coordinating the development of the  Electronic Personal Health Record for CB use (9 months, part time)</a:t>
                      </a:r>
                      <a:endParaRPr lang="en-US" sz="1200" b="0" i="0" u="none" strike="noStrike" dirty="0">
                        <a:solidFill>
                          <a:srgbClr val="000000"/>
                        </a:solidFill>
                        <a:effectLst/>
                        <a:latin typeface="Arial Narrow" panose="020B0606020202030204" pitchFamily="34" charset="0"/>
                      </a:endParaRPr>
                    </a:p>
                  </a:txBody>
                  <a:tcPr marL="6286" marR="6286" marT="6286" marB="0" anchor="b">
                    <a:solidFill>
                      <a:schemeClr val="accent6">
                        <a:lumMod val="40000"/>
                        <a:lumOff val="60000"/>
                      </a:schemeClr>
                    </a:solidFill>
                  </a:tcPr>
                </a:tc>
                <a:tc>
                  <a:txBody>
                    <a:bodyPr/>
                    <a:lstStyle/>
                    <a:p>
                      <a:pPr algn="r" fontAlgn="b"/>
                      <a:r>
                        <a:rPr lang="en-US" sz="1200" u="none" strike="noStrike">
                          <a:effectLst/>
                          <a:latin typeface="Arial Narrow" panose="020B0606020202030204" pitchFamily="34" charset="0"/>
                        </a:rPr>
                        <a:t>20.700,00 €</a:t>
                      </a:r>
                      <a:endParaRPr lang="en-US" sz="1200" b="0" i="0" u="none" strike="noStrike">
                        <a:solidFill>
                          <a:srgbClr val="000000"/>
                        </a:solidFill>
                        <a:effectLst/>
                        <a:latin typeface="Arial Narrow" panose="020B0606020202030204" pitchFamily="34" charset="0"/>
                      </a:endParaRPr>
                    </a:p>
                  </a:txBody>
                  <a:tcPr marL="6286" marR="6286" marT="6286" marB="0" anchor="b">
                    <a:solidFill>
                      <a:schemeClr val="accent6">
                        <a:lumMod val="40000"/>
                        <a:lumOff val="60000"/>
                      </a:schemeClr>
                    </a:solidFill>
                  </a:tcPr>
                </a:tc>
                <a:extLst>
                  <a:ext uri="{0D108BD9-81ED-4DB2-BD59-A6C34878D82A}">
                    <a16:rowId xmlns:a16="http://schemas.microsoft.com/office/drawing/2014/main" val="2672514980"/>
                  </a:ext>
                </a:extLst>
              </a:tr>
              <a:tr h="276568">
                <a:tc>
                  <a:txBody>
                    <a:bodyPr/>
                    <a:lstStyle/>
                    <a:p>
                      <a:pPr algn="l" fontAlgn="ctr"/>
                      <a:r>
                        <a:rPr lang="en-US" sz="1200" u="none" strike="noStrike">
                          <a:effectLst/>
                          <a:latin typeface="Arial Narrow" panose="020B0606020202030204" pitchFamily="34" charset="0"/>
                        </a:rPr>
                        <a:t>WP4</a:t>
                      </a:r>
                      <a:endParaRPr lang="en-US" sz="1200" b="0" i="0" u="none" strike="noStrike">
                        <a:solidFill>
                          <a:srgbClr val="000000"/>
                        </a:solidFill>
                        <a:effectLst/>
                        <a:latin typeface="Arial Narrow" panose="020B0606020202030204" pitchFamily="34" charset="0"/>
                      </a:endParaRPr>
                    </a:p>
                  </a:txBody>
                  <a:tcPr marL="6286" marR="6286" marT="6286" marB="0" anchor="ctr">
                    <a:solidFill>
                      <a:schemeClr val="accent6">
                        <a:lumMod val="40000"/>
                        <a:lumOff val="60000"/>
                      </a:schemeClr>
                    </a:solidFill>
                  </a:tcPr>
                </a:tc>
                <a:tc>
                  <a:txBody>
                    <a:bodyPr/>
                    <a:lstStyle/>
                    <a:p>
                      <a:pPr algn="l" fontAlgn="ctr"/>
                      <a:r>
                        <a:rPr lang="en-US" sz="1200" u="none" strike="noStrike">
                          <a:effectLst/>
                          <a:latin typeface="Arial Narrow" panose="020B0606020202030204" pitchFamily="34" charset="0"/>
                        </a:rPr>
                        <a:t>D4.1.2</a:t>
                      </a:r>
                      <a:endParaRPr lang="en-US" sz="1200" b="0" i="0" u="none" strike="noStrike">
                        <a:solidFill>
                          <a:srgbClr val="000000"/>
                        </a:solidFill>
                        <a:effectLst/>
                        <a:latin typeface="Arial Narrow" panose="020B0606020202030204" pitchFamily="34" charset="0"/>
                      </a:endParaRPr>
                    </a:p>
                  </a:txBody>
                  <a:tcPr marL="6286" marR="6286" marT="6286" marB="0" anchor="ctr">
                    <a:solidFill>
                      <a:schemeClr val="accent6">
                        <a:lumMod val="40000"/>
                        <a:lumOff val="60000"/>
                      </a:schemeClr>
                    </a:solidFill>
                  </a:tcPr>
                </a:tc>
                <a:tc>
                  <a:txBody>
                    <a:bodyPr/>
                    <a:lstStyle/>
                    <a:p>
                      <a:pPr algn="l" fontAlgn="ctr"/>
                      <a:r>
                        <a:rPr lang="en-US" sz="1200" u="none" strike="noStrike">
                          <a:effectLst/>
                          <a:latin typeface="Arial Narrow" panose="020B0606020202030204" pitchFamily="34" charset="0"/>
                        </a:rPr>
                        <a:t>Technical Staff</a:t>
                      </a:r>
                      <a:endParaRPr lang="en-US" sz="1200" b="0" i="0" u="none" strike="noStrike">
                        <a:solidFill>
                          <a:srgbClr val="000000"/>
                        </a:solidFill>
                        <a:effectLst/>
                        <a:latin typeface="Arial Narrow" panose="020B0606020202030204" pitchFamily="34" charset="0"/>
                      </a:endParaRPr>
                    </a:p>
                  </a:txBody>
                  <a:tcPr marL="6286" marR="6286" marT="6286" marB="0" anchor="ctr">
                    <a:solidFill>
                      <a:schemeClr val="accent6">
                        <a:lumMod val="40000"/>
                        <a:lumOff val="60000"/>
                      </a:schemeClr>
                    </a:solidFill>
                  </a:tcPr>
                </a:tc>
                <a:tc>
                  <a:txBody>
                    <a:bodyPr/>
                    <a:lstStyle/>
                    <a:p>
                      <a:pPr algn="l" fontAlgn="b"/>
                      <a:r>
                        <a:rPr lang="en-US" sz="1200" u="none" strike="noStrike" dirty="0">
                          <a:effectLst/>
                          <a:latin typeface="Arial Narrow" panose="020B0606020202030204" pitchFamily="34" charset="0"/>
                        </a:rPr>
                        <a:t>One senior developer coordinating the development of the  Electronic Personal Health Record for CB use (9 months, part time)</a:t>
                      </a:r>
                      <a:endParaRPr lang="en-US" sz="1200" b="0" i="0" u="none" strike="noStrike" dirty="0">
                        <a:solidFill>
                          <a:srgbClr val="000000"/>
                        </a:solidFill>
                        <a:effectLst/>
                        <a:latin typeface="Arial Narrow" panose="020B0606020202030204" pitchFamily="34" charset="0"/>
                      </a:endParaRPr>
                    </a:p>
                  </a:txBody>
                  <a:tcPr marL="6286" marR="6286" marT="6286" marB="0" anchor="b">
                    <a:solidFill>
                      <a:schemeClr val="accent6">
                        <a:lumMod val="40000"/>
                        <a:lumOff val="60000"/>
                      </a:schemeClr>
                    </a:solidFill>
                  </a:tcPr>
                </a:tc>
                <a:tc>
                  <a:txBody>
                    <a:bodyPr/>
                    <a:lstStyle/>
                    <a:p>
                      <a:pPr algn="r" fontAlgn="b"/>
                      <a:r>
                        <a:rPr lang="en-US" sz="1200" u="none" strike="noStrike">
                          <a:effectLst/>
                          <a:latin typeface="Arial Narrow" panose="020B0606020202030204" pitchFamily="34" charset="0"/>
                        </a:rPr>
                        <a:t>18.144,00 €</a:t>
                      </a:r>
                      <a:endParaRPr lang="en-US" sz="1200" b="0" i="0" u="none" strike="noStrike">
                        <a:solidFill>
                          <a:srgbClr val="000000"/>
                        </a:solidFill>
                        <a:effectLst/>
                        <a:latin typeface="Arial Narrow" panose="020B0606020202030204" pitchFamily="34" charset="0"/>
                      </a:endParaRPr>
                    </a:p>
                  </a:txBody>
                  <a:tcPr marL="6286" marR="6286" marT="6286" marB="0" anchor="b">
                    <a:solidFill>
                      <a:schemeClr val="accent6">
                        <a:lumMod val="40000"/>
                        <a:lumOff val="60000"/>
                      </a:schemeClr>
                    </a:solidFill>
                  </a:tcPr>
                </a:tc>
                <a:extLst>
                  <a:ext uri="{0D108BD9-81ED-4DB2-BD59-A6C34878D82A}">
                    <a16:rowId xmlns:a16="http://schemas.microsoft.com/office/drawing/2014/main" val="4278157212"/>
                  </a:ext>
                </a:extLst>
              </a:tr>
              <a:tr h="276568">
                <a:tc>
                  <a:txBody>
                    <a:bodyPr/>
                    <a:lstStyle/>
                    <a:p>
                      <a:pPr algn="l" fontAlgn="ctr"/>
                      <a:r>
                        <a:rPr lang="en-US" sz="1200" u="none" strike="noStrike">
                          <a:effectLst/>
                          <a:latin typeface="Arial Narrow" panose="020B0606020202030204" pitchFamily="34" charset="0"/>
                        </a:rPr>
                        <a:t>WP4</a:t>
                      </a:r>
                      <a:endParaRPr lang="en-US" sz="1200" b="0" i="0" u="none" strike="noStrike">
                        <a:solidFill>
                          <a:srgbClr val="000000"/>
                        </a:solidFill>
                        <a:effectLst/>
                        <a:latin typeface="Arial Narrow" panose="020B0606020202030204" pitchFamily="34" charset="0"/>
                      </a:endParaRPr>
                    </a:p>
                  </a:txBody>
                  <a:tcPr marL="6286" marR="6286" marT="6286" marB="0" anchor="ctr">
                    <a:solidFill>
                      <a:schemeClr val="accent6">
                        <a:lumMod val="40000"/>
                        <a:lumOff val="60000"/>
                      </a:schemeClr>
                    </a:solidFill>
                  </a:tcPr>
                </a:tc>
                <a:tc>
                  <a:txBody>
                    <a:bodyPr/>
                    <a:lstStyle/>
                    <a:p>
                      <a:pPr algn="l" fontAlgn="ctr"/>
                      <a:r>
                        <a:rPr lang="en-US" sz="1200" u="none" strike="noStrike">
                          <a:effectLst/>
                          <a:latin typeface="Arial Narrow" panose="020B0606020202030204" pitchFamily="34" charset="0"/>
                        </a:rPr>
                        <a:t>D4.1.2</a:t>
                      </a:r>
                      <a:endParaRPr lang="en-US" sz="1200" b="0" i="0" u="none" strike="noStrike">
                        <a:solidFill>
                          <a:srgbClr val="000000"/>
                        </a:solidFill>
                        <a:effectLst/>
                        <a:latin typeface="Arial Narrow" panose="020B0606020202030204" pitchFamily="34" charset="0"/>
                      </a:endParaRPr>
                    </a:p>
                  </a:txBody>
                  <a:tcPr marL="6286" marR="6286" marT="6286" marB="0" anchor="ctr">
                    <a:solidFill>
                      <a:schemeClr val="accent6">
                        <a:lumMod val="40000"/>
                        <a:lumOff val="60000"/>
                      </a:schemeClr>
                    </a:solidFill>
                  </a:tcPr>
                </a:tc>
                <a:tc>
                  <a:txBody>
                    <a:bodyPr/>
                    <a:lstStyle/>
                    <a:p>
                      <a:pPr algn="l" fontAlgn="ctr"/>
                      <a:r>
                        <a:rPr lang="en-US" sz="1200" u="none" strike="noStrike">
                          <a:effectLst/>
                          <a:latin typeface="Arial Narrow" panose="020B0606020202030204" pitchFamily="34" charset="0"/>
                        </a:rPr>
                        <a:t>Technical Staff</a:t>
                      </a:r>
                      <a:endParaRPr lang="en-US" sz="1200" b="0" i="0" u="none" strike="noStrike">
                        <a:solidFill>
                          <a:srgbClr val="000000"/>
                        </a:solidFill>
                        <a:effectLst/>
                        <a:latin typeface="Arial Narrow" panose="020B0606020202030204" pitchFamily="34" charset="0"/>
                      </a:endParaRPr>
                    </a:p>
                  </a:txBody>
                  <a:tcPr marL="6286" marR="6286" marT="6286" marB="0" anchor="ctr">
                    <a:solidFill>
                      <a:schemeClr val="accent6">
                        <a:lumMod val="40000"/>
                        <a:lumOff val="60000"/>
                      </a:schemeClr>
                    </a:solidFill>
                  </a:tcPr>
                </a:tc>
                <a:tc>
                  <a:txBody>
                    <a:bodyPr/>
                    <a:lstStyle/>
                    <a:p>
                      <a:pPr algn="l" fontAlgn="b"/>
                      <a:r>
                        <a:rPr lang="en-US" sz="1200" u="none" strike="noStrike" dirty="0">
                          <a:effectLst/>
                          <a:latin typeface="Arial Narrow" panose="020B0606020202030204" pitchFamily="34" charset="0"/>
                        </a:rPr>
                        <a:t>Three (3) research staff and s/w developers coordinating the development of the  Electronic Personal Health Record for CB use (9 months, part time)</a:t>
                      </a:r>
                      <a:endParaRPr lang="en-US" sz="1200" b="0" i="0" u="none" strike="noStrike" dirty="0">
                        <a:solidFill>
                          <a:srgbClr val="000000"/>
                        </a:solidFill>
                        <a:effectLst/>
                        <a:latin typeface="Arial Narrow" panose="020B0606020202030204" pitchFamily="34" charset="0"/>
                      </a:endParaRPr>
                    </a:p>
                  </a:txBody>
                  <a:tcPr marL="6286" marR="6286" marT="6286" marB="0" anchor="b">
                    <a:solidFill>
                      <a:schemeClr val="accent6">
                        <a:lumMod val="40000"/>
                        <a:lumOff val="60000"/>
                      </a:schemeClr>
                    </a:solidFill>
                  </a:tcPr>
                </a:tc>
                <a:tc>
                  <a:txBody>
                    <a:bodyPr/>
                    <a:lstStyle/>
                    <a:p>
                      <a:pPr algn="r" fontAlgn="b"/>
                      <a:r>
                        <a:rPr lang="en-US" sz="1200" u="none" strike="noStrike">
                          <a:effectLst/>
                          <a:latin typeface="Arial Narrow" panose="020B0606020202030204" pitchFamily="34" charset="0"/>
                        </a:rPr>
                        <a:t>40.089,60 €</a:t>
                      </a:r>
                      <a:endParaRPr lang="en-US" sz="1200" b="0" i="0" u="none" strike="noStrike">
                        <a:solidFill>
                          <a:srgbClr val="000000"/>
                        </a:solidFill>
                        <a:effectLst/>
                        <a:latin typeface="Arial Narrow" panose="020B0606020202030204" pitchFamily="34" charset="0"/>
                      </a:endParaRPr>
                    </a:p>
                  </a:txBody>
                  <a:tcPr marL="6286" marR="6286" marT="6286" marB="0" anchor="b">
                    <a:solidFill>
                      <a:schemeClr val="accent6">
                        <a:lumMod val="40000"/>
                        <a:lumOff val="60000"/>
                      </a:schemeClr>
                    </a:solidFill>
                  </a:tcPr>
                </a:tc>
                <a:extLst>
                  <a:ext uri="{0D108BD9-81ED-4DB2-BD59-A6C34878D82A}">
                    <a16:rowId xmlns:a16="http://schemas.microsoft.com/office/drawing/2014/main" val="4220669555"/>
                  </a:ext>
                </a:extLst>
              </a:tr>
              <a:tr h="691419">
                <a:tc>
                  <a:txBody>
                    <a:bodyPr/>
                    <a:lstStyle/>
                    <a:p>
                      <a:pPr algn="l" fontAlgn="ctr"/>
                      <a:r>
                        <a:rPr lang="en-US" sz="1200" u="none" strike="noStrike">
                          <a:effectLst/>
                          <a:latin typeface="Arial Narrow" panose="020B0606020202030204" pitchFamily="34" charset="0"/>
                        </a:rPr>
                        <a:t>WP5</a:t>
                      </a:r>
                      <a:endParaRPr lang="en-US" sz="1200" b="0" i="0" u="none" strike="noStrike">
                        <a:solidFill>
                          <a:srgbClr val="000000"/>
                        </a:solidFill>
                        <a:effectLst/>
                        <a:latin typeface="Arial Narrow" panose="020B0606020202030204" pitchFamily="34" charset="0"/>
                      </a:endParaRPr>
                    </a:p>
                  </a:txBody>
                  <a:tcPr marL="6286" marR="6286" marT="6286" marB="0" anchor="ctr">
                    <a:solidFill>
                      <a:schemeClr val="accent6">
                        <a:lumMod val="40000"/>
                        <a:lumOff val="60000"/>
                      </a:schemeClr>
                    </a:solidFill>
                  </a:tcPr>
                </a:tc>
                <a:tc>
                  <a:txBody>
                    <a:bodyPr/>
                    <a:lstStyle/>
                    <a:p>
                      <a:pPr algn="l" fontAlgn="ctr"/>
                      <a:r>
                        <a:rPr lang="en-US" sz="1200" u="none" strike="noStrike">
                          <a:effectLst/>
                          <a:latin typeface="Arial Narrow" panose="020B0606020202030204" pitchFamily="34" charset="0"/>
                        </a:rPr>
                        <a:t>D5.1.1</a:t>
                      </a:r>
                      <a:endParaRPr lang="en-US" sz="1200" b="0" i="0" u="none" strike="noStrike">
                        <a:solidFill>
                          <a:srgbClr val="000000"/>
                        </a:solidFill>
                        <a:effectLst/>
                        <a:latin typeface="Arial Narrow" panose="020B0606020202030204" pitchFamily="34" charset="0"/>
                      </a:endParaRPr>
                    </a:p>
                  </a:txBody>
                  <a:tcPr marL="6286" marR="6286" marT="6286" marB="0" anchor="ctr">
                    <a:solidFill>
                      <a:schemeClr val="accent6">
                        <a:lumMod val="40000"/>
                        <a:lumOff val="60000"/>
                      </a:schemeClr>
                    </a:solidFill>
                  </a:tcPr>
                </a:tc>
                <a:tc>
                  <a:txBody>
                    <a:bodyPr/>
                    <a:lstStyle/>
                    <a:p>
                      <a:pPr algn="l" fontAlgn="ctr"/>
                      <a:r>
                        <a:rPr lang="en-US" sz="1200" u="none" strike="noStrike">
                          <a:effectLst/>
                          <a:latin typeface="Arial Narrow" panose="020B0606020202030204" pitchFamily="34" charset="0"/>
                        </a:rPr>
                        <a:t>Technical Staff</a:t>
                      </a:r>
                      <a:endParaRPr lang="en-US" sz="1200" b="0" i="0" u="none" strike="noStrike">
                        <a:solidFill>
                          <a:srgbClr val="000000"/>
                        </a:solidFill>
                        <a:effectLst/>
                        <a:latin typeface="Arial Narrow" panose="020B0606020202030204" pitchFamily="34" charset="0"/>
                      </a:endParaRPr>
                    </a:p>
                  </a:txBody>
                  <a:tcPr marL="6286" marR="6286" marT="6286" marB="0" anchor="ctr">
                    <a:solidFill>
                      <a:schemeClr val="accent6">
                        <a:lumMod val="40000"/>
                        <a:lumOff val="60000"/>
                      </a:schemeClr>
                    </a:solidFill>
                  </a:tcPr>
                </a:tc>
                <a:tc>
                  <a:txBody>
                    <a:bodyPr/>
                    <a:lstStyle/>
                    <a:p>
                      <a:pPr algn="l" fontAlgn="b"/>
                      <a:r>
                        <a:rPr lang="en-US" sz="1200" u="none" strike="noStrike" dirty="0">
                          <a:effectLst/>
                          <a:latin typeface="Arial Narrow" panose="020B0606020202030204" pitchFamily="34" charset="0"/>
                        </a:rPr>
                        <a:t>Development of mobile app for operating the wireless sensors and transmitting data and video to and from the Electronic personal health record system (see D4.1.2). Four s/w developers and electronics experts part time for 6 months (requirements analysis, functionality and UI design, prototyping, integration, testing)</a:t>
                      </a:r>
                      <a:endParaRPr lang="en-US" sz="1200" b="0" i="0" u="none" strike="noStrike" dirty="0">
                        <a:solidFill>
                          <a:srgbClr val="000000"/>
                        </a:solidFill>
                        <a:effectLst/>
                        <a:latin typeface="Arial Narrow" panose="020B0606020202030204" pitchFamily="34" charset="0"/>
                      </a:endParaRPr>
                    </a:p>
                  </a:txBody>
                  <a:tcPr marL="6286" marR="6286" marT="6286" marB="0" anchor="b">
                    <a:solidFill>
                      <a:schemeClr val="accent6">
                        <a:lumMod val="40000"/>
                        <a:lumOff val="60000"/>
                      </a:schemeClr>
                    </a:solidFill>
                  </a:tcPr>
                </a:tc>
                <a:tc>
                  <a:txBody>
                    <a:bodyPr/>
                    <a:lstStyle/>
                    <a:p>
                      <a:pPr algn="r" fontAlgn="b"/>
                      <a:r>
                        <a:rPr lang="en-US" sz="1200" u="none" strike="noStrike" dirty="0">
                          <a:effectLst/>
                          <a:latin typeface="Arial Narrow" panose="020B0606020202030204" pitchFamily="34" charset="0"/>
                        </a:rPr>
                        <a:t>43.012,80 €</a:t>
                      </a:r>
                      <a:endParaRPr lang="en-US" sz="1200" b="0" i="0" u="none" strike="noStrike" dirty="0">
                        <a:solidFill>
                          <a:srgbClr val="000000"/>
                        </a:solidFill>
                        <a:effectLst/>
                        <a:latin typeface="Arial Narrow" panose="020B0606020202030204" pitchFamily="34" charset="0"/>
                      </a:endParaRPr>
                    </a:p>
                  </a:txBody>
                  <a:tcPr marL="6286" marR="6286" marT="6286" marB="0" anchor="b">
                    <a:solidFill>
                      <a:schemeClr val="accent6">
                        <a:lumMod val="40000"/>
                        <a:lumOff val="60000"/>
                      </a:schemeClr>
                    </a:solidFill>
                  </a:tcPr>
                </a:tc>
                <a:extLst>
                  <a:ext uri="{0D108BD9-81ED-4DB2-BD59-A6C34878D82A}">
                    <a16:rowId xmlns:a16="http://schemas.microsoft.com/office/drawing/2014/main" val="3024257827"/>
                  </a:ext>
                </a:extLst>
              </a:tr>
              <a:tr h="414851">
                <a:tc>
                  <a:txBody>
                    <a:bodyPr/>
                    <a:lstStyle/>
                    <a:p>
                      <a:pPr algn="l" fontAlgn="ctr"/>
                      <a:r>
                        <a:rPr lang="en-US" sz="1200" u="none" strike="noStrike" dirty="0">
                          <a:effectLst/>
                          <a:latin typeface="Arial Narrow" panose="020B0606020202030204" pitchFamily="34" charset="0"/>
                        </a:rPr>
                        <a:t>WP6</a:t>
                      </a:r>
                      <a:endParaRPr lang="en-US" sz="1200" b="0" i="0" u="none" strike="noStrike" dirty="0">
                        <a:solidFill>
                          <a:srgbClr val="000000"/>
                        </a:solidFill>
                        <a:effectLst/>
                        <a:latin typeface="Arial Narrow" panose="020B0606020202030204" pitchFamily="34" charset="0"/>
                      </a:endParaRPr>
                    </a:p>
                  </a:txBody>
                  <a:tcPr marL="6286" marR="6286" marT="6286" marB="0" anchor="ctr">
                    <a:solidFill>
                      <a:srgbClr val="FF6161"/>
                    </a:solidFill>
                  </a:tcPr>
                </a:tc>
                <a:tc>
                  <a:txBody>
                    <a:bodyPr/>
                    <a:lstStyle/>
                    <a:p>
                      <a:pPr algn="l" fontAlgn="ctr"/>
                      <a:r>
                        <a:rPr lang="en-US" sz="1200" u="none" strike="noStrike" dirty="0">
                          <a:effectLst/>
                          <a:latin typeface="Arial Narrow" panose="020B0606020202030204" pitchFamily="34" charset="0"/>
                        </a:rPr>
                        <a:t>D6.1.1</a:t>
                      </a:r>
                      <a:endParaRPr lang="en-US" sz="1200" b="0" i="0" u="none" strike="noStrike" dirty="0">
                        <a:solidFill>
                          <a:srgbClr val="000000"/>
                        </a:solidFill>
                        <a:effectLst/>
                        <a:latin typeface="Arial Narrow" panose="020B0606020202030204" pitchFamily="34" charset="0"/>
                      </a:endParaRPr>
                    </a:p>
                  </a:txBody>
                  <a:tcPr marL="6286" marR="6286" marT="6286" marB="0" anchor="ctr">
                    <a:solidFill>
                      <a:srgbClr val="FF6161"/>
                    </a:solidFill>
                  </a:tcPr>
                </a:tc>
                <a:tc>
                  <a:txBody>
                    <a:bodyPr/>
                    <a:lstStyle/>
                    <a:p>
                      <a:pPr algn="l" fontAlgn="ctr"/>
                      <a:r>
                        <a:rPr lang="en-US" sz="1200" u="none" strike="noStrike" dirty="0">
                          <a:effectLst/>
                          <a:latin typeface="Arial Narrow" panose="020B0606020202030204" pitchFamily="34" charset="0"/>
                        </a:rPr>
                        <a:t>Technical Staff</a:t>
                      </a:r>
                      <a:endParaRPr lang="en-US" sz="1200" b="0" i="0" u="none" strike="noStrike" dirty="0">
                        <a:solidFill>
                          <a:srgbClr val="000000"/>
                        </a:solidFill>
                        <a:effectLst/>
                        <a:latin typeface="Arial Narrow" panose="020B0606020202030204" pitchFamily="34" charset="0"/>
                      </a:endParaRPr>
                    </a:p>
                  </a:txBody>
                  <a:tcPr marL="6286" marR="6286" marT="6286" marB="0" anchor="ctr">
                    <a:solidFill>
                      <a:srgbClr val="FF6161"/>
                    </a:solidFill>
                  </a:tcPr>
                </a:tc>
                <a:tc>
                  <a:txBody>
                    <a:bodyPr/>
                    <a:lstStyle/>
                    <a:p>
                      <a:pPr algn="l" fontAlgn="b"/>
                      <a:r>
                        <a:rPr lang="en-US" sz="1200" u="none" strike="noStrike">
                          <a:effectLst/>
                          <a:latin typeface="Arial Narrow" panose="020B0606020202030204" pitchFamily="34" charset="0"/>
                        </a:rPr>
                        <a:t>Member of the Monitoring and Support Committee for the Pilot Programme of the Municipalities (P4 and P5). Approx. 6 months X 55 hours / month X 17,40€ per hour</a:t>
                      </a:r>
                      <a:endParaRPr lang="en-US" sz="1200" b="0" i="0" u="none" strike="noStrike">
                        <a:solidFill>
                          <a:srgbClr val="000000"/>
                        </a:solidFill>
                        <a:effectLst/>
                        <a:latin typeface="Arial Narrow" panose="020B0606020202030204" pitchFamily="34" charset="0"/>
                      </a:endParaRPr>
                    </a:p>
                  </a:txBody>
                  <a:tcPr marL="6286" marR="6286" marT="6286" marB="0" anchor="b">
                    <a:solidFill>
                      <a:srgbClr val="FF6161"/>
                    </a:solidFill>
                  </a:tcPr>
                </a:tc>
                <a:tc>
                  <a:txBody>
                    <a:bodyPr/>
                    <a:lstStyle/>
                    <a:p>
                      <a:pPr algn="r" fontAlgn="b"/>
                      <a:r>
                        <a:rPr lang="en-US" sz="1200" u="none" strike="noStrike">
                          <a:effectLst/>
                          <a:latin typeface="Arial Narrow" panose="020B0606020202030204" pitchFamily="34" charset="0"/>
                        </a:rPr>
                        <a:t>5.742,00 €</a:t>
                      </a:r>
                      <a:endParaRPr lang="en-US" sz="1200" b="0" i="0" u="none" strike="noStrike">
                        <a:solidFill>
                          <a:srgbClr val="000000"/>
                        </a:solidFill>
                        <a:effectLst/>
                        <a:latin typeface="Arial Narrow" panose="020B0606020202030204" pitchFamily="34" charset="0"/>
                      </a:endParaRPr>
                    </a:p>
                  </a:txBody>
                  <a:tcPr marL="6286" marR="6286" marT="6286" marB="0" anchor="b">
                    <a:solidFill>
                      <a:srgbClr val="FF6161"/>
                    </a:solidFill>
                  </a:tcPr>
                </a:tc>
                <a:extLst>
                  <a:ext uri="{0D108BD9-81ED-4DB2-BD59-A6C34878D82A}">
                    <a16:rowId xmlns:a16="http://schemas.microsoft.com/office/drawing/2014/main" val="3853859668"/>
                  </a:ext>
                </a:extLst>
              </a:tr>
              <a:tr h="276568">
                <a:tc>
                  <a:txBody>
                    <a:bodyPr/>
                    <a:lstStyle/>
                    <a:p>
                      <a:pPr algn="l" fontAlgn="ctr"/>
                      <a:r>
                        <a:rPr lang="en-US" sz="1200" u="none" strike="noStrike">
                          <a:effectLst/>
                          <a:latin typeface="Arial Narrow" panose="020B0606020202030204" pitchFamily="34" charset="0"/>
                        </a:rPr>
                        <a:t>WP6</a:t>
                      </a:r>
                      <a:endParaRPr lang="en-US" sz="1200" b="0" i="0" u="none" strike="noStrike">
                        <a:solidFill>
                          <a:srgbClr val="000000"/>
                        </a:solidFill>
                        <a:effectLst/>
                        <a:latin typeface="Arial Narrow" panose="020B0606020202030204" pitchFamily="34" charset="0"/>
                      </a:endParaRPr>
                    </a:p>
                  </a:txBody>
                  <a:tcPr marL="6286" marR="6286" marT="6286" marB="0" anchor="ctr">
                    <a:solidFill>
                      <a:srgbClr val="FF6161"/>
                    </a:solidFill>
                  </a:tcPr>
                </a:tc>
                <a:tc>
                  <a:txBody>
                    <a:bodyPr/>
                    <a:lstStyle/>
                    <a:p>
                      <a:pPr algn="l" fontAlgn="ctr"/>
                      <a:r>
                        <a:rPr lang="en-US" sz="1200" u="none" strike="noStrike">
                          <a:effectLst/>
                          <a:latin typeface="Arial Narrow" panose="020B0606020202030204" pitchFamily="34" charset="0"/>
                        </a:rPr>
                        <a:t>D6.1.3</a:t>
                      </a:r>
                      <a:endParaRPr lang="en-US" sz="1200" b="0" i="0" u="none" strike="noStrike">
                        <a:solidFill>
                          <a:srgbClr val="000000"/>
                        </a:solidFill>
                        <a:effectLst/>
                        <a:latin typeface="Arial Narrow" panose="020B0606020202030204" pitchFamily="34" charset="0"/>
                      </a:endParaRPr>
                    </a:p>
                  </a:txBody>
                  <a:tcPr marL="6286" marR="6286" marT="6286" marB="0" anchor="ctr">
                    <a:solidFill>
                      <a:srgbClr val="FF6161"/>
                    </a:solidFill>
                  </a:tcPr>
                </a:tc>
                <a:tc>
                  <a:txBody>
                    <a:bodyPr/>
                    <a:lstStyle/>
                    <a:p>
                      <a:pPr algn="l" fontAlgn="ctr"/>
                      <a:r>
                        <a:rPr lang="en-US" sz="1200" u="none" strike="noStrike" dirty="0">
                          <a:effectLst/>
                          <a:latin typeface="Arial Narrow" panose="020B0606020202030204" pitchFamily="34" charset="0"/>
                        </a:rPr>
                        <a:t>Technical Staff</a:t>
                      </a:r>
                      <a:endParaRPr lang="en-US" sz="1200" b="0" i="0" u="none" strike="noStrike" dirty="0">
                        <a:solidFill>
                          <a:srgbClr val="000000"/>
                        </a:solidFill>
                        <a:effectLst/>
                        <a:latin typeface="Arial Narrow" panose="020B0606020202030204" pitchFamily="34" charset="0"/>
                      </a:endParaRPr>
                    </a:p>
                  </a:txBody>
                  <a:tcPr marL="6286" marR="6286" marT="6286" marB="0" anchor="ctr">
                    <a:solidFill>
                      <a:srgbClr val="FF6161"/>
                    </a:solidFill>
                  </a:tcPr>
                </a:tc>
                <a:tc>
                  <a:txBody>
                    <a:bodyPr/>
                    <a:lstStyle/>
                    <a:p>
                      <a:pPr algn="l" fontAlgn="b"/>
                      <a:r>
                        <a:rPr lang="en-US" sz="1200" u="none" strike="noStrike" dirty="0">
                          <a:effectLst/>
                          <a:latin typeface="Arial Narrow" panose="020B0606020202030204" pitchFamily="34" charset="0"/>
                        </a:rPr>
                        <a:t>Expert research associate responsible for documenting (GR) and consolidating (with MK from PP2) the lessons learned thought the project pilots</a:t>
                      </a:r>
                      <a:endParaRPr lang="en-US" sz="1200" b="0" i="0" u="none" strike="noStrike" dirty="0">
                        <a:solidFill>
                          <a:srgbClr val="000000"/>
                        </a:solidFill>
                        <a:effectLst/>
                        <a:latin typeface="Arial Narrow" panose="020B0606020202030204" pitchFamily="34" charset="0"/>
                      </a:endParaRPr>
                    </a:p>
                  </a:txBody>
                  <a:tcPr marL="6286" marR="6286" marT="6286" marB="0" anchor="b">
                    <a:solidFill>
                      <a:srgbClr val="FF6161"/>
                    </a:solidFill>
                  </a:tcPr>
                </a:tc>
                <a:tc>
                  <a:txBody>
                    <a:bodyPr/>
                    <a:lstStyle/>
                    <a:p>
                      <a:pPr algn="r" fontAlgn="b"/>
                      <a:r>
                        <a:rPr lang="en-US" sz="1200" u="none" strike="noStrike">
                          <a:effectLst/>
                          <a:latin typeface="Arial Narrow" panose="020B0606020202030204" pitchFamily="34" charset="0"/>
                        </a:rPr>
                        <a:t>4.500,00 €</a:t>
                      </a:r>
                      <a:endParaRPr lang="en-US" sz="1200" b="0" i="0" u="none" strike="noStrike">
                        <a:solidFill>
                          <a:srgbClr val="000000"/>
                        </a:solidFill>
                        <a:effectLst/>
                        <a:latin typeface="Arial Narrow" panose="020B0606020202030204" pitchFamily="34" charset="0"/>
                      </a:endParaRPr>
                    </a:p>
                  </a:txBody>
                  <a:tcPr marL="6286" marR="6286" marT="6286" marB="0" anchor="b">
                    <a:solidFill>
                      <a:srgbClr val="FF6161"/>
                    </a:solidFill>
                  </a:tcPr>
                </a:tc>
                <a:extLst>
                  <a:ext uri="{0D108BD9-81ED-4DB2-BD59-A6C34878D82A}">
                    <a16:rowId xmlns:a16="http://schemas.microsoft.com/office/drawing/2014/main" val="3801532263"/>
                  </a:ext>
                </a:extLst>
              </a:tr>
              <a:tr h="414851">
                <a:tc>
                  <a:txBody>
                    <a:bodyPr/>
                    <a:lstStyle/>
                    <a:p>
                      <a:pPr algn="l" fontAlgn="ctr"/>
                      <a:r>
                        <a:rPr lang="en-US" sz="1200" u="none" strike="noStrike">
                          <a:effectLst/>
                          <a:latin typeface="Arial Narrow" panose="020B0606020202030204" pitchFamily="34" charset="0"/>
                        </a:rPr>
                        <a:t>WP6</a:t>
                      </a:r>
                      <a:endParaRPr lang="en-US" sz="1200" b="0" i="0" u="none" strike="noStrike">
                        <a:solidFill>
                          <a:srgbClr val="000000"/>
                        </a:solidFill>
                        <a:effectLst/>
                        <a:latin typeface="Arial Narrow" panose="020B0606020202030204" pitchFamily="34" charset="0"/>
                      </a:endParaRPr>
                    </a:p>
                  </a:txBody>
                  <a:tcPr marL="6286" marR="6286" marT="6286" marB="0" anchor="ctr">
                    <a:solidFill>
                      <a:srgbClr val="FF6161"/>
                    </a:solidFill>
                  </a:tcPr>
                </a:tc>
                <a:tc>
                  <a:txBody>
                    <a:bodyPr/>
                    <a:lstStyle/>
                    <a:p>
                      <a:pPr algn="l" fontAlgn="ctr"/>
                      <a:r>
                        <a:rPr lang="en-US" sz="1200" u="none" strike="noStrike">
                          <a:effectLst/>
                          <a:latin typeface="Arial Narrow" panose="020B0606020202030204" pitchFamily="34" charset="0"/>
                        </a:rPr>
                        <a:t>D6.1.4</a:t>
                      </a:r>
                      <a:endParaRPr lang="en-US" sz="1200" b="0" i="0" u="none" strike="noStrike">
                        <a:solidFill>
                          <a:srgbClr val="000000"/>
                        </a:solidFill>
                        <a:effectLst/>
                        <a:latin typeface="Arial Narrow" panose="020B0606020202030204" pitchFamily="34" charset="0"/>
                      </a:endParaRPr>
                    </a:p>
                  </a:txBody>
                  <a:tcPr marL="6286" marR="6286" marT="6286" marB="0" anchor="ctr">
                    <a:solidFill>
                      <a:srgbClr val="FF6161"/>
                    </a:solidFill>
                  </a:tcPr>
                </a:tc>
                <a:tc>
                  <a:txBody>
                    <a:bodyPr/>
                    <a:lstStyle/>
                    <a:p>
                      <a:pPr algn="l" fontAlgn="ctr"/>
                      <a:r>
                        <a:rPr lang="en-US" sz="1200" u="none" strike="noStrike">
                          <a:effectLst/>
                          <a:latin typeface="Arial Narrow" panose="020B0606020202030204" pitchFamily="34" charset="0"/>
                        </a:rPr>
                        <a:t>Technical Staff</a:t>
                      </a:r>
                      <a:endParaRPr lang="en-US" sz="1200" b="0" i="0" u="none" strike="noStrike">
                        <a:solidFill>
                          <a:srgbClr val="000000"/>
                        </a:solidFill>
                        <a:effectLst/>
                        <a:latin typeface="Arial Narrow" panose="020B0606020202030204" pitchFamily="34" charset="0"/>
                      </a:endParaRPr>
                    </a:p>
                  </a:txBody>
                  <a:tcPr marL="6286" marR="6286" marT="6286" marB="0" anchor="ctr">
                    <a:solidFill>
                      <a:srgbClr val="FF6161"/>
                    </a:solidFill>
                  </a:tcPr>
                </a:tc>
                <a:tc>
                  <a:txBody>
                    <a:bodyPr/>
                    <a:lstStyle/>
                    <a:p>
                      <a:pPr algn="l" fontAlgn="b"/>
                      <a:r>
                        <a:rPr lang="en-US" sz="1200" u="none" strike="noStrike" dirty="0">
                          <a:effectLst/>
                          <a:latin typeface="Arial Narrow" panose="020B0606020202030204" pitchFamily="34" charset="0"/>
                        </a:rPr>
                        <a:t>Expert research associate responsible for developing the Sustainability and Transferability plans of the Project outcomes in Greece - Also responsible for planning the multiplying event in Athens</a:t>
                      </a:r>
                      <a:endParaRPr lang="en-US" sz="1200" b="0" i="0" u="none" strike="noStrike" dirty="0">
                        <a:solidFill>
                          <a:srgbClr val="000000"/>
                        </a:solidFill>
                        <a:effectLst/>
                        <a:latin typeface="Arial Narrow" panose="020B0606020202030204" pitchFamily="34" charset="0"/>
                      </a:endParaRPr>
                    </a:p>
                  </a:txBody>
                  <a:tcPr marL="6286" marR="6286" marT="6286" marB="0" anchor="b">
                    <a:solidFill>
                      <a:srgbClr val="FF6161"/>
                    </a:solidFill>
                  </a:tcPr>
                </a:tc>
                <a:tc>
                  <a:txBody>
                    <a:bodyPr/>
                    <a:lstStyle/>
                    <a:p>
                      <a:pPr algn="r" fontAlgn="b"/>
                      <a:r>
                        <a:rPr lang="en-US" sz="1200" u="none" strike="noStrike" dirty="0">
                          <a:effectLst/>
                          <a:latin typeface="Arial Narrow" panose="020B0606020202030204" pitchFamily="34" charset="0"/>
                        </a:rPr>
                        <a:t>4.752,00 €</a:t>
                      </a:r>
                      <a:endParaRPr lang="en-US" sz="1200" b="0" i="0" u="none" strike="noStrike" dirty="0">
                        <a:solidFill>
                          <a:srgbClr val="000000"/>
                        </a:solidFill>
                        <a:effectLst/>
                        <a:latin typeface="Arial Narrow" panose="020B0606020202030204" pitchFamily="34" charset="0"/>
                      </a:endParaRPr>
                    </a:p>
                  </a:txBody>
                  <a:tcPr marL="6286" marR="6286" marT="6286" marB="0" anchor="b">
                    <a:solidFill>
                      <a:srgbClr val="FF6161"/>
                    </a:solidFill>
                  </a:tcPr>
                </a:tc>
                <a:extLst>
                  <a:ext uri="{0D108BD9-81ED-4DB2-BD59-A6C34878D82A}">
                    <a16:rowId xmlns:a16="http://schemas.microsoft.com/office/drawing/2014/main" val="3538072248"/>
                  </a:ext>
                </a:extLst>
              </a:tr>
            </a:tbl>
          </a:graphicData>
        </a:graphic>
      </p:graphicFrame>
    </p:spTree>
    <p:extLst>
      <p:ext uri="{BB962C8B-B14F-4D97-AF65-F5344CB8AC3E}">
        <p14:creationId xmlns:p14="http://schemas.microsoft.com/office/powerpoint/2010/main" val="7944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A3BD9D-8E88-48C7-988F-9243EF2D7FD9}"/>
              </a:ext>
            </a:extLst>
          </p:cNvPr>
          <p:cNvSpPr>
            <a:spLocks noGrp="1"/>
          </p:cNvSpPr>
          <p:nvPr>
            <p:ph type="title"/>
          </p:nvPr>
        </p:nvSpPr>
        <p:spPr/>
        <p:txBody>
          <a:bodyPr>
            <a:normAutofit fontScale="90000"/>
          </a:bodyPr>
          <a:lstStyle/>
          <a:p>
            <a:r>
              <a:rPr lang="en-US" dirty="0"/>
              <a:t>Status of Tenders</a:t>
            </a:r>
            <a:endParaRPr lang="en-GB" dirty="0"/>
          </a:p>
        </p:txBody>
      </p:sp>
      <p:sp>
        <p:nvSpPr>
          <p:cNvPr id="3" name="Θέση περιεχομένου 2">
            <a:extLst>
              <a:ext uri="{FF2B5EF4-FFF2-40B4-BE49-F238E27FC236}">
                <a16:creationId xmlns:a16="http://schemas.microsoft.com/office/drawing/2014/main" id="{52F80AFF-ADB5-4705-826E-A7EE6E0CD6C4}"/>
              </a:ext>
            </a:extLst>
          </p:cNvPr>
          <p:cNvSpPr>
            <a:spLocks noGrp="1"/>
          </p:cNvSpPr>
          <p:nvPr>
            <p:ph idx="1"/>
          </p:nvPr>
        </p:nvSpPr>
        <p:spPr/>
        <p:txBody>
          <a:bodyPr>
            <a:normAutofit lnSpcReduction="10000"/>
          </a:bodyPr>
          <a:lstStyle/>
          <a:p>
            <a:r>
              <a:rPr lang="en-US" sz="1800" b="1" i="1" dirty="0"/>
              <a:t>Tender #1: </a:t>
            </a:r>
          </a:p>
          <a:p>
            <a:pPr lvl="1"/>
            <a:r>
              <a:rPr lang="en-US" sz="1800" dirty="0"/>
              <a:t>Related to:		D3.1.1 Joint study of needs and gaps</a:t>
            </a:r>
          </a:p>
          <a:p>
            <a:pPr lvl="1"/>
            <a:r>
              <a:rPr lang="en-US" sz="1800" dirty="0"/>
              <a:t>Budget: 		</a:t>
            </a:r>
            <a:r>
              <a:rPr lang="el-GR" sz="1800" dirty="0"/>
              <a:t>€</a:t>
            </a:r>
            <a:r>
              <a:rPr lang="en-US" sz="1800" dirty="0"/>
              <a:t>8.060</a:t>
            </a:r>
            <a:r>
              <a:rPr lang="el-GR" sz="1800" dirty="0"/>
              <a:t> (</a:t>
            </a:r>
            <a:r>
              <a:rPr lang="en-US" sz="1800" dirty="0"/>
              <a:t>incl. VAT)</a:t>
            </a:r>
          </a:p>
          <a:p>
            <a:pPr lvl="1"/>
            <a:r>
              <a:rPr lang="en-US" sz="1800" dirty="0"/>
              <a:t>Announced on:	</a:t>
            </a:r>
            <a:r>
              <a:rPr lang="en-US" sz="1800" b="1" dirty="0"/>
              <a:t>13/03/2019</a:t>
            </a:r>
          </a:p>
          <a:p>
            <a:pPr lvl="1"/>
            <a:r>
              <a:rPr lang="en-US" sz="1800" dirty="0"/>
              <a:t>Closing on: 		</a:t>
            </a:r>
            <a:r>
              <a:rPr lang="en-US" sz="1800" b="1" dirty="0"/>
              <a:t>28/03/2019</a:t>
            </a:r>
            <a:r>
              <a:rPr lang="en-US" sz="1800" dirty="0"/>
              <a:t> </a:t>
            </a:r>
          </a:p>
          <a:p>
            <a:endParaRPr lang="en-US" sz="1800" b="1" i="1" dirty="0"/>
          </a:p>
          <a:p>
            <a:r>
              <a:rPr lang="en-US" sz="1800" b="1" i="1" dirty="0"/>
              <a:t>Tender #2: </a:t>
            </a:r>
          </a:p>
          <a:p>
            <a:pPr lvl="1"/>
            <a:r>
              <a:rPr lang="en-US" sz="1800" dirty="0"/>
              <a:t>Related to:		D4.1.3 E-learning (content)</a:t>
            </a:r>
          </a:p>
          <a:p>
            <a:pPr lvl="1"/>
            <a:r>
              <a:rPr lang="en-US" sz="1800" dirty="0"/>
              <a:t>Budget: 		</a:t>
            </a:r>
            <a:r>
              <a:rPr lang="el-GR" sz="1800" dirty="0"/>
              <a:t>€</a:t>
            </a:r>
            <a:r>
              <a:rPr lang="en-US" sz="1800" dirty="0"/>
              <a:t>36.300,00</a:t>
            </a:r>
            <a:r>
              <a:rPr lang="el-GR" sz="1800" dirty="0"/>
              <a:t> (</a:t>
            </a:r>
            <a:r>
              <a:rPr lang="en-US" sz="1800" dirty="0"/>
              <a:t>incl. VAT)</a:t>
            </a:r>
          </a:p>
          <a:p>
            <a:pPr lvl="1"/>
            <a:r>
              <a:rPr lang="en-US" sz="1800" dirty="0"/>
              <a:t>Status: 		To be announced</a:t>
            </a:r>
          </a:p>
          <a:p>
            <a:endParaRPr lang="en-US" sz="1800" b="1" i="1" dirty="0"/>
          </a:p>
          <a:p>
            <a:r>
              <a:rPr lang="en-US" sz="1800" b="1" i="1" dirty="0"/>
              <a:t>Tender #3: </a:t>
            </a:r>
          </a:p>
          <a:p>
            <a:pPr lvl="1"/>
            <a:r>
              <a:rPr lang="en-US" sz="1800" dirty="0"/>
              <a:t>Related to:		D6.1.3 Impact assessment / D1.6.4 Transferability plans</a:t>
            </a:r>
          </a:p>
          <a:p>
            <a:pPr lvl="1"/>
            <a:r>
              <a:rPr lang="en-US" sz="1800" dirty="0"/>
              <a:t>Budget: 		</a:t>
            </a:r>
            <a:r>
              <a:rPr lang="el-GR" sz="1800" dirty="0"/>
              <a:t>€</a:t>
            </a:r>
            <a:r>
              <a:rPr lang="en-US" sz="1800" dirty="0"/>
              <a:t>9.450,00</a:t>
            </a:r>
            <a:r>
              <a:rPr lang="el-GR" sz="1800" dirty="0"/>
              <a:t> (</a:t>
            </a:r>
            <a:r>
              <a:rPr lang="en-US" sz="1800" dirty="0"/>
              <a:t>incl. VAT)</a:t>
            </a:r>
          </a:p>
          <a:p>
            <a:pPr lvl="1"/>
            <a:r>
              <a:rPr lang="en-US" sz="1800" dirty="0"/>
              <a:t>Status: 		To be announced</a:t>
            </a:r>
          </a:p>
          <a:p>
            <a:pPr lvl="1"/>
            <a:endParaRPr lang="en-GB" sz="1800" dirty="0"/>
          </a:p>
          <a:p>
            <a:pPr lvl="1"/>
            <a:endParaRPr lang="en-GB" sz="1800" dirty="0"/>
          </a:p>
        </p:txBody>
      </p:sp>
    </p:spTree>
    <p:extLst>
      <p:ext uri="{BB962C8B-B14F-4D97-AF65-F5344CB8AC3E}">
        <p14:creationId xmlns:p14="http://schemas.microsoft.com/office/powerpoint/2010/main" val="2829743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A3BD9D-8E88-48C7-988F-9243EF2D7FD9}"/>
              </a:ext>
            </a:extLst>
          </p:cNvPr>
          <p:cNvSpPr>
            <a:spLocks noGrp="1"/>
          </p:cNvSpPr>
          <p:nvPr>
            <p:ph type="title"/>
          </p:nvPr>
        </p:nvSpPr>
        <p:spPr/>
        <p:txBody>
          <a:bodyPr>
            <a:normAutofit fontScale="90000"/>
          </a:bodyPr>
          <a:lstStyle/>
          <a:p>
            <a:r>
              <a:rPr lang="en-US" dirty="0"/>
              <a:t>Implementation progress (WP1, WP2)</a:t>
            </a:r>
            <a:endParaRPr lang="en-GB" dirty="0"/>
          </a:p>
        </p:txBody>
      </p:sp>
      <p:sp>
        <p:nvSpPr>
          <p:cNvPr id="3" name="Θέση περιεχομένου 2">
            <a:extLst>
              <a:ext uri="{FF2B5EF4-FFF2-40B4-BE49-F238E27FC236}">
                <a16:creationId xmlns:a16="http://schemas.microsoft.com/office/drawing/2014/main" id="{52F80AFF-ADB5-4705-826E-A7EE6E0CD6C4}"/>
              </a:ext>
            </a:extLst>
          </p:cNvPr>
          <p:cNvSpPr>
            <a:spLocks noGrp="1"/>
          </p:cNvSpPr>
          <p:nvPr>
            <p:ph idx="1"/>
          </p:nvPr>
        </p:nvSpPr>
        <p:spPr/>
        <p:txBody>
          <a:bodyPr>
            <a:normAutofit/>
          </a:bodyPr>
          <a:lstStyle/>
          <a:p>
            <a:r>
              <a:rPr lang="en-US" dirty="0"/>
              <a:t>Worked on administrative &amp; financial management at beneficiary &amp; project level (see D1.1.2), including: </a:t>
            </a:r>
          </a:p>
          <a:p>
            <a:pPr lvl="1"/>
            <a:r>
              <a:rPr lang="en-US" dirty="0"/>
              <a:t>preparation of 1</a:t>
            </a:r>
            <a:r>
              <a:rPr lang="en-US" baseline="30000" dirty="0"/>
              <a:t>st</a:t>
            </a:r>
            <a:r>
              <a:rPr lang="en-US" dirty="0"/>
              <a:t>  progress report; AF registration on MIS; submission of allocation requests on MIS; responding to the Communication Officer's requests; drafting / submission of budget modification requests: #1 by PB2 and #2 by PB4; submission of national co-funding request for IPA partners; forwarding of EC contribution; submission of estimation of expenditures to be incurred till end of 2018, etc.);</a:t>
            </a:r>
          </a:p>
          <a:p>
            <a:endParaRPr lang="en-US" dirty="0"/>
          </a:p>
          <a:p>
            <a:r>
              <a:rPr lang="en-US" dirty="0"/>
              <a:t>Completed the recruitment and selection of all staff needs at local level, incl. the contracts for the positions of the Communication Manager and the Technical Coordinator of the Project;</a:t>
            </a:r>
          </a:p>
        </p:txBody>
      </p:sp>
    </p:spTree>
    <p:extLst>
      <p:ext uri="{BB962C8B-B14F-4D97-AF65-F5344CB8AC3E}">
        <p14:creationId xmlns:p14="http://schemas.microsoft.com/office/powerpoint/2010/main" val="2474421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A3BD9D-8E88-48C7-988F-9243EF2D7FD9}"/>
              </a:ext>
            </a:extLst>
          </p:cNvPr>
          <p:cNvSpPr>
            <a:spLocks noGrp="1"/>
          </p:cNvSpPr>
          <p:nvPr>
            <p:ph type="title"/>
          </p:nvPr>
        </p:nvSpPr>
        <p:spPr/>
        <p:txBody>
          <a:bodyPr>
            <a:normAutofit fontScale="90000"/>
          </a:bodyPr>
          <a:lstStyle/>
          <a:p>
            <a:r>
              <a:rPr lang="en-US" dirty="0"/>
              <a:t>Implementation progress (WP1, WP2)</a:t>
            </a:r>
            <a:endParaRPr lang="en-GB" dirty="0"/>
          </a:p>
        </p:txBody>
      </p:sp>
      <p:sp>
        <p:nvSpPr>
          <p:cNvPr id="3" name="Θέση περιεχομένου 2">
            <a:extLst>
              <a:ext uri="{FF2B5EF4-FFF2-40B4-BE49-F238E27FC236}">
                <a16:creationId xmlns:a16="http://schemas.microsoft.com/office/drawing/2014/main" id="{52F80AFF-ADB5-4705-826E-A7EE6E0CD6C4}"/>
              </a:ext>
            </a:extLst>
          </p:cNvPr>
          <p:cNvSpPr>
            <a:spLocks noGrp="1"/>
          </p:cNvSpPr>
          <p:nvPr>
            <p:ph idx="1"/>
          </p:nvPr>
        </p:nvSpPr>
        <p:spPr/>
        <p:txBody>
          <a:bodyPr>
            <a:normAutofit/>
          </a:bodyPr>
          <a:lstStyle/>
          <a:p>
            <a:pPr>
              <a:spcAft>
                <a:spcPts val="600"/>
              </a:spcAft>
            </a:pPr>
            <a:r>
              <a:rPr lang="en-US" dirty="0"/>
              <a:t>Edited the Communication Plan of the project and started working on content writing for communication/dissemination needs </a:t>
            </a:r>
            <a:r>
              <a:rPr lang="en-US" sz="2400" i="1" dirty="0"/>
              <a:t>(which will also be used for the project website, which is to be delivered as soon as the corresponding contract by PB3 is awarded to a subcontractor as foreseen);</a:t>
            </a:r>
            <a:endParaRPr lang="en-GB" i="1" dirty="0"/>
          </a:p>
          <a:p>
            <a:pPr>
              <a:spcAft>
                <a:spcPts val="600"/>
              </a:spcAft>
            </a:pPr>
            <a:r>
              <a:rPr lang="en-US" dirty="0"/>
              <a:t>Coordination/preparations for the 3 meetings in Thessaloniki, Bitola, Thessaloniki (preparations of agenda, presentations, minutes etc.);</a:t>
            </a:r>
          </a:p>
          <a:p>
            <a:pPr>
              <a:spcAft>
                <a:spcPts val="600"/>
              </a:spcAft>
            </a:pPr>
            <a:r>
              <a:rPr lang="en-US" dirty="0"/>
              <a:t>Participation (incl. opening speech) to the AIIT Conference in Bitola (5.10.2018);</a:t>
            </a:r>
          </a:p>
          <a:p>
            <a:pPr>
              <a:spcAft>
                <a:spcPts val="600"/>
              </a:spcAft>
            </a:pPr>
            <a:r>
              <a:rPr lang="en-US" dirty="0"/>
              <a:t>Participated in the MIS training seminar in Thessaloniki (30.11.2018)</a:t>
            </a:r>
          </a:p>
        </p:txBody>
      </p:sp>
    </p:spTree>
    <p:extLst>
      <p:ext uri="{BB962C8B-B14F-4D97-AF65-F5344CB8AC3E}">
        <p14:creationId xmlns:p14="http://schemas.microsoft.com/office/powerpoint/2010/main" val="3883196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A3BD9D-8E88-48C7-988F-9243EF2D7FD9}"/>
              </a:ext>
            </a:extLst>
          </p:cNvPr>
          <p:cNvSpPr>
            <a:spLocks noGrp="1"/>
          </p:cNvSpPr>
          <p:nvPr>
            <p:ph type="title"/>
          </p:nvPr>
        </p:nvSpPr>
        <p:spPr/>
        <p:txBody>
          <a:bodyPr>
            <a:normAutofit fontScale="90000"/>
          </a:bodyPr>
          <a:lstStyle/>
          <a:p>
            <a:r>
              <a:rPr lang="en-US" dirty="0"/>
              <a:t>Implementation progress (WP3)</a:t>
            </a:r>
            <a:endParaRPr lang="en-GB" dirty="0"/>
          </a:p>
        </p:txBody>
      </p:sp>
      <p:sp>
        <p:nvSpPr>
          <p:cNvPr id="3" name="Θέση περιεχομένου 2">
            <a:extLst>
              <a:ext uri="{FF2B5EF4-FFF2-40B4-BE49-F238E27FC236}">
                <a16:creationId xmlns:a16="http://schemas.microsoft.com/office/drawing/2014/main" id="{52F80AFF-ADB5-4705-826E-A7EE6E0CD6C4}"/>
              </a:ext>
            </a:extLst>
          </p:cNvPr>
          <p:cNvSpPr>
            <a:spLocks noGrp="1"/>
          </p:cNvSpPr>
          <p:nvPr>
            <p:ph idx="1"/>
          </p:nvPr>
        </p:nvSpPr>
        <p:spPr/>
        <p:txBody>
          <a:bodyPr>
            <a:normAutofit/>
          </a:bodyPr>
          <a:lstStyle/>
          <a:p>
            <a:pPr>
              <a:spcAft>
                <a:spcPts val="600"/>
              </a:spcAft>
            </a:pPr>
            <a:r>
              <a:rPr lang="en-US" dirty="0"/>
              <a:t>Provision of input to PB4 for the preparation of their subcontracted activities in WP3;</a:t>
            </a:r>
          </a:p>
          <a:p>
            <a:pPr>
              <a:spcAft>
                <a:spcPts val="600"/>
              </a:spcAft>
            </a:pPr>
            <a:r>
              <a:rPr lang="en-US" dirty="0"/>
              <a:t>Drafted the specifications and tender texts for an accelerated procedure (</a:t>
            </a:r>
            <a:r>
              <a:rPr lang="el-GR" dirty="0"/>
              <a:t>Σύντομος</a:t>
            </a:r>
            <a:r>
              <a:rPr lang="en-US" dirty="0"/>
              <a:t> </a:t>
            </a:r>
            <a:r>
              <a:rPr lang="el-GR" dirty="0"/>
              <a:t>διαγωνισμός</a:t>
            </a:r>
            <a:r>
              <a:rPr lang="en-US" dirty="0"/>
              <a:t>) in relation to Public opinion poll of D3.1.1;</a:t>
            </a:r>
            <a:endParaRPr lang="en-GB" i="1" dirty="0"/>
          </a:p>
          <a:p>
            <a:pPr>
              <a:spcAft>
                <a:spcPts val="600"/>
              </a:spcAft>
            </a:pPr>
            <a:r>
              <a:rPr lang="en-US" dirty="0"/>
              <a:t>Performed desk-based research towards the design of the questionnaires for the public opinion poll (see previous point);</a:t>
            </a:r>
          </a:p>
          <a:p>
            <a:pPr>
              <a:spcAft>
                <a:spcPts val="600"/>
              </a:spcAft>
            </a:pPr>
            <a:r>
              <a:rPr lang="en-US" dirty="0"/>
              <a:t>Developed a tool for storing and analyzing the data that will be collected through the accessibility inspections that are foreseen in the PB3 and PB5 budgets, aiming at identifying existing accessible health and social services available in the CBA (see D3.1.2)</a:t>
            </a:r>
          </a:p>
        </p:txBody>
      </p:sp>
    </p:spTree>
    <p:extLst>
      <p:ext uri="{BB962C8B-B14F-4D97-AF65-F5344CB8AC3E}">
        <p14:creationId xmlns:p14="http://schemas.microsoft.com/office/powerpoint/2010/main" val="124268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A3BD9D-8E88-48C7-988F-9243EF2D7FD9}"/>
              </a:ext>
            </a:extLst>
          </p:cNvPr>
          <p:cNvSpPr>
            <a:spLocks noGrp="1"/>
          </p:cNvSpPr>
          <p:nvPr>
            <p:ph type="title"/>
          </p:nvPr>
        </p:nvSpPr>
        <p:spPr/>
        <p:txBody>
          <a:bodyPr>
            <a:normAutofit fontScale="90000"/>
          </a:bodyPr>
          <a:lstStyle/>
          <a:p>
            <a:r>
              <a:rPr lang="en-US" dirty="0"/>
              <a:t>Implementation progress (WP4-5)</a:t>
            </a:r>
            <a:endParaRPr lang="en-GB" dirty="0"/>
          </a:p>
        </p:txBody>
      </p:sp>
      <p:sp>
        <p:nvSpPr>
          <p:cNvPr id="3" name="Θέση περιεχομένου 2">
            <a:extLst>
              <a:ext uri="{FF2B5EF4-FFF2-40B4-BE49-F238E27FC236}">
                <a16:creationId xmlns:a16="http://schemas.microsoft.com/office/drawing/2014/main" id="{52F80AFF-ADB5-4705-826E-A7EE6E0CD6C4}"/>
              </a:ext>
            </a:extLst>
          </p:cNvPr>
          <p:cNvSpPr>
            <a:spLocks noGrp="1"/>
          </p:cNvSpPr>
          <p:nvPr>
            <p:ph idx="1"/>
          </p:nvPr>
        </p:nvSpPr>
        <p:spPr/>
        <p:txBody>
          <a:bodyPr>
            <a:normAutofit/>
          </a:bodyPr>
          <a:lstStyle/>
          <a:p>
            <a:pPr>
              <a:spcAft>
                <a:spcPts val="600"/>
              </a:spcAft>
            </a:pPr>
            <a:r>
              <a:rPr lang="en-US" dirty="0"/>
              <a:t>Completed the requirements analysis, the architectural design and the functional requirements specs for the PHR; development of the basic components of the PHR is in progress (see D4.1.2);</a:t>
            </a:r>
          </a:p>
          <a:p>
            <a:pPr>
              <a:spcAft>
                <a:spcPts val="600"/>
              </a:spcAft>
            </a:pPr>
            <a:r>
              <a:rPr lang="en-US" dirty="0"/>
              <a:t>Drafting of the tender texts for the remaining external services (WP4) has been initiated and shall be completed soon.</a:t>
            </a:r>
            <a:endParaRPr lang="en-GB" dirty="0"/>
          </a:p>
          <a:p>
            <a:pPr>
              <a:spcAft>
                <a:spcPts val="600"/>
              </a:spcAft>
            </a:pPr>
            <a:r>
              <a:rPr lang="en-US" dirty="0"/>
              <a:t>Completed the requirements analysis and the high-level design for the mobile app for health professionals; the specs for supported devices/sensor were investigated and finalized; the acquisition procedures were drafted; first set of devices was acquired; and the development/testing has been initiated (see D5.1.1);</a:t>
            </a:r>
          </a:p>
          <a:p>
            <a:pPr>
              <a:spcAft>
                <a:spcPts val="600"/>
              </a:spcAft>
            </a:pPr>
            <a:r>
              <a:rPr lang="en-US" dirty="0"/>
              <a:t>Worked at project level, on technical coordination with the partners (see WP4 and WP5 activities), conferring with the partners on technical issues, specifications, decisions, etc.</a:t>
            </a:r>
          </a:p>
        </p:txBody>
      </p:sp>
    </p:spTree>
    <p:extLst>
      <p:ext uri="{BB962C8B-B14F-4D97-AF65-F5344CB8AC3E}">
        <p14:creationId xmlns:p14="http://schemas.microsoft.com/office/powerpoint/2010/main" val="795984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A3BD9D-8E88-48C7-988F-9243EF2D7FD9}"/>
              </a:ext>
            </a:extLst>
          </p:cNvPr>
          <p:cNvSpPr>
            <a:spLocks noGrp="1"/>
          </p:cNvSpPr>
          <p:nvPr>
            <p:ph type="title"/>
          </p:nvPr>
        </p:nvSpPr>
        <p:spPr/>
        <p:txBody>
          <a:bodyPr>
            <a:normAutofit fontScale="90000"/>
          </a:bodyPr>
          <a:lstStyle/>
          <a:p>
            <a:r>
              <a:rPr lang="en-US" dirty="0"/>
              <a:t>Implementation progress (WP6)</a:t>
            </a:r>
            <a:endParaRPr lang="en-GB" dirty="0"/>
          </a:p>
        </p:txBody>
      </p:sp>
      <p:sp>
        <p:nvSpPr>
          <p:cNvPr id="3" name="Θέση περιεχομένου 2">
            <a:extLst>
              <a:ext uri="{FF2B5EF4-FFF2-40B4-BE49-F238E27FC236}">
                <a16:creationId xmlns:a16="http://schemas.microsoft.com/office/drawing/2014/main" id="{52F80AFF-ADB5-4705-826E-A7EE6E0CD6C4}"/>
              </a:ext>
            </a:extLst>
          </p:cNvPr>
          <p:cNvSpPr>
            <a:spLocks noGrp="1"/>
          </p:cNvSpPr>
          <p:nvPr>
            <p:ph idx="1"/>
          </p:nvPr>
        </p:nvSpPr>
        <p:spPr/>
        <p:txBody>
          <a:bodyPr>
            <a:normAutofit/>
          </a:bodyPr>
          <a:lstStyle/>
          <a:p>
            <a:pPr>
              <a:spcAft>
                <a:spcPts val="600"/>
              </a:spcAft>
            </a:pPr>
            <a:r>
              <a:rPr lang="en-US" dirty="0"/>
              <a:t>Prepared and shared with the partners technical documents on the specification of the overall functionality and services of Cross4all, of the Centers of reference, of the Mobile units, of the Pilot third party systems, of the Equipment needs per partner, etc.;</a:t>
            </a:r>
          </a:p>
          <a:p>
            <a:pPr>
              <a:spcAft>
                <a:spcPts val="600"/>
              </a:spcAft>
            </a:pPr>
            <a:r>
              <a:rPr lang="en-US" dirty="0"/>
              <a:t>Started working on the definition of the pilots of WP6, specifying the test scenarios; </a:t>
            </a:r>
          </a:p>
          <a:p>
            <a:pPr>
              <a:spcAft>
                <a:spcPts val="600"/>
              </a:spcAft>
            </a:pPr>
            <a:r>
              <a:rPr lang="en-US" dirty="0"/>
              <a:t>Drafting of the tender texts for the remaining external services (WP6) has been initiated and shall be completed soon.</a:t>
            </a:r>
            <a:endParaRPr lang="en-GB" dirty="0"/>
          </a:p>
          <a:p>
            <a:pPr>
              <a:spcAft>
                <a:spcPts val="600"/>
              </a:spcAft>
            </a:pPr>
            <a:endParaRPr lang="en-US" dirty="0"/>
          </a:p>
        </p:txBody>
      </p:sp>
    </p:spTree>
    <p:extLst>
      <p:ext uri="{BB962C8B-B14F-4D97-AF65-F5344CB8AC3E}">
        <p14:creationId xmlns:p14="http://schemas.microsoft.com/office/powerpoint/2010/main" val="159214125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1321</TotalTime>
  <Words>1434</Words>
  <Application>Microsoft Office PowerPoint</Application>
  <PresentationFormat>Προβολή στην οθόνη (4:3)</PresentationFormat>
  <Paragraphs>148</Paragraphs>
  <Slides>12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12</vt:i4>
      </vt:variant>
    </vt:vector>
  </HeadingPairs>
  <TitlesOfParts>
    <vt:vector size="16" baseType="lpstr">
      <vt:lpstr>Arial</vt:lpstr>
      <vt:lpstr>Arial Narrow</vt:lpstr>
      <vt:lpstr>Calibri</vt:lpstr>
      <vt:lpstr>Θέμα του Office</vt:lpstr>
      <vt:lpstr>Progress and plans of AUTH Presenter: Ioanna Chouvarda</vt:lpstr>
      <vt:lpstr>Status of staff recruitments </vt:lpstr>
      <vt:lpstr>Status of staff recruitments </vt:lpstr>
      <vt:lpstr>Status of Tenders</vt:lpstr>
      <vt:lpstr>Implementation progress (WP1, WP2)</vt:lpstr>
      <vt:lpstr>Implementation progress (WP1, WP2)</vt:lpstr>
      <vt:lpstr>Implementation progress (WP3)</vt:lpstr>
      <vt:lpstr>Implementation progress (WP4-5)</vt:lpstr>
      <vt:lpstr>Implementation progress (WP6)</vt:lpstr>
      <vt:lpstr>Status of expenditures </vt:lpstr>
      <vt:lpstr>Publicity outcomes and plans</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AM</cp:lastModifiedBy>
  <cp:revision>69</cp:revision>
  <dcterms:created xsi:type="dcterms:W3CDTF">2017-09-06T09:12:49Z</dcterms:created>
  <dcterms:modified xsi:type="dcterms:W3CDTF">2019-04-12T08:59:00Z</dcterms:modified>
</cp:coreProperties>
</file>