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9"/>
  </p:notesMasterIdLst>
  <p:sldIdLst>
    <p:sldId id="256" r:id="rId2"/>
    <p:sldId id="301" r:id="rId3"/>
    <p:sldId id="310" r:id="rId4"/>
    <p:sldId id="302" r:id="rId5"/>
    <p:sldId id="303" r:id="rId6"/>
    <p:sldId id="304" r:id="rId7"/>
    <p:sldId id="305"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61"/>
    <a:srgbClr val="A36298"/>
    <a:srgbClr val="1571CD"/>
    <a:srgbClr val="0F4F8F"/>
    <a:srgbClr val="98C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1" autoAdjust="0"/>
  </p:normalViewPr>
  <p:slideViewPr>
    <p:cSldViewPr>
      <p:cViewPr varScale="1">
        <p:scale>
          <a:sx n="103" d="100"/>
          <a:sy n="103" d="100"/>
        </p:scale>
        <p:origin x="185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393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9B48D5-814A-427E-A07A-062ADF82EC30}" type="datetimeFigureOut">
              <a:rPr lang="el-GR" smtClean="0"/>
              <a:pPr/>
              <a:t>09/04/19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906105-2895-4AE0-AEA3-D1AC0CC26DE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07900" y="3504872"/>
            <a:ext cx="8072494" cy="655617"/>
          </a:xfrm>
        </p:spPr>
        <p:txBody>
          <a:bodyPr>
            <a:normAutofit/>
          </a:bodyPr>
          <a:lstStyle>
            <a:lvl1pPr>
              <a:defRPr sz="3000">
                <a:latin typeface="+mj-lt"/>
              </a:defRPr>
            </a:lvl1pPr>
          </a:lstStyle>
          <a:p>
            <a:r>
              <a:rPr lang="el-GR" dirty="0" err="1"/>
              <a:t>Kλικ</a:t>
            </a:r>
            <a:r>
              <a:rPr lang="el-GR" dirty="0"/>
              <a:t> για επεξεργασία του τίτλου</a:t>
            </a:r>
          </a:p>
        </p:txBody>
      </p:sp>
      <p:sp>
        <p:nvSpPr>
          <p:cNvPr id="3" name="2 - Υπότιτλος"/>
          <p:cNvSpPr>
            <a:spLocks noGrp="1"/>
          </p:cNvSpPr>
          <p:nvPr>
            <p:ph type="subTitle" idx="1"/>
          </p:nvPr>
        </p:nvSpPr>
        <p:spPr>
          <a:xfrm>
            <a:off x="607900" y="4266476"/>
            <a:ext cx="8072494" cy="966022"/>
          </a:xfrm>
        </p:spPr>
        <p:txBody>
          <a:bodyPr>
            <a:normAutofit/>
          </a:bodyPr>
          <a:lstStyle>
            <a:lvl1pPr marL="0" indent="0" algn="ctr">
              <a:buNone/>
              <a:defRPr sz="2400">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Κάντε κλικ για να επεξεργαστείτε τον υπότιτλο του υποδείγματος</a:t>
            </a:r>
          </a:p>
        </p:txBody>
      </p:sp>
      <p:sp>
        <p:nvSpPr>
          <p:cNvPr id="11" name="Ορθογώνιο 10">
            <a:extLst>
              <a:ext uri="{FF2B5EF4-FFF2-40B4-BE49-F238E27FC236}">
                <a16:creationId xmlns:a16="http://schemas.microsoft.com/office/drawing/2014/main" id="{1B495F56-C729-4F5D-BC87-DEEDF2E390C1}"/>
              </a:ext>
            </a:extLst>
          </p:cNvPr>
          <p:cNvSpPr/>
          <p:nvPr userDrawn="1"/>
        </p:nvSpPr>
        <p:spPr>
          <a:xfrm>
            <a:off x="1267252" y="1476792"/>
            <a:ext cx="6696744" cy="1846659"/>
          </a:xfrm>
          <a:prstGeom prst="rect">
            <a:avLst/>
          </a:prstGeom>
        </p:spPr>
        <p:txBody>
          <a:bodyPr wrap="square">
            <a:spAutoFit/>
          </a:bodyPr>
          <a:lstStyle/>
          <a:p>
            <a:pPr algn="ctr"/>
            <a:endParaRPr lang="en-US" sz="1400" b="1" dirty="0">
              <a:solidFill>
                <a:srgbClr val="0F4F8F"/>
              </a:solidFill>
              <a:ea typeface="ＭＳ Ｐゴシック" pitchFamily="-28" charset="-128"/>
            </a:endParaRPr>
          </a:p>
          <a:p>
            <a:pPr algn="ctr"/>
            <a:endParaRPr lang="en-US" sz="1400" b="1" dirty="0">
              <a:solidFill>
                <a:srgbClr val="0F4F8F"/>
              </a:solidFill>
              <a:ea typeface="ＭＳ Ｐゴシック" pitchFamily="-28" charset="-128"/>
            </a:endParaRPr>
          </a:p>
          <a:p>
            <a:pPr algn="ctr"/>
            <a:endParaRPr lang="en-US" b="1" dirty="0">
              <a:solidFill>
                <a:srgbClr val="0F4F8F"/>
              </a:solidFill>
              <a:ea typeface="ＭＳ Ｐゴシック" pitchFamily="-28" charset="-128"/>
            </a:endParaRPr>
          </a:p>
          <a:p>
            <a:pPr algn="ctr"/>
            <a:r>
              <a:rPr lang="en-GB" sz="1800" dirty="0">
                <a:solidFill>
                  <a:srgbClr val="A36298"/>
                </a:solidFill>
                <a:ea typeface="ＭＳ Ｐゴシック" pitchFamily="-28" charset="-128"/>
              </a:rPr>
              <a:t>Cross-border initiative for integrated health and social services promoting safe ageing, early prevention and independent living for all</a:t>
            </a:r>
            <a:br>
              <a:rPr lang="en-GB" sz="1800" dirty="0">
                <a:solidFill>
                  <a:srgbClr val="A36298"/>
                </a:solidFill>
                <a:ea typeface="ＭＳ Ｐゴシック" pitchFamily="-28" charset="-128"/>
              </a:rPr>
            </a:br>
            <a:r>
              <a:rPr lang="en-US" sz="2000" b="1" dirty="0">
                <a:solidFill>
                  <a:srgbClr val="A36298"/>
                </a:solidFill>
                <a:ea typeface="ＭＳ Ｐゴシック" pitchFamily="-28" charset="-128"/>
              </a:rPr>
              <a:t>– Cross4all –</a:t>
            </a:r>
            <a:r>
              <a:rPr lang="en-US" sz="1800" b="1" dirty="0">
                <a:solidFill>
                  <a:srgbClr val="A36298"/>
                </a:solidFill>
                <a:ea typeface="ＭＳ Ｐゴシック" pitchFamily="-28" charset="-128"/>
              </a:rPr>
              <a:t> </a:t>
            </a:r>
          </a:p>
          <a:p>
            <a:pPr algn="ctr"/>
            <a:r>
              <a:rPr lang="en-GB" sz="1200" i="0" dirty="0">
                <a:solidFill>
                  <a:srgbClr val="A36298"/>
                </a:solidFill>
                <a:ea typeface="ＭＳ Ｐゴシック" pitchFamily="-28" charset="-128"/>
              </a:rPr>
              <a:t>(Reg. No: 1816 / Subsidy Contract No: Cross4all-CN1-SO1.2-SC015)</a:t>
            </a:r>
            <a:endParaRPr lang="en-US" i="0" dirty="0">
              <a:solidFill>
                <a:srgbClr val="A36298"/>
              </a:solidFill>
            </a:endParaRPr>
          </a:p>
        </p:txBody>
      </p:sp>
      <p:pic>
        <p:nvPicPr>
          <p:cNvPr id="20" name="Εικόνα 19">
            <a:extLst>
              <a:ext uri="{FF2B5EF4-FFF2-40B4-BE49-F238E27FC236}">
                <a16:creationId xmlns:a16="http://schemas.microsoft.com/office/drawing/2014/main" id="{9D8CB1EB-C855-4420-A7C4-DA41BEE644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67366" y="363738"/>
            <a:ext cx="1940566" cy="1251343"/>
          </a:xfrm>
          <a:prstGeom prst="rect">
            <a:avLst/>
          </a:prstGeom>
        </p:spPr>
      </p:pic>
      <p:cxnSp>
        <p:nvCxnSpPr>
          <p:cNvPr id="13" name="12 - Ευθεία γραμμή σύνδεσης">
            <a:extLst>
              <a:ext uri="{FF2B5EF4-FFF2-40B4-BE49-F238E27FC236}">
                <a16:creationId xmlns:a16="http://schemas.microsoft.com/office/drawing/2014/main" id="{302BBAEC-BEE8-42B9-84FA-AF527A88A3CC}"/>
              </a:ext>
            </a:extLst>
          </p:cNvPr>
          <p:cNvCxnSpPr/>
          <p:nvPr userDrawn="1"/>
        </p:nvCxnSpPr>
        <p:spPr>
          <a:xfrm>
            <a:off x="2755616" y="3355404"/>
            <a:ext cx="3714776" cy="1588"/>
          </a:xfrm>
          <a:prstGeom prst="line">
            <a:avLst/>
          </a:prstGeom>
          <a:ln w="19050">
            <a:solidFill>
              <a:srgbClr val="A36298"/>
            </a:solidFill>
          </a:ln>
        </p:spPr>
        <p:style>
          <a:lnRef idx="1">
            <a:schemeClr val="accent1"/>
          </a:lnRef>
          <a:fillRef idx="0">
            <a:schemeClr val="accent1"/>
          </a:fillRef>
          <a:effectRef idx="0">
            <a:schemeClr val="accent1"/>
          </a:effectRef>
          <a:fontRef idx="minor">
            <a:schemeClr val="tx1"/>
          </a:fontRef>
        </p:style>
      </p:cxnSp>
      <p:grpSp>
        <p:nvGrpSpPr>
          <p:cNvPr id="14" name="Ομάδα 13">
            <a:extLst>
              <a:ext uri="{FF2B5EF4-FFF2-40B4-BE49-F238E27FC236}">
                <a16:creationId xmlns:a16="http://schemas.microsoft.com/office/drawing/2014/main" id="{A40B494F-6710-44F1-A695-93B3C8BC292B}"/>
              </a:ext>
            </a:extLst>
          </p:cNvPr>
          <p:cNvGrpSpPr/>
          <p:nvPr userDrawn="1"/>
        </p:nvGrpSpPr>
        <p:grpSpPr>
          <a:xfrm>
            <a:off x="1327616" y="5775280"/>
            <a:ext cx="6488767" cy="770059"/>
            <a:chOff x="402889" y="3162256"/>
            <a:chExt cx="11335794" cy="1345284"/>
          </a:xfrm>
        </p:grpSpPr>
        <p:pic>
          <p:nvPicPr>
            <p:cNvPr id="15" name="Εικόνα 14">
              <a:extLst>
                <a:ext uri="{FF2B5EF4-FFF2-40B4-BE49-F238E27FC236}">
                  <a16:creationId xmlns:a16="http://schemas.microsoft.com/office/drawing/2014/main" id="{5D433394-2A1B-43AB-9C56-3AD948A5A3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2889" y="3162256"/>
              <a:ext cx="1345284" cy="1345284"/>
            </a:xfrm>
            <a:prstGeom prst="rect">
              <a:avLst/>
            </a:prstGeom>
          </p:spPr>
        </p:pic>
        <p:pic>
          <p:nvPicPr>
            <p:cNvPr id="16" name="Εικόνα 15">
              <a:extLst>
                <a:ext uri="{FF2B5EF4-FFF2-40B4-BE49-F238E27FC236}">
                  <a16:creationId xmlns:a16="http://schemas.microsoft.com/office/drawing/2014/main" id="{FD36588B-75F2-42BD-8CFA-173B95385E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1073" y="3255493"/>
              <a:ext cx="1345284" cy="1158809"/>
            </a:xfrm>
            <a:prstGeom prst="rect">
              <a:avLst/>
            </a:prstGeom>
          </p:spPr>
        </p:pic>
        <p:pic>
          <p:nvPicPr>
            <p:cNvPr id="17" name="Εικόνα 16">
              <a:extLst>
                <a:ext uri="{FF2B5EF4-FFF2-40B4-BE49-F238E27FC236}">
                  <a16:creationId xmlns:a16="http://schemas.microsoft.com/office/drawing/2014/main" id="{24993374-1D8A-4394-98E9-F866D702DC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19261" y="3349923"/>
              <a:ext cx="1345280" cy="969947"/>
            </a:xfrm>
            <a:prstGeom prst="rect">
              <a:avLst/>
            </a:prstGeom>
          </p:spPr>
        </p:pic>
        <p:pic>
          <p:nvPicPr>
            <p:cNvPr id="18" name="Εικόνα 17">
              <a:extLst>
                <a:ext uri="{FF2B5EF4-FFF2-40B4-BE49-F238E27FC236}">
                  <a16:creationId xmlns:a16="http://schemas.microsoft.com/office/drawing/2014/main" id="{7C326A25-C062-4193-9B69-678D86D53B6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48184" y="3162256"/>
              <a:ext cx="898369" cy="1345284"/>
            </a:xfrm>
            <a:prstGeom prst="rect">
              <a:avLst/>
            </a:prstGeom>
          </p:spPr>
        </p:pic>
        <p:pic>
          <p:nvPicPr>
            <p:cNvPr id="19" name="Εικόνα 18">
              <a:extLst>
                <a:ext uri="{FF2B5EF4-FFF2-40B4-BE49-F238E27FC236}">
                  <a16:creationId xmlns:a16="http://schemas.microsoft.com/office/drawing/2014/main" id="{EF20867B-12EB-4093-9B89-EEE3F88B71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35624" y="3611701"/>
              <a:ext cx="1345284" cy="446390"/>
            </a:xfrm>
            <a:prstGeom prst="rect">
              <a:avLst/>
            </a:prstGeom>
          </p:spPr>
        </p:pic>
        <p:pic>
          <p:nvPicPr>
            <p:cNvPr id="27" name="Εικόνα 26">
              <a:extLst>
                <a:ext uri="{FF2B5EF4-FFF2-40B4-BE49-F238E27FC236}">
                  <a16:creationId xmlns:a16="http://schemas.microsoft.com/office/drawing/2014/main" id="{8D81AE43-AE20-44CA-B1C6-91290C99406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494250" y="3209116"/>
              <a:ext cx="1244433" cy="1244433"/>
            </a:xfrm>
            <a:prstGeom prst="rect">
              <a:avLst/>
            </a:prstGeom>
          </p:spPr>
        </p:pic>
      </p:grpSp>
      <p:pic>
        <p:nvPicPr>
          <p:cNvPr id="21" name="Εικόνα 20">
            <a:extLst>
              <a:ext uri="{FF2B5EF4-FFF2-40B4-BE49-F238E27FC236}">
                <a16:creationId xmlns:a16="http://schemas.microsoft.com/office/drawing/2014/main" id="{D60A481A-A881-426E-8475-9D2199FFB8DE}"/>
              </a:ext>
            </a:extLst>
          </p:cNvPr>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301935" y="207377"/>
            <a:ext cx="4600575" cy="15144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pic>
        <p:nvPicPr>
          <p:cNvPr id="13" name="Εικόνα 12">
            <a:extLst>
              <a:ext uri="{FF2B5EF4-FFF2-40B4-BE49-F238E27FC236}">
                <a16:creationId xmlns:a16="http://schemas.microsoft.com/office/drawing/2014/main" id="{E93E9E61-EE2E-4840-BA32-FF9F620D195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57402" b="5754"/>
          <a:stretch/>
        </p:blipFill>
        <p:spPr>
          <a:xfrm>
            <a:off x="6910164" y="6374474"/>
            <a:ext cx="1940566" cy="461040"/>
          </a:xfrm>
          <a:prstGeom prst="rect">
            <a:avLst/>
          </a:prstGeom>
        </p:spPr>
      </p:pic>
      <p:sp>
        <p:nvSpPr>
          <p:cNvPr id="2" name="1 - Τίτλος"/>
          <p:cNvSpPr>
            <a:spLocks noGrp="1"/>
          </p:cNvSpPr>
          <p:nvPr>
            <p:ph type="title"/>
          </p:nvPr>
        </p:nvSpPr>
        <p:spPr>
          <a:xfrm>
            <a:off x="827584" y="274638"/>
            <a:ext cx="7859216" cy="634082"/>
          </a:xfrm>
        </p:spPr>
        <p:txBody>
          <a:bodyPr>
            <a:normAutofit/>
          </a:bodyPr>
          <a:lstStyle>
            <a:lvl1pPr algn="l">
              <a:defRPr sz="3600">
                <a:solidFill>
                  <a:srgbClr val="A36298"/>
                </a:solidFill>
              </a:defRPr>
            </a:lvl1pPr>
          </a:lstStyle>
          <a:p>
            <a:r>
              <a:rPr lang="el-GR" dirty="0" err="1"/>
              <a:t>Kλικ</a:t>
            </a:r>
            <a:r>
              <a:rPr lang="el-GR" dirty="0"/>
              <a:t> για επεξεργασία του τίτλου</a:t>
            </a:r>
          </a:p>
        </p:txBody>
      </p:sp>
      <p:sp>
        <p:nvSpPr>
          <p:cNvPr id="3" name="2 - Θέση περιεχομένου"/>
          <p:cNvSpPr>
            <a:spLocks noGrp="1"/>
          </p:cNvSpPr>
          <p:nvPr>
            <p:ph idx="1"/>
          </p:nvPr>
        </p:nvSpPr>
        <p:spPr>
          <a:xfrm>
            <a:off x="457200" y="1196752"/>
            <a:ext cx="8229600" cy="4929411"/>
          </a:xfrm>
        </p:spPr>
        <p:txBody>
          <a:bodyPr>
            <a:normAutofit/>
          </a:bodyPr>
          <a:lstStyle>
            <a:lvl1pPr>
              <a:defRPr sz="2200">
                <a:latin typeface="+mn-lt"/>
              </a:defRPr>
            </a:lvl1pPr>
            <a:lvl2pPr>
              <a:defRPr sz="2200">
                <a:latin typeface="+mn-lt"/>
              </a:defRPr>
            </a:lvl2pPr>
            <a:lvl3pPr>
              <a:defRPr sz="2200">
                <a:latin typeface="+mn-lt"/>
              </a:defRPr>
            </a:lvl3pPr>
            <a:lvl4pPr>
              <a:defRPr sz="2200">
                <a:latin typeface="+mn-lt"/>
              </a:defRPr>
            </a:lvl4pPr>
            <a:lvl5pPr>
              <a:defRPr sz="2200">
                <a:latin typeface="+mn-lt"/>
              </a:defRPr>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8" name="Line 5">
            <a:extLst>
              <a:ext uri="{FF2B5EF4-FFF2-40B4-BE49-F238E27FC236}">
                <a16:creationId xmlns:a16="http://schemas.microsoft.com/office/drawing/2014/main" id="{CBE2806C-DD83-45B5-BB8B-E865F58DE34C}"/>
              </a:ext>
            </a:extLst>
          </p:cNvPr>
          <p:cNvSpPr>
            <a:spLocks noChangeShapeType="1"/>
          </p:cNvSpPr>
          <p:nvPr userDrawn="1"/>
        </p:nvSpPr>
        <p:spPr bwMode="auto">
          <a:xfrm>
            <a:off x="428596" y="6357958"/>
            <a:ext cx="8305800" cy="0"/>
          </a:xfrm>
          <a:prstGeom prst="line">
            <a:avLst/>
          </a:prstGeom>
          <a:noFill/>
          <a:ln w="9525">
            <a:solidFill>
              <a:srgbClr val="A36298"/>
            </a:solidFill>
            <a:round/>
            <a:headEnd/>
            <a:tailEnd/>
          </a:ln>
        </p:spPr>
        <p:txBody>
          <a:bodyPr wrap="none" anchor="ctr"/>
          <a:lstStyle/>
          <a:p>
            <a:endParaRPr lang="el-GR"/>
          </a:p>
        </p:txBody>
      </p:sp>
      <p:sp>
        <p:nvSpPr>
          <p:cNvPr id="11" name="Line 8">
            <a:extLst>
              <a:ext uri="{FF2B5EF4-FFF2-40B4-BE49-F238E27FC236}">
                <a16:creationId xmlns:a16="http://schemas.microsoft.com/office/drawing/2014/main" id="{6D25F28D-27E2-454F-82BD-AF8ED2239AA2}"/>
              </a:ext>
            </a:extLst>
          </p:cNvPr>
          <p:cNvSpPr>
            <a:spLocks noChangeShapeType="1"/>
          </p:cNvSpPr>
          <p:nvPr userDrawn="1"/>
        </p:nvSpPr>
        <p:spPr bwMode="auto">
          <a:xfrm>
            <a:off x="2483768" y="6357958"/>
            <a:ext cx="0" cy="381000"/>
          </a:xfrm>
          <a:prstGeom prst="line">
            <a:avLst/>
          </a:prstGeom>
          <a:noFill/>
          <a:ln w="9525">
            <a:solidFill>
              <a:srgbClr val="A36298"/>
            </a:solidFill>
            <a:round/>
            <a:headEnd/>
            <a:tailEnd/>
          </a:ln>
        </p:spPr>
        <p:txBody>
          <a:bodyPr wrap="none" anchor="ctr"/>
          <a:lstStyle/>
          <a:p>
            <a:endParaRPr lang="el-GR"/>
          </a:p>
        </p:txBody>
      </p:sp>
      <p:sp>
        <p:nvSpPr>
          <p:cNvPr id="15" name="Ορθογώνιο 14">
            <a:extLst>
              <a:ext uri="{FF2B5EF4-FFF2-40B4-BE49-F238E27FC236}">
                <a16:creationId xmlns:a16="http://schemas.microsoft.com/office/drawing/2014/main" id="{5B396CB5-2E40-4340-8245-AABAF4EEECA9}"/>
              </a:ext>
            </a:extLst>
          </p:cNvPr>
          <p:cNvSpPr/>
          <p:nvPr userDrawn="1"/>
        </p:nvSpPr>
        <p:spPr>
          <a:xfrm>
            <a:off x="927674" y="908720"/>
            <a:ext cx="7806722" cy="59299"/>
          </a:xfrm>
          <a:prstGeom prst="rect">
            <a:avLst/>
          </a:prstGeom>
          <a:solidFill>
            <a:srgbClr val="A362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Ορθογώνιο 3">
            <a:extLst>
              <a:ext uri="{FF2B5EF4-FFF2-40B4-BE49-F238E27FC236}">
                <a16:creationId xmlns:a16="http://schemas.microsoft.com/office/drawing/2014/main" id="{57734D68-D433-418C-80C0-0D7DD2644A22}"/>
              </a:ext>
            </a:extLst>
          </p:cNvPr>
          <p:cNvSpPr/>
          <p:nvPr userDrawn="1"/>
        </p:nvSpPr>
        <p:spPr>
          <a:xfrm>
            <a:off x="2515403" y="6390364"/>
            <a:ext cx="4504867" cy="430887"/>
          </a:xfrm>
          <a:prstGeom prst="rect">
            <a:avLst/>
          </a:prstGeom>
        </p:spPr>
        <p:txBody>
          <a:bodyPr wrap="square">
            <a:spAutoFit/>
          </a:bodyPr>
          <a:lstStyle/>
          <a:p>
            <a:pPr algn="ctr">
              <a:spcBef>
                <a:spcPts val="600"/>
              </a:spcBef>
              <a:spcAft>
                <a:spcPts val="600"/>
              </a:spcAft>
              <a:tabLst>
                <a:tab pos="2637155" algn="ctr"/>
                <a:tab pos="5274310" algn="r"/>
              </a:tabLst>
            </a:pP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The project is co-funded by the European Union and National Funds </a:t>
            </a:r>
            <a:b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br>
            <a:r>
              <a:rPr lang="en-US" sz="1100" dirty="0">
                <a:solidFill>
                  <a:srgbClr val="0F4F8F"/>
                </a:solidFill>
                <a:effectLst/>
                <a:latin typeface="Calibri" panose="020F0502020204030204" pitchFamily="34" charset="0"/>
                <a:ea typeface="Calibri" panose="020F0502020204030204" pitchFamily="34" charset="0"/>
                <a:cs typeface="Calibri" panose="020F0502020204030204" pitchFamily="34" charset="0"/>
              </a:rPr>
              <a:t>of the participating countries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Εικόνα 9">
            <a:extLst>
              <a:ext uri="{FF2B5EF4-FFF2-40B4-BE49-F238E27FC236}">
                <a16:creationId xmlns:a16="http://schemas.microsoft.com/office/drawing/2014/main" id="{AAE77317-88CA-4797-812A-B671DE8B0B3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363" r="44088" b="9202"/>
          <a:stretch/>
        </p:blipFill>
        <p:spPr>
          <a:xfrm>
            <a:off x="127072" y="268120"/>
            <a:ext cx="700512" cy="720228"/>
          </a:xfrm>
          <a:prstGeom prst="rect">
            <a:avLst/>
          </a:prstGeom>
        </p:spPr>
      </p:pic>
      <p:sp>
        <p:nvSpPr>
          <p:cNvPr id="12" name="Line 8">
            <a:extLst>
              <a:ext uri="{FF2B5EF4-FFF2-40B4-BE49-F238E27FC236}">
                <a16:creationId xmlns:a16="http://schemas.microsoft.com/office/drawing/2014/main" id="{AD8C29FB-D1A5-4F75-ABAF-A5F95B7E5507}"/>
              </a:ext>
            </a:extLst>
          </p:cNvPr>
          <p:cNvSpPr>
            <a:spLocks noChangeShapeType="1"/>
          </p:cNvSpPr>
          <p:nvPr userDrawn="1"/>
        </p:nvSpPr>
        <p:spPr bwMode="auto">
          <a:xfrm>
            <a:off x="7020272" y="6357958"/>
            <a:ext cx="0" cy="381000"/>
          </a:xfrm>
          <a:prstGeom prst="line">
            <a:avLst/>
          </a:prstGeom>
          <a:noFill/>
          <a:ln w="9525">
            <a:solidFill>
              <a:srgbClr val="A36298"/>
            </a:solidFill>
            <a:round/>
            <a:headEnd/>
            <a:tailEnd/>
          </a:ln>
        </p:spPr>
        <p:txBody>
          <a:bodyPr wrap="none" anchor="ctr"/>
          <a:lstStyle/>
          <a:p>
            <a:endParaRPr lang="el-GR"/>
          </a:p>
        </p:txBody>
      </p:sp>
      <p:pic>
        <p:nvPicPr>
          <p:cNvPr id="14" name="Εικόνα 13">
            <a:extLst>
              <a:ext uri="{FF2B5EF4-FFF2-40B4-BE49-F238E27FC236}">
                <a16:creationId xmlns:a16="http://schemas.microsoft.com/office/drawing/2014/main" id="{9DA42902-75D6-4F8F-90F1-09739E31C3EF}"/>
              </a:ext>
            </a:extLst>
          </p:cNvPr>
          <p:cNvPicPr/>
          <p:nvPr userDrawn="1"/>
        </p:nvPicPr>
        <p:blipFill rotWithShape="1">
          <a:blip r:embed="rId4" cstate="print">
            <a:extLst>
              <a:ext uri="{28A0092B-C50C-407E-A947-70E740481C1C}">
                <a14:useLocalDpi xmlns:a14="http://schemas.microsoft.com/office/drawing/2010/main" val="0"/>
              </a:ext>
            </a:extLst>
          </a:blip>
          <a:srcRect b="33283"/>
          <a:stretch/>
        </p:blipFill>
        <p:spPr bwMode="auto">
          <a:xfrm>
            <a:off x="293271" y="6290477"/>
            <a:ext cx="2266754" cy="49784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09/04/19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09/04/19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tiny.cc/b8s83y" TargetMode="External"/><Relationship Id="rId2" Type="http://schemas.openxmlformats.org/officeDocument/2006/relationships/hyperlink" Target="http://tiny.cc/wj0f2y" TargetMode="Externa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1D2D0ED-5B63-4087-A4B2-62C7D4B6ADF4}"/>
              </a:ext>
            </a:extLst>
          </p:cNvPr>
          <p:cNvSpPr>
            <a:spLocks noGrp="1"/>
          </p:cNvSpPr>
          <p:nvPr>
            <p:ph type="ctrTitle"/>
          </p:nvPr>
        </p:nvSpPr>
        <p:spPr>
          <a:xfrm>
            <a:off x="571431" y="3499421"/>
            <a:ext cx="8072494" cy="1220959"/>
          </a:xfrm>
        </p:spPr>
        <p:txBody>
          <a:bodyPr>
            <a:normAutofit/>
          </a:bodyPr>
          <a:lstStyle/>
          <a:p>
            <a:r>
              <a:rPr lang="en-GB" dirty="0"/>
              <a:t>Progress and plans of PB3</a:t>
            </a:r>
            <a:endParaRPr lang="en-US" dirty="0"/>
          </a:p>
        </p:txBody>
      </p:sp>
      <p:sp>
        <p:nvSpPr>
          <p:cNvPr id="7" name="Υπότιτλος 6">
            <a:extLst>
              <a:ext uri="{FF2B5EF4-FFF2-40B4-BE49-F238E27FC236}">
                <a16:creationId xmlns:a16="http://schemas.microsoft.com/office/drawing/2014/main" id="{DD7C0C43-FD63-4397-A514-2C8615015A4A}"/>
              </a:ext>
            </a:extLst>
          </p:cNvPr>
          <p:cNvSpPr>
            <a:spLocks noGrp="1"/>
          </p:cNvSpPr>
          <p:nvPr>
            <p:ph type="subTitle" idx="1"/>
          </p:nvPr>
        </p:nvSpPr>
        <p:spPr>
          <a:xfrm>
            <a:off x="571594" y="4708026"/>
            <a:ext cx="8072494" cy="1002265"/>
          </a:xfrm>
          <a:solidFill>
            <a:srgbClr val="A36298"/>
          </a:solidFill>
          <a:ln>
            <a:solidFill>
              <a:srgbClr val="A36298"/>
            </a:solidFill>
          </a:ln>
        </p:spPr>
        <p:txBody>
          <a:bodyPr>
            <a:normAutofit fontScale="92500" lnSpcReduction="10000"/>
          </a:bodyPr>
          <a:lstStyle/>
          <a:p>
            <a:pPr>
              <a:lnSpc>
                <a:spcPct val="110000"/>
              </a:lnSpc>
              <a:spcBef>
                <a:spcPts val="0"/>
              </a:spcBef>
              <a:spcAft>
                <a:spcPts val="600"/>
              </a:spcAft>
            </a:pPr>
            <a:r>
              <a:rPr lang="en-GB" sz="2000" b="1" dirty="0">
                <a:solidFill>
                  <a:schemeClr val="bg1"/>
                </a:solidFill>
              </a:rPr>
              <a:t>3</a:t>
            </a:r>
            <a:r>
              <a:rPr lang="en-GB" sz="2000" b="1" baseline="30000" dirty="0">
                <a:solidFill>
                  <a:schemeClr val="bg1"/>
                </a:solidFill>
              </a:rPr>
              <a:t>rd</a:t>
            </a:r>
            <a:r>
              <a:rPr lang="en-GB" sz="2000" b="1" dirty="0">
                <a:solidFill>
                  <a:schemeClr val="bg1"/>
                </a:solidFill>
              </a:rPr>
              <a:t> Project Meeting, 19-20 March 2019</a:t>
            </a:r>
          </a:p>
          <a:p>
            <a:pPr>
              <a:lnSpc>
                <a:spcPct val="110000"/>
              </a:lnSpc>
            </a:pPr>
            <a:r>
              <a:rPr lang="en-GB" sz="1500" dirty="0">
                <a:solidFill>
                  <a:schemeClr val="bg1"/>
                </a:solidFill>
              </a:rPr>
              <a:t>Host: National Confederation of Disabled People, Greece (PB3)</a:t>
            </a:r>
          </a:p>
          <a:p>
            <a:pPr>
              <a:lnSpc>
                <a:spcPct val="110000"/>
              </a:lnSpc>
            </a:pPr>
            <a:r>
              <a:rPr lang="en-GB" sz="1500" dirty="0">
                <a:solidFill>
                  <a:schemeClr val="bg1"/>
                </a:solidFill>
              </a:rPr>
              <a:t>Venue: CAPSIS HOTEL, </a:t>
            </a:r>
            <a:r>
              <a:rPr lang="en-GB" sz="1500" dirty="0" err="1">
                <a:solidFill>
                  <a:schemeClr val="bg1"/>
                </a:solidFill>
              </a:rPr>
              <a:t>Monasthriou</a:t>
            </a:r>
            <a:r>
              <a:rPr lang="en-GB" sz="1500" dirty="0">
                <a:solidFill>
                  <a:schemeClr val="bg1"/>
                </a:solidFill>
              </a:rPr>
              <a:t> 16, 54629 Thessaloniki</a:t>
            </a:r>
          </a:p>
          <a:p>
            <a:pPr>
              <a:lnSpc>
                <a:spcPct val="110000"/>
              </a:lnSpc>
            </a:pPr>
            <a:endParaRPr lang="en-US" dirty="0">
              <a:solidFill>
                <a:schemeClr val="bg1"/>
              </a:solidFill>
            </a:endParaRPr>
          </a:p>
        </p:txBody>
      </p:sp>
      <p:sp>
        <p:nvSpPr>
          <p:cNvPr id="5" name="Ορθογώνιο 4">
            <a:extLst>
              <a:ext uri="{FF2B5EF4-FFF2-40B4-BE49-F238E27FC236}">
                <a16:creationId xmlns:a16="http://schemas.microsoft.com/office/drawing/2014/main" id="{E853FD28-4274-463C-B1F9-4D4166E35DF9}"/>
              </a:ext>
            </a:extLst>
          </p:cNvPr>
          <p:cNvSpPr/>
          <p:nvPr/>
        </p:nvSpPr>
        <p:spPr>
          <a:xfrm>
            <a:off x="571430" y="5720235"/>
            <a:ext cx="8072494" cy="864096"/>
          </a:xfrm>
          <a:prstGeom prst="rect">
            <a:avLst/>
          </a:prstGeom>
          <a:noFill/>
          <a:ln>
            <a:solidFill>
              <a:srgbClr val="A36298"/>
            </a:solidFill>
          </a:ln>
        </p:spPr>
        <p:txBody>
          <a:bodyPr vert="horz" lIns="91440" tIns="45720" rIns="91440" bIns="45720" rtlCol="0">
            <a:normAutofit/>
          </a:bodyPr>
          <a:lstStyle/>
          <a:p>
            <a:pPr algn="ctr">
              <a:lnSpc>
                <a:spcPct val="110000"/>
              </a:lnSpc>
              <a:spcBef>
                <a:spcPct val="20000"/>
              </a:spcBef>
            </a:pPr>
            <a:endParaRPr lang="en-US" sz="2000" b="1">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staff recruitments </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1200"/>
              </a:spcAft>
            </a:pPr>
            <a:r>
              <a:rPr lang="en-US" dirty="0"/>
              <a:t>Staff #1 </a:t>
            </a:r>
            <a:r>
              <a:rPr lang="en-US" b="1" dirty="0">
                <a:solidFill>
                  <a:srgbClr val="00B050"/>
                </a:solidFill>
              </a:rPr>
              <a:t>- assigned</a:t>
            </a:r>
            <a:endParaRPr lang="en-US" dirty="0"/>
          </a:p>
          <a:p>
            <a:pPr lvl="1">
              <a:spcAft>
                <a:spcPts val="1200"/>
              </a:spcAft>
            </a:pPr>
            <a:r>
              <a:rPr lang="en-US" dirty="0"/>
              <a:t>Local Project &amp; Financial Manager (D1.3.2)</a:t>
            </a:r>
            <a:endParaRPr lang="en-US" b="1" dirty="0">
              <a:solidFill>
                <a:srgbClr val="00B050"/>
              </a:solidFill>
            </a:endParaRPr>
          </a:p>
          <a:p>
            <a:pPr lvl="1">
              <a:spcAft>
                <a:spcPts val="1200"/>
              </a:spcAft>
            </a:pPr>
            <a:r>
              <a:rPr lang="en-US" dirty="0"/>
              <a:t>Person for reviewing the final strategy (D3.3.3)</a:t>
            </a:r>
          </a:p>
          <a:p>
            <a:pPr lvl="1">
              <a:spcAft>
                <a:spcPts val="1200"/>
              </a:spcAft>
            </a:pPr>
            <a:r>
              <a:rPr lang="en-US" dirty="0"/>
              <a:t>Member of the Monitoring &amp; Support Committee for the Pilot Programme (incl. equipment acquisition)</a:t>
            </a:r>
          </a:p>
          <a:p>
            <a:pPr lvl="1"/>
            <a:endParaRPr lang="en-GB" dirty="0"/>
          </a:p>
          <a:p>
            <a:pPr lvl="1"/>
            <a:endParaRPr lang="en-GB" dirty="0"/>
          </a:p>
        </p:txBody>
      </p:sp>
    </p:spTree>
    <p:extLst>
      <p:ext uri="{BB962C8B-B14F-4D97-AF65-F5344CB8AC3E}">
        <p14:creationId xmlns:p14="http://schemas.microsoft.com/office/powerpoint/2010/main" val="240269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36EB47-AEE2-4DBD-8EBE-14CEA01C4E65}"/>
              </a:ext>
            </a:extLst>
          </p:cNvPr>
          <p:cNvSpPr>
            <a:spLocks noGrp="1"/>
          </p:cNvSpPr>
          <p:nvPr>
            <p:ph type="title"/>
          </p:nvPr>
        </p:nvSpPr>
        <p:spPr/>
        <p:txBody>
          <a:bodyPr>
            <a:normAutofit fontScale="90000"/>
          </a:bodyPr>
          <a:lstStyle/>
          <a:p>
            <a:r>
              <a:rPr lang="en-US" dirty="0"/>
              <a:t>Status of staff recruitments </a:t>
            </a:r>
          </a:p>
        </p:txBody>
      </p:sp>
      <p:graphicFrame>
        <p:nvGraphicFramePr>
          <p:cNvPr id="6" name="Θέση περιεχομένου 5">
            <a:extLst>
              <a:ext uri="{FF2B5EF4-FFF2-40B4-BE49-F238E27FC236}">
                <a16:creationId xmlns:a16="http://schemas.microsoft.com/office/drawing/2014/main" id="{A8CD0AC0-6B05-413A-84E9-0723C00DA437}"/>
              </a:ext>
            </a:extLst>
          </p:cNvPr>
          <p:cNvGraphicFramePr>
            <a:graphicFrameLocks noGrp="1"/>
          </p:cNvGraphicFramePr>
          <p:nvPr>
            <p:ph idx="1"/>
            <p:extLst>
              <p:ext uri="{D42A27DB-BD31-4B8C-83A1-F6EECF244321}">
                <p14:modId xmlns:p14="http://schemas.microsoft.com/office/powerpoint/2010/main" val="28910392"/>
              </p:ext>
            </p:extLst>
          </p:nvPr>
        </p:nvGraphicFramePr>
        <p:xfrm>
          <a:off x="457199" y="1340768"/>
          <a:ext cx="8229600" cy="424001"/>
        </p:xfrm>
        <a:graphic>
          <a:graphicData uri="http://schemas.openxmlformats.org/drawingml/2006/table">
            <a:tbl>
              <a:tblPr>
                <a:tableStyleId>{5C22544A-7EE6-4342-B048-85BDC9FD1C3A}</a:tableStyleId>
              </a:tblPr>
              <a:tblGrid>
                <a:gridCol w="486219">
                  <a:extLst>
                    <a:ext uri="{9D8B030D-6E8A-4147-A177-3AD203B41FA5}">
                      <a16:colId xmlns:a16="http://schemas.microsoft.com/office/drawing/2014/main" val="2388218569"/>
                    </a:ext>
                  </a:extLst>
                </a:gridCol>
                <a:gridCol w="502646">
                  <a:extLst>
                    <a:ext uri="{9D8B030D-6E8A-4147-A177-3AD203B41FA5}">
                      <a16:colId xmlns:a16="http://schemas.microsoft.com/office/drawing/2014/main" val="1493455801"/>
                    </a:ext>
                  </a:extLst>
                </a:gridCol>
                <a:gridCol w="1103851">
                  <a:extLst>
                    <a:ext uri="{9D8B030D-6E8A-4147-A177-3AD203B41FA5}">
                      <a16:colId xmlns:a16="http://schemas.microsoft.com/office/drawing/2014/main" val="2101030914"/>
                    </a:ext>
                  </a:extLst>
                </a:gridCol>
                <a:gridCol w="6136884">
                  <a:extLst>
                    <a:ext uri="{9D8B030D-6E8A-4147-A177-3AD203B41FA5}">
                      <a16:colId xmlns:a16="http://schemas.microsoft.com/office/drawing/2014/main" val="2960623160"/>
                    </a:ext>
                  </a:extLst>
                </a:gridCol>
              </a:tblGrid>
              <a:tr h="424001">
                <a:tc>
                  <a:txBody>
                    <a:bodyPr/>
                    <a:lstStyle/>
                    <a:p>
                      <a:pPr algn="l" fontAlgn="b"/>
                      <a:r>
                        <a:rPr lang="en-US" sz="1800" u="none" strike="noStrike" dirty="0">
                          <a:solidFill>
                            <a:schemeClr val="bg1"/>
                          </a:solidFill>
                          <a:effectLst/>
                        </a:rPr>
                        <a:t>WP</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tc>
                  <a:txBody>
                    <a:bodyPr/>
                    <a:lstStyle/>
                    <a:p>
                      <a:pPr algn="l" fontAlgn="b"/>
                      <a:r>
                        <a:rPr lang="en-US" sz="1800" u="none" strike="noStrike" dirty="0">
                          <a:solidFill>
                            <a:schemeClr val="bg1"/>
                          </a:solidFill>
                          <a:effectLst/>
                        </a:rPr>
                        <a:t>Del.</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tc>
                  <a:txBody>
                    <a:bodyPr/>
                    <a:lstStyle/>
                    <a:p>
                      <a:pPr algn="l" fontAlgn="b"/>
                      <a:r>
                        <a:rPr lang="en-US" sz="1800" u="none" strike="noStrike" dirty="0">
                          <a:solidFill>
                            <a:schemeClr val="bg1"/>
                          </a:solidFill>
                          <a:effectLst/>
                        </a:rPr>
                        <a:t>Item</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tc>
                  <a:txBody>
                    <a:bodyPr/>
                    <a:lstStyle/>
                    <a:p>
                      <a:pPr algn="l" fontAlgn="b"/>
                      <a:r>
                        <a:rPr lang="en-US" sz="1800" u="none" strike="noStrike" dirty="0">
                          <a:solidFill>
                            <a:schemeClr val="bg1"/>
                          </a:solidFill>
                          <a:effectLst/>
                        </a:rPr>
                        <a:t>Brief justification of the expenditure (Max 350 Characters)</a:t>
                      </a:r>
                      <a:endParaRPr lang="en-US" sz="1800" b="0" i="0" u="none" strike="noStrike" dirty="0">
                        <a:solidFill>
                          <a:schemeClr val="bg1"/>
                        </a:solidFill>
                        <a:effectLst/>
                        <a:latin typeface="Calibri" panose="020F0502020204030204" pitchFamily="34" charset="0"/>
                      </a:endParaRPr>
                    </a:p>
                  </a:txBody>
                  <a:tcPr marL="0" marR="0" marT="0" marB="0" anchor="b">
                    <a:solidFill>
                      <a:schemeClr val="tx2">
                        <a:lumMod val="60000"/>
                        <a:lumOff val="40000"/>
                      </a:schemeClr>
                    </a:solidFill>
                  </a:tcPr>
                </a:tc>
                <a:extLst>
                  <a:ext uri="{0D108BD9-81ED-4DB2-BD59-A6C34878D82A}">
                    <a16:rowId xmlns:a16="http://schemas.microsoft.com/office/drawing/2014/main" val="2875582093"/>
                  </a:ext>
                </a:extLst>
              </a:tr>
            </a:tbl>
          </a:graphicData>
        </a:graphic>
      </p:graphicFrame>
      <p:graphicFrame>
        <p:nvGraphicFramePr>
          <p:cNvPr id="3" name="Πίνακας 2">
            <a:extLst>
              <a:ext uri="{FF2B5EF4-FFF2-40B4-BE49-F238E27FC236}">
                <a16:creationId xmlns:a16="http://schemas.microsoft.com/office/drawing/2014/main" id="{4F3A38C0-7848-46D9-8D46-CF70069E2DDD}"/>
              </a:ext>
            </a:extLst>
          </p:cNvPr>
          <p:cNvGraphicFramePr>
            <a:graphicFrameLocks noGrp="1"/>
          </p:cNvGraphicFramePr>
          <p:nvPr>
            <p:extLst>
              <p:ext uri="{D42A27DB-BD31-4B8C-83A1-F6EECF244321}">
                <p14:modId xmlns:p14="http://schemas.microsoft.com/office/powerpoint/2010/main" val="2850378710"/>
              </p:ext>
            </p:extLst>
          </p:nvPr>
        </p:nvGraphicFramePr>
        <p:xfrm>
          <a:off x="445005" y="1814760"/>
          <a:ext cx="8257978" cy="1611286"/>
        </p:xfrm>
        <a:graphic>
          <a:graphicData uri="http://schemas.openxmlformats.org/drawingml/2006/table">
            <a:tbl>
              <a:tblPr>
                <a:tableStyleId>{5C22544A-7EE6-4342-B048-85BDC9FD1C3A}</a:tableStyleId>
              </a:tblPr>
              <a:tblGrid>
                <a:gridCol w="487896">
                  <a:extLst>
                    <a:ext uri="{9D8B030D-6E8A-4147-A177-3AD203B41FA5}">
                      <a16:colId xmlns:a16="http://schemas.microsoft.com/office/drawing/2014/main" val="1189298073"/>
                    </a:ext>
                  </a:extLst>
                </a:gridCol>
                <a:gridCol w="504380">
                  <a:extLst>
                    <a:ext uri="{9D8B030D-6E8A-4147-A177-3AD203B41FA5}">
                      <a16:colId xmlns:a16="http://schemas.microsoft.com/office/drawing/2014/main" val="2612179134"/>
                    </a:ext>
                  </a:extLst>
                </a:gridCol>
                <a:gridCol w="1107656">
                  <a:extLst>
                    <a:ext uri="{9D8B030D-6E8A-4147-A177-3AD203B41FA5}">
                      <a16:colId xmlns:a16="http://schemas.microsoft.com/office/drawing/2014/main" val="2873751958"/>
                    </a:ext>
                  </a:extLst>
                </a:gridCol>
                <a:gridCol w="6158046">
                  <a:extLst>
                    <a:ext uri="{9D8B030D-6E8A-4147-A177-3AD203B41FA5}">
                      <a16:colId xmlns:a16="http://schemas.microsoft.com/office/drawing/2014/main" val="1675024478"/>
                    </a:ext>
                  </a:extLst>
                </a:gridCol>
              </a:tblGrid>
              <a:tr h="531323">
                <a:tc>
                  <a:txBody>
                    <a:bodyPr/>
                    <a:lstStyle/>
                    <a:p>
                      <a:pPr algn="l" fontAlgn="ctr"/>
                      <a:r>
                        <a:rPr lang="en-US" sz="1200" u="none" strike="noStrike" dirty="0">
                          <a:effectLst/>
                        </a:rPr>
                        <a:t>WP1</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dirty="0">
                          <a:effectLst/>
                        </a:rPr>
                        <a:t>D1.3.2</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dirty="0">
                          <a:effectLst/>
                        </a:rPr>
                        <a:t>Project manager</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l" fontAlgn="b"/>
                      <a:r>
                        <a:rPr lang="en-US" sz="1200" u="none" strike="noStrike" dirty="0">
                          <a:effectLst/>
                        </a:rPr>
                        <a:t>1 Person responsible for the management of the project (reporting, monitoring, etc.) - part time (24 months X 20 </a:t>
                      </a:r>
                      <a:r>
                        <a:rPr lang="en-US" sz="1200" u="none" strike="noStrike" dirty="0" err="1">
                          <a:effectLst/>
                        </a:rPr>
                        <a:t>hrs</a:t>
                      </a:r>
                      <a:r>
                        <a:rPr lang="en-US" sz="1200" u="none" strike="noStrike" dirty="0">
                          <a:effectLst/>
                        </a:rPr>
                        <a:t> per month)</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83071304"/>
                  </a:ext>
                </a:extLst>
              </a:tr>
              <a:tr h="531323">
                <a:tc>
                  <a:txBody>
                    <a:bodyPr/>
                    <a:lstStyle/>
                    <a:p>
                      <a:pPr algn="l" fontAlgn="ctr"/>
                      <a:r>
                        <a:rPr lang="en-US" sz="1200" u="none" strike="noStrike">
                          <a:effectLst/>
                        </a:rPr>
                        <a:t>WP3</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D3.3.3</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Technical Staff</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en-US" sz="1200" u="none" strike="noStrike" dirty="0">
                          <a:effectLst/>
                        </a:rPr>
                        <a:t>1 Person responsible for reviewing and editing the Final Deliverables of NCDP (Contribution to Joint Strategy and Action Plan with emphasis on inclusive social/health care practices, Guide in print and accessible formats for people with disabilities)</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65938971"/>
                  </a:ext>
                </a:extLst>
              </a:tr>
              <a:tr h="531323">
                <a:tc>
                  <a:txBody>
                    <a:bodyPr/>
                    <a:lstStyle/>
                    <a:p>
                      <a:pPr algn="l" fontAlgn="ctr"/>
                      <a:r>
                        <a:rPr lang="en-US" sz="1200" u="none" strike="noStrike">
                          <a:effectLst/>
                        </a:rPr>
                        <a:t>WP6</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D6.3.3</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ctr"/>
                      <a:r>
                        <a:rPr lang="en-US" sz="1200" u="none" strike="noStrike">
                          <a:effectLst/>
                        </a:rPr>
                        <a:t>Technical Staff</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l" fontAlgn="b"/>
                      <a:r>
                        <a:rPr lang="en-US" sz="1200" u="none" strike="noStrike" dirty="0">
                          <a:effectLst/>
                        </a:rPr>
                        <a:t>Member of the Monitoring &amp; Support Committee for the Pilot Programme of the Municipalities (P2 and P5). 6 months X 56 </a:t>
                      </a:r>
                      <a:r>
                        <a:rPr lang="en-US" sz="1200" u="none" strike="noStrike" dirty="0" err="1">
                          <a:effectLst/>
                        </a:rPr>
                        <a:t>hrs</a:t>
                      </a:r>
                      <a:r>
                        <a:rPr lang="en-US" sz="1200" u="none" strike="noStrike" dirty="0">
                          <a:effectLst/>
                        </a:rPr>
                        <a:t> / month X 15€ per hour</a:t>
                      </a:r>
                      <a:endParaRPr lang="en-US" sz="12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86135332"/>
                  </a:ext>
                </a:extLst>
              </a:tr>
            </a:tbl>
          </a:graphicData>
        </a:graphic>
      </p:graphicFrame>
    </p:spTree>
    <p:extLst>
      <p:ext uri="{BB962C8B-B14F-4D97-AF65-F5344CB8AC3E}">
        <p14:creationId xmlns:p14="http://schemas.microsoft.com/office/powerpoint/2010/main" val="794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F1AE15EA-B853-4ED3-880A-EA338C548D81}"/>
              </a:ext>
            </a:extLst>
          </p:cNvPr>
          <p:cNvSpPr/>
          <p:nvPr/>
        </p:nvSpPr>
        <p:spPr>
          <a:xfrm>
            <a:off x="457200" y="4437112"/>
            <a:ext cx="8363272" cy="172819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Ορθογώνιο 5">
            <a:extLst>
              <a:ext uri="{FF2B5EF4-FFF2-40B4-BE49-F238E27FC236}">
                <a16:creationId xmlns:a16="http://schemas.microsoft.com/office/drawing/2014/main" id="{BFA1FBBF-A021-4777-9D38-6AD2C0E90253}"/>
              </a:ext>
            </a:extLst>
          </p:cNvPr>
          <p:cNvSpPr/>
          <p:nvPr/>
        </p:nvSpPr>
        <p:spPr>
          <a:xfrm>
            <a:off x="6676416" y="3284984"/>
            <a:ext cx="2142738" cy="288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Tenders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a:xfrm>
            <a:off x="457200" y="1196752"/>
            <a:ext cx="6203032" cy="5184576"/>
          </a:xfrm>
        </p:spPr>
        <p:txBody>
          <a:bodyPr>
            <a:normAutofit fontScale="92500" lnSpcReduction="10000"/>
          </a:bodyPr>
          <a:lstStyle/>
          <a:p>
            <a:r>
              <a:rPr lang="en-US" sz="1800" b="1" i="1" dirty="0"/>
              <a:t>Tender #1: </a:t>
            </a:r>
          </a:p>
          <a:p>
            <a:pPr lvl="1"/>
            <a:r>
              <a:rPr lang="en-US" sz="1800" dirty="0"/>
              <a:t>Related to:		D1.3.5 – FLC (assigned)</a:t>
            </a:r>
          </a:p>
          <a:p>
            <a:pPr lvl="1"/>
            <a:r>
              <a:rPr lang="en-US" sz="1800" dirty="0"/>
              <a:t>Budget: 		</a:t>
            </a:r>
            <a:r>
              <a:rPr lang="el-GR" sz="1800" dirty="0"/>
              <a:t>€</a:t>
            </a:r>
            <a:r>
              <a:rPr lang="en-US" sz="1800" dirty="0"/>
              <a:t>5.000</a:t>
            </a:r>
            <a:r>
              <a:rPr lang="el-GR" sz="1800" dirty="0"/>
              <a:t> (</a:t>
            </a:r>
            <a:r>
              <a:rPr lang="en-US" sz="1800" dirty="0"/>
              <a:t>incl. VAT)</a:t>
            </a:r>
          </a:p>
          <a:p>
            <a:pPr lvl="1"/>
            <a:r>
              <a:rPr lang="en-US" sz="1800" dirty="0"/>
              <a:t>Status:		</a:t>
            </a:r>
            <a:r>
              <a:rPr lang="en-US" sz="1800" b="1" dirty="0"/>
              <a:t>Contract to be signed</a:t>
            </a:r>
            <a:endParaRPr lang="en-US" sz="1800" b="1" i="1" dirty="0"/>
          </a:p>
          <a:p>
            <a:endParaRPr lang="en-US" sz="1800" b="1" i="1" dirty="0"/>
          </a:p>
          <a:p>
            <a:r>
              <a:rPr lang="en-US" sz="1800" b="1" i="1" dirty="0"/>
              <a:t>Tender #2: </a:t>
            </a:r>
          </a:p>
          <a:p>
            <a:pPr lvl="1"/>
            <a:r>
              <a:rPr lang="en-US" sz="1800" dirty="0"/>
              <a:t>Related to:		D1.3.4 (External management support) </a:t>
            </a:r>
          </a:p>
          <a:p>
            <a:pPr lvl="1"/>
            <a:r>
              <a:rPr lang="en-US" sz="1800" dirty="0"/>
              <a:t>Budget: 		</a:t>
            </a:r>
            <a:r>
              <a:rPr lang="el-GR" sz="1800" dirty="0"/>
              <a:t>€</a:t>
            </a:r>
            <a:r>
              <a:rPr lang="en-US" sz="1800" dirty="0"/>
              <a:t>11.904,00</a:t>
            </a:r>
            <a:r>
              <a:rPr lang="el-GR" sz="1800" dirty="0"/>
              <a:t> (</a:t>
            </a:r>
            <a:r>
              <a:rPr lang="en-US" sz="1800" dirty="0"/>
              <a:t>incl. VAT)</a:t>
            </a:r>
          </a:p>
          <a:p>
            <a:pPr lvl="1"/>
            <a:r>
              <a:rPr lang="en-US" sz="1800" dirty="0"/>
              <a:t>Status: 		Tender closed, </a:t>
            </a:r>
            <a:br>
              <a:rPr lang="en-US" sz="1800" dirty="0"/>
            </a:br>
            <a:r>
              <a:rPr lang="en-US" sz="1800" dirty="0"/>
              <a:t>			</a:t>
            </a:r>
            <a:r>
              <a:rPr lang="en-US" sz="1800" b="1" dirty="0"/>
              <a:t>Contract signed on 18.02.2019</a:t>
            </a:r>
            <a:endParaRPr lang="en-US" sz="1800" b="1" i="1" dirty="0"/>
          </a:p>
          <a:p>
            <a:endParaRPr lang="en-US" sz="1800" b="1" i="1" dirty="0"/>
          </a:p>
          <a:p>
            <a:r>
              <a:rPr lang="en-US" sz="1800" b="1" i="1" dirty="0"/>
              <a:t>Tender #3 (Open electronic tender): </a:t>
            </a:r>
          </a:p>
          <a:p>
            <a:pPr lvl="1"/>
            <a:r>
              <a:rPr lang="en-US" sz="1800" dirty="0"/>
              <a:t>Related to:		All external services </a:t>
            </a:r>
          </a:p>
          <a:p>
            <a:pPr lvl="1"/>
            <a:r>
              <a:rPr lang="en-US" sz="1800" dirty="0"/>
              <a:t>Budget: 		</a:t>
            </a:r>
            <a:r>
              <a:rPr lang="el-GR" sz="1800" dirty="0"/>
              <a:t>€</a:t>
            </a:r>
            <a:r>
              <a:rPr lang="en-US" sz="1800" dirty="0"/>
              <a:t>186.580,00</a:t>
            </a:r>
            <a:r>
              <a:rPr lang="el-GR" sz="1800" dirty="0"/>
              <a:t> (</a:t>
            </a:r>
            <a:r>
              <a:rPr lang="en-US" sz="1800" dirty="0"/>
              <a:t>incl. VAT)</a:t>
            </a:r>
          </a:p>
          <a:p>
            <a:pPr lvl="1"/>
            <a:r>
              <a:rPr lang="en-US" sz="1800" dirty="0"/>
              <a:t>Status: 		</a:t>
            </a:r>
            <a:r>
              <a:rPr lang="en-US" sz="1800" b="1" dirty="0"/>
              <a:t>Decision taken on 04.03.2019 for</a:t>
            </a:r>
            <a:br>
              <a:rPr lang="en-US" sz="1800" b="1" dirty="0"/>
            </a:br>
            <a:r>
              <a:rPr lang="en-US" sz="1800" b="1" dirty="0"/>
              <a:t>			announcing the tender and</a:t>
            </a:r>
            <a:br>
              <a:rPr lang="en-US" sz="1800" b="1" dirty="0"/>
            </a:br>
            <a:r>
              <a:rPr lang="en-US" sz="1800" b="1" dirty="0"/>
              <a:t>			uploading on ESYDYS the documents</a:t>
            </a:r>
            <a:endParaRPr lang="en-US" sz="1800" b="1" i="1" dirty="0"/>
          </a:p>
        </p:txBody>
      </p:sp>
      <p:graphicFrame>
        <p:nvGraphicFramePr>
          <p:cNvPr id="4" name="Πίνακας 3">
            <a:extLst>
              <a:ext uri="{FF2B5EF4-FFF2-40B4-BE49-F238E27FC236}">
                <a16:creationId xmlns:a16="http://schemas.microsoft.com/office/drawing/2014/main" id="{7F7F1458-C4CB-47DF-9F4E-6EF0191E28E1}"/>
              </a:ext>
            </a:extLst>
          </p:cNvPr>
          <p:cNvGraphicFramePr>
            <a:graphicFrameLocks noGrp="1"/>
          </p:cNvGraphicFramePr>
          <p:nvPr>
            <p:extLst>
              <p:ext uri="{D42A27DB-BD31-4B8C-83A1-F6EECF244321}">
                <p14:modId xmlns:p14="http://schemas.microsoft.com/office/powerpoint/2010/main" val="4266617532"/>
              </p:ext>
            </p:extLst>
          </p:nvPr>
        </p:nvGraphicFramePr>
        <p:xfrm>
          <a:off x="6732240" y="3381268"/>
          <a:ext cx="2016224" cy="2726432"/>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3163733972"/>
                    </a:ext>
                  </a:extLst>
                </a:gridCol>
              </a:tblGrid>
              <a:tr h="340804">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D2.3.2 Communication material and tools</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71443101"/>
                  </a:ext>
                </a:extLst>
              </a:tr>
              <a:tr h="170402">
                <a:tc>
                  <a:txBody>
                    <a:bodyPr/>
                    <a:lstStyle/>
                    <a:p>
                      <a:pPr algn="l">
                        <a:lnSpc>
                          <a:spcPct val="100000"/>
                        </a:lnSpc>
                        <a:spcBef>
                          <a:spcPts val="600"/>
                        </a:spcBef>
                        <a:spcAft>
                          <a:spcPts val="600"/>
                        </a:spcAft>
                      </a:pPr>
                      <a:r>
                        <a:rPr lang="en-GB" sz="1000" b="0">
                          <a:solidFill>
                            <a:schemeClr val="tx1"/>
                          </a:solidFill>
                          <a:effectLst/>
                          <a:latin typeface="Arial Narrow" panose="020B0606020202030204" pitchFamily="34" charset="0"/>
                        </a:rPr>
                        <a:t>D2.3.3 Public Project Events</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370018308"/>
                  </a:ext>
                </a:extLst>
              </a:tr>
              <a:tr h="170402">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D2.3.4 Project website (WCAG 2.0, AA)</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012138725"/>
                  </a:ext>
                </a:extLst>
              </a:tr>
              <a:tr h="170402">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D3.3.1 Joint study of needs and gaps</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275550246"/>
                  </a:ext>
                </a:extLst>
              </a:tr>
              <a:tr h="170402">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D3.3.2 Inspections and data collection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034429169"/>
                  </a:ext>
                </a:extLst>
              </a:tr>
              <a:tr h="170402">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D3.3.3 Common strategy &amp; action plan</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130843754"/>
                  </a:ext>
                </a:extLst>
              </a:tr>
              <a:tr h="170402">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D3.3.3 Common strategy &amp; action plan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1542597842"/>
                  </a:ext>
                </a:extLst>
              </a:tr>
              <a:tr h="340804">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D3.3.5 Awareness and activation raising campaign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763671840"/>
                  </a:ext>
                </a:extLst>
              </a:tr>
              <a:tr h="340804">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D3.3.5 Awareness and activation raising campaign</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417712482"/>
                  </a:ext>
                </a:extLst>
              </a:tr>
              <a:tr h="340804">
                <a:tc>
                  <a:txBody>
                    <a:bodyPr/>
                    <a:lstStyle/>
                    <a:p>
                      <a:pPr algn="l">
                        <a:lnSpc>
                          <a:spcPct val="100000"/>
                        </a:lnSpc>
                        <a:spcBef>
                          <a:spcPts val="600"/>
                        </a:spcBef>
                        <a:spcAft>
                          <a:spcPts val="600"/>
                        </a:spcAft>
                      </a:pPr>
                      <a:r>
                        <a:rPr lang="en-US" sz="1000" b="0">
                          <a:solidFill>
                            <a:schemeClr val="tx1"/>
                          </a:solidFill>
                          <a:effectLst/>
                          <a:latin typeface="Arial Narrow" panose="020B0606020202030204" pitchFamily="34" charset="0"/>
                        </a:rPr>
                        <a:t>D4.3.1 Cross-border Portal for accessible health services</a:t>
                      </a:r>
                      <a:endParaRPr lang="en-US" sz="1000" b="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198502372"/>
                  </a:ext>
                </a:extLst>
              </a:tr>
              <a:tr h="340804">
                <a:tc>
                  <a:txBody>
                    <a:bodyPr/>
                    <a:lstStyle/>
                    <a:p>
                      <a:pPr algn="l">
                        <a:lnSpc>
                          <a:spcPct val="100000"/>
                        </a:lnSpc>
                        <a:spcBef>
                          <a:spcPts val="600"/>
                        </a:spcBef>
                        <a:spcAft>
                          <a:spcPts val="600"/>
                        </a:spcAft>
                      </a:pPr>
                      <a:r>
                        <a:rPr lang="en-US" sz="1000" b="0" dirty="0">
                          <a:solidFill>
                            <a:schemeClr val="tx1"/>
                          </a:solidFill>
                          <a:effectLst/>
                          <a:latin typeface="Arial Narrow" panose="020B0606020202030204" pitchFamily="34" charset="0"/>
                        </a:rPr>
                        <a:t>D5.3.3 Mobile app for citizens &amp; medical tourists</a:t>
                      </a:r>
                      <a:endParaRPr lang="en-US" sz="1000" b="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99372254"/>
                  </a:ext>
                </a:extLst>
              </a:tr>
            </a:tbl>
          </a:graphicData>
        </a:graphic>
      </p:graphicFrame>
    </p:spTree>
    <p:extLst>
      <p:ext uri="{BB962C8B-B14F-4D97-AF65-F5344CB8AC3E}">
        <p14:creationId xmlns:p14="http://schemas.microsoft.com/office/powerpoint/2010/main" val="282974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Implementation progress and status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pPr>
              <a:spcAft>
                <a:spcPts val="600"/>
              </a:spcAft>
            </a:pPr>
            <a:r>
              <a:rPr lang="en-US" dirty="0"/>
              <a:t>Contract was awarded to subcontractor for project management support (see D1.3.4)</a:t>
            </a:r>
          </a:p>
          <a:p>
            <a:pPr>
              <a:spcAft>
                <a:spcPts val="600"/>
              </a:spcAft>
            </a:pPr>
            <a:r>
              <a:rPr lang="en-US" dirty="0"/>
              <a:t>Participation to all project meetings (3 meetings)</a:t>
            </a:r>
          </a:p>
          <a:p>
            <a:pPr>
              <a:spcAft>
                <a:spcPts val="600"/>
              </a:spcAft>
            </a:pPr>
            <a:r>
              <a:rPr lang="en-US" dirty="0"/>
              <a:t>Participated in the MIS training seminar in Thessaloniki (30.11.2018).</a:t>
            </a:r>
          </a:p>
          <a:p>
            <a:pPr>
              <a:spcAft>
                <a:spcPts val="600"/>
              </a:spcAft>
            </a:pPr>
            <a:r>
              <a:rPr lang="en-US" dirty="0"/>
              <a:t>Provided comments and feedback for the drafting of the LB1 Tender for D3.1.1 (Survey on needs and gaps).</a:t>
            </a:r>
          </a:p>
          <a:p>
            <a:pPr>
              <a:spcAft>
                <a:spcPts val="600"/>
              </a:spcAft>
            </a:pPr>
            <a:r>
              <a:rPr lang="en-US" dirty="0"/>
              <a:t>The tender documents for an Electronic Open Tender according to L.4412, in relation to deliverables D2.3.2, D2.3.3, D2.3.4, D3.3.1, D3.3.2, D3.3.3, D3.3.5, D4.3.1 and D5.3.3, were drafted, and approved by the PB3 decision boards on 04.03.2019. Will be announced next week.</a:t>
            </a:r>
          </a:p>
        </p:txBody>
      </p:sp>
    </p:spTree>
    <p:extLst>
      <p:ext uri="{BB962C8B-B14F-4D97-AF65-F5344CB8AC3E}">
        <p14:creationId xmlns:p14="http://schemas.microsoft.com/office/powerpoint/2010/main" val="247442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Status of expenditures </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p:txBody>
          <a:bodyPr>
            <a:normAutofit/>
          </a:bodyPr>
          <a:lstStyle/>
          <a:p>
            <a:r>
              <a:rPr lang="en-US" b="1" dirty="0"/>
              <a:t>Paid out and verified expenditures until 28.02.2019</a:t>
            </a:r>
          </a:p>
          <a:p>
            <a:pPr lvl="1"/>
            <a:r>
              <a:rPr lang="en-US" dirty="0"/>
              <a:t>Contracted: 	</a:t>
            </a:r>
            <a:r>
              <a:rPr lang="el-GR" dirty="0"/>
              <a:t>€</a:t>
            </a:r>
            <a:r>
              <a:rPr lang="en-US" dirty="0"/>
              <a:t>19.104 (9%)</a:t>
            </a:r>
            <a:endParaRPr lang="el-GR" dirty="0"/>
          </a:p>
          <a:p>
            <a:pPr lvl="1"/>
            <a:r>
              <a:rPr lang="en-US" dirty="0"/>
              <a:t>Paid out: 		</a:t>
            </a:r>
            <a:r>
              <a:rPr lang="el-GR" dirty="0"/>
              <a:t>€</a:t>
            </a:r>
            <a:r>
              <a:rPr lang="en-US" dirty="0"/>
              <a:t>3.441,65 (1,6%)</a:t>
            </a:r>
            <a:endParaRPr lang="el-GR" dirty="0"/>
          </a:p>
          <a:p>
            <a:pPr lvl="1"/>
            <a:r>
              <a:rPr lang="en-US" dirty="0"/>
              <a:t>Verified:		</a:t>
            </a:r>
            <a:r>
              <a:rPr lang="el-GR" dirty="0"/>
              <a:t>€0,00 </a:t>
            </a:r>
            <a:r>
              <a:rPr lang="el-GR" sz="2000" dirty="0"/>
              <a:t>(</a:t>
            </a:r>
            <a:r>
              <a:rPr lang="en-US" sz="2000" dirty="0"/>
              <a:t>to be contracted these days) </a:t>
            </a:r>
            <a:endParaRPr lang="en-US" dirty="0"/>
          </a:p>
          <a:p>
            <a:pPr lvl="1"/>
            <a:endParaRPr lang="en-US" i="1" dirty="0"/>
          </a:p>
          <a:p>
            <a:r>
              <a:rPr lang="en-US" b="1" dirty="0"/>
              <a:t>Expected paid out expenditures until 31.03.2019 </a:t>
            </a:r>
            <a:r>
              <a:rPr lang="en-US" sz="2000" i="1" dirty="0"/>
              <a:t>(in order to assess the risks in relation to the 20% rule of the Programme)</a:t>
            </a:r>
          </a:p>
          <a:p>
            <a:pPr lvl="1"/>
            <a:r>
              <a:rPr lang="en-US" b="1" dirty="0"/>
              <a:t>Total</a:t>
            </a:r>
            <a:r>
              <a:rPr lang="en-US" dirty="0"/>
              <a:t>:  </a:t>
            </a:r>
            <a:r>
              <a:rPr lang="el-GR" dirty="0"/>
              <a:t>	</a:t>
            </a:r>
            <a:r>
              <a:rPr lang="en-US" dirty="0"/>
              <a:t>	</a:t>
            </a:r>
            <a:r>
              <a:rPr lang="el-GR" b="1" dirty="0"/>
              <a:t>€</a:t>
            </a:r>
            <a:r>
              <a:rPr lang="en-US" b="1" dirty="0"/>
              <a:t>3</a:t>
            </a:r>
            <a:r>
              <a:rPr lang="el-GR" b="1" dirty="0"/>
              <a:t>.</a:t>
            </a:r>
            <a:r>
              <a:rPr lang="en-US" b="1" dirty="0"/>
              <a:t>888,50 (1,8%)</a:t>
            </a:r>
          </a:p>
        </p:txBody>
      </p:sp>
    </p:spTree>
    <p:extLst>
      <p:ext uri="{BB962C8B-B14F-4D97-AF65-F5344CB8AC3E}">
        <p14:creationId xmlns:p14="http://schemas.microsoft.com/office/powerpoint/2010/main" val="3749918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A3BD9D-8E88-48C7-988F-9243EF2D7FD9}"/>
              </a:ext>
            </a:extLst>
          </p:cNvPr>
          <p:cNvSpPr>
            <a:spLocks noGrp="1"/>
          </p:cNvSpPr>
          <p:nvPr>
            <p:ph type="title"/>
          </p:nvPr>
        </p:nvSpPr>
        <p:spPr/>
        <p:txBody>
          <a:bodyPr>
            <a:normAutofit fontScale="90000"/>
          </a:bodyPr>
          <a:lstStyle/>
          <a:p>
            <a:r>
              <a:rPr lang="en-US" dirty="0"/>
              <a:t>Publicity outcomes and plans</a:t>
            </a:r>
            <a:endParaRPr lang="en-GB" dirty="0"/>
          </a:p>
        </p:txBody>
      </p:sp>
      <p:sp>
        <p:nvSpPr>
          <p:cNvPr id="3" name="Θέση περιεχομένου 2">
            <a:extLst>
              <a:ext uri="{FF2B5EF4-FFF2-40B4-BE49-F238E27FC236}">
                <a16:creationId xmlns:a16="http://schemas.microsoft.com/office/drawing/2014/main" id="{52F80AFF-ADB5-4705-826E-A7EE6E0CD6C4}"/>
              </a:ext>
            </a:extLst>
          </p:cNvPr>
          <p:cNvSpPr>
            <a:spLocks noGrp="1"/>
          </p:cNvSpPr>
          <p:nvPr>
            <p:ph idx="1"/>
          </p:nvPr>
        </p:nvSpPr>
        <p:spPr>
          <a:xfrm>
            <a:off x="457200" y="1196752"/>
            <a:ext cx="5410944" cy="4929411"/>
          </a:xfrm>
        </p:spPr>
        <p:txBody>
          <a:bodyPr>
            <a:normAutofit fontScale="92500" lnSpcReduction="20000"/>
          </a:bodyPr>
          <a:lstStyle/>
          <a:p>
            <a:pPr marL="0" indent="0">
              <a:spcAft>
                <a:spcPts val="600"/>
              </a:spcAft>
              <a:buNone/>
            </a:pPr>
            <a:r>
              <a:rPr lang="en-US" b="1" dirty="0"/>
              <a:t>OUTCOMES:</a:t>
            </a:r>
          </a:p>
          <a:p>
            <a:pPr>
              <a:spcAft>
                <a:spcPts val="600"/>
              </a:spcAft>
            </a:pPr>
            <a:r>
              <a:rPr lang="en-US" dirty="0"/>
              <a:t>PB3: Announcement of the Project on PB3’s web page: </a:t>
            </a:r>
            <a:r>
              <a:rPr lang="en-US" dirty="0">
                <a:hlinkClick r:id="rId2"/>
              </a:rPr>
              <a:t>http://tiny.cc/wj0f2y</a:t>
            </a:r>
            <a:endParaRPr lang="en-US" dirty="0"/>
          </a:p>
          <a:p>
            <a:pPr>
              <a:spcAft>
                <a:spcPts val="600"/>
              </a:spcAft>
            </a:pPr>
            <a:r>
              <a:rPr lang="en-US" dirty="0"/>
              <a:t>PB3: Announcement of the tender #2 on PB3’s web page: </a:t>
            </a:r>
            <a:r>
              <a:rPr lang="en-US" dirty="0">
                <a:hlinkClick r:id="rId3"/>
              </a:rPr>
              <a:t>http://tiny.cc/b8s83y</a:t>
            </a:r>
            <a:r>
              <a:rPr lang="en-US" dirty="0"/>
              <a:t> </a:t>
            </a:r>
          </a:p>
          <a:p>
            <a:pPr>
              <a:spcAft>
                <a:spcPts val="600"/>
              </a:spcAft>
            </a:pPr>
            <a:r>
              <a:rPr lang="en-US" dirty="0"/>
              <a:t>Poster of the project, developed using the MA's “Poster Development Tool” and placed it in visible places of the premises of PB3 (Athens, Thessaloniki)</a:t>
            </a:r>
          </a:p>
          <a:p>
            <a:pPr>
              <a:spcAft>
                <a:spcPts val="600"/>
              </a:spcAft>
            </a:pPr>
            <a:endParaRPr lang="en-US" dirty="0"/>
          </a:p>
          <a:p>
            <a:pPr marL="0" indent="0">
              <a:spcAft>
                <a:spcPts val="600"/>
              </a:spcAft>
              <a:buNone/>
            </a:pPr>
            <a:r>
              <a:rPr lang="en-US" b="1" dirty="0"/>
              <a:t>PLANS</a:t>
            </a:r>
            <a:r>
              <a:rPr lang="en-US" dirty="0"/>
              <a:t>: </a:t>
            </a:r>
          </a:p>
          <a:p>
            <a:pPr>
              <a:spcAft>
                <a:spcPts val="600"/>
              </a:spcAft>
            </a:pPr>
            <a:r>
              <a:rPr lang="en-US" dirty="0"/>
              <a:t>Communication material &amp; tools (D2.3.2)</a:t>
            </a:r>
          </a:p>
          <a:p>
            <a:pPr>
              <a:spcAft>
                <a:spcPts val="600"/>
              </a:spcAft>
            </a:pPr>
            <a:r>
              <a:rPr lang="en-US" dirty="0"/>
              <a:t>Closing (or Opening) event Thessaloniki (D2.3.3)</a:t>
            </a:r>
          </a:p>
          <a:p>
            <a:pPr>
              <a:spcAft>
                <a:spcPts val="600"/>
              </a:spcAft>
            </a:pPr>
            <a:r>
              <a:rPr lang="en-US" dirty="0"/>
              <a:t>Project website (WCAG 2.0, AA) (D2.3.4)</a:t>
            </a:r>
          </a:p>
          <a:p>
            <a:pPr marL="0" indent="0">
              <a:spcAft>
                <a:spcPts val="600"/>
              </a:spcAft>
              <a:buNone/>
            </a:pPr>
            <a:endParaRPr lang="en-US" dirty="0"/>
          </a:p>
        </p:txBody>
      </p:sp>
      <p:pic>
        <p:nvPicPr>
          <p:cNvPr id="5" name="Εικόνα 4">
            <a:extLst>
              <a:ext uri="{FF2B5EF4-FFF2-40B4-BE49-F238E27FC236}">
                <a16:creationId xmlns:a16="http://schemas.microsoft.com/office/drawing/2014/main" id="{A20BC9FF-77D0-4B50-9DC3-6D07563CE02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2500" r="12500"/>
          <a:stretch/>
        </p:blipFill>
        <p:spPr>
          <a:xfrm>
            <a:off x="6012160" y="172456"/>
            <a:ext cx="1731274" cy="6152406"/>
          </a:xfrm>
          <a:prstGeom prst="rect">
            <a:avLst/>
          </a:prstGeom>
        </p:spPr>
      </p:pic>
      <p:pic>
        <p:nvPicPr>
          <p:cNvPr id="7" name="Εικόνα 6">
            <a:extLst>
              <a:ext uri="{FF2B5EF4-FFF2-40B4-BE49-F238E27FC236}">
                <a16:creationId xmlns:a16="http://schemas.microsoft.com/office/drawing/2014/main" id="{6AC48096-189F-4915-8E20-5480A1B774B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6926" r="16926"/>
          <a:stretch/>
        </p:blipFill>
        <p:spPr>
          <a:xfrm>
            <a:off x="7164288" y="2780928"/>
            <a:ext cx="1910191" cy="2088010"/>
          </a:xfrm>
          <a:prstGeom prst="rect">
            <a:avLst/>
          </a:prstGeom>
        </p:spPr>
      </p:pic>
    </p:spTree>
    <p:extLst>
      <p:ext uri="{BB962C8B-B14F-4D97-AF65-F5344CB8AC3E}">
        <p14:creationId xmlns:p14="http://schemas.microsoft.com/office/powerpoint/2010/main" val="292674171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1440</TotalTime>
  <Words>514</Words>
  <Application>Microsoft Office PowerPoint</Application>
  <PresentationFormat>Προβολή στην οθόνη (4:3)</PresentationFormat>
  <Paragraphs>76</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vt:i4>
      </vt:variant>
    </vt:vector>
  </HeadingPairs>
  <TitlesOfParts>
    <vt:vector size="11" baseType="lpstr">
      <vt:lpstr>Arial</vt:lpstr>
      <vt:lpstr>Arial Narrow</vt:lpstr>
      <vt:lpstr>Calibri</vt:lpstr>
      <vt:lpstr>Θέμα του Office</vt:lpstr>
      <vt:lpstr>Progress and plans of PB3</vt:lpstr>
      <vt:lpstr>Status of staff recruitments </vt:lpstr>
      <vt:lpstr>Status of staff recruitments </vt:lpstr>
      <vt:lpstr>Status of Tenders</vt:lpstr>
      <vt:lpstr>Implementation progress and status</vt:lpstr>
      <vt:lpstr>Status of expenditures </vt:lpstr>
      <vt:lpstr>Publicity outcomes and plans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AM</cp:lastModifiedBy>
  <cp:revision>82</cp:revision>
  <dcterms:created xsi:type="dcterms:W3CDTF">2017-09-06T09:12:49Z</dcterms:created>
  <dcterms:modified xsi:type="dcterms:W3CDTF">2019-04-09T19:00:46Z</dcterms:modified>
</cp:coreProperties>
</file>