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16"/>
  </p:notesMasterIdLst>
  <p:sldIdLst>
    <p:sldId id="256" r:id="rId2"/>
    <p:sldId id="257" r:id="rId3"/>
    <p:sldId id="258" r:id="rId4"/>
    <p:sldId id="270" r:id="rId5"/>
    <p:sldId id="271" r:id="rId6"/>
    <p:sldId id="272" r:id="rId7"/>
    <p:sldId id="273" r:id="rId8"/>
    <p:sldId id="279" r:id="rId9"/>
    <p:sldId id="280" r:id="rId10"/>
    <p:sldId id="274" r:id="rId11"/>
    <p:sldId id="275" r:id="rId12"/>
    <p:sldId id="276" r:id="rId13"/>
    <p:sldId id="277" r:id="rId14"/>
    <p:sldId id="278"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6298"/>
    <a:srgbClr val="0F4F8F"/>
    <a:srgbClr val="98C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1041" autoAdjust="0"/>
  </p:normalViewPr>
  <p:slideViewPr>
    <p:cSldViewPr>
      <p:cViewPr varScale="1">
        <p:scale>
          <a:sx n="99" d="100"/>
          <a:sy n="99" d="100"/>
        </p:scale>
        <p:origin x="19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9B48D5-814A-427E-A07A-062ADF82EC30}" type="datetimeFigureOut">
              <a:rPr lang="el-GR" smtClean="0"/>
              <a:pPr/>
              <a:t>12/04/19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906105-2895-4AE0-AEA3-D1AC0CC26DE2}" type="slidenum">
              <a:rPr lang="el-GR" smtClean="0"/>
              <a:pPr/>
              <a:t>‹#›</a:t>
            </a:fld>
            <a:endParaRPr lang="el-GR"/>
          </a:p>
        </p:txBody>
      </p:sp>
    </p:spTree>
    <p:extLst>
      <p:ext uri="{BB962C8B-B14F-4D97-AF65-F5344CB8AC3E}">
        <p14:creationId xmlns:p14="http://schemas.microsoft.com/office/powerpoint/2010/main" val="2987053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07900" y="3504872"/>
            <a:ext cx="8072494" cy="655617"/>
          </a:xfrm>
        </p:spPr>
        <p:txBody>
          <a:bodyPr>
            <a:normAutofit/>
          </a:bodyPr>
          <a:lstStyle>
            <a:lvl1pPr>
              <a:defRPr sz="3000">
                <a:latin typeface="+mj-lt"/>
              </a:defRPr>
            </a:lvl1pPr>
          </a:lstStyle>
          <a:p>
            <a:r>
              <a:rPr lang="el-GR" dirty="0" err="1"/>
              <a:t>Kλικ</a:t>
            </a:r>
            <a:r>
              <a:rPr lang="el-GR" dirty="0"/>
              <a:t> για επεξεργασία του τίτλου</a:t>
            </a:r>
          </a:p>
        </p:txBody>
      </p:sp>
      <p:sp>
        <p:nvSpPr>
          <p:cNvPr id="3" name="2 - Υπότιτλος"/>
          <p:cNvSpPr>
            <a:spLocks noGrp="1"/>
          </p:cNvSpPr>
          <p:nvPr>
            <p:ph type="subTitle" idx="1"/>
          </p:nvPr>
        </p:nvSpPr>
        <p:spPr>
          <a:xfrm>
            <a:off x="607900" y="4266476"/>
            <a:ext cx="8072494" cy="966022"/>
          </a:xfrm>
        </p:spPr>
        <p:txBody>
          <a:bodyPr>
            <a:normAutofit/>
          </a:bodyPr>
          <a:lstStyle>
            <a:lvl1pPr marL="0" indent="0" algn="ctr">
              <a:buNone/>
              <a:defRPr sz="24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Κάντε κλικ για να επεξεργαστείτε τον υπότιτλο του υποδείγματος</a:t>
            </a:r>
          </a:p>
        </p:txBody>
      </p:sp>
      <p:sp>
        <p:nvSpPr>
          <p:cNvPr id="11" name="Ορθογώνιο 10">
            <a:extLst>
              <a:ext uri="{FF2B5EF4-FFF2-40B4-BE49-F238E27FC236}">
                <a16:creationId xmlns:a16="http://schemas.microsoft.com/office/drawing/2014/main" id="{1B495F56-C729-4F5D-BC87-DEEDF2E390C1}"/>
              </a:ext>
            </a:extLst>
          </p:cNvPr>
          <p:cNvSpPr/>
          <p:nvPr userDrawn="1"/>
        </p:nvSpPr>
        <p:spPr>
          <a:xfrm>
            <a:off x="1331640" y="1476792"/>
            <a:ext cx="6696744" cy="1846659"/>
          </a:xfrm>
          <a:prstGeom prst="rect">
            <a:avLst/>
          </a:prstGeom>
        </p:spPr>
        <p:txBody>
          <a:bodyPr wrap="square">
            <a:spAutoFit/>
          </a:bodyPr>
          <a:lstStyle/>
          <a:p>
            <a:pPr algn="ctr"/>
            <a:endParaRPr lang="en-US" sz="1400" b="1" dirty="0">
              <a:solidFill>
                <a:srgbClr val="0F4F8F"/>
              </a:solidFill>
              <a:ea typeface="ＭＳ Ｐゴシック" pitchFamily="-28" charset="-128"/>
            </a:endParaRPr>
          </a:p>
          <a:p>
            <a:pPr algn="ctr"/>
            <a:endParaRPr lang="en-US" sz="1400" b="1" dirty="0">
              <a:solidFill>
                <a:srgbClr val="0F4F8F"/>
              </a:solidFill>
              <a:ea typeface="ＭＳ Ｐゴシック" pitchFamily="-28" charset="-128"/>
            </a:endParaRPr>
          </a:p>
          <a:p>
            <a:pPr algn="ctr"/>
            <a:endParaRPr lang="en-US" b="1" dirty="0">
              <a:solidFill>
                <a:srgbClr val="0F4F8F"/>
              </a:solidFill>
              <a:ea typeface="ＭＳ Ｐゴシック" pitchFamily="-28" charset="-128"/>
            </a:endParaRPr>
          </a:p>
          <a:p>
            <a:pPr algn="ctr"/>
            <a:r>
              <a:rPr lang="en-GB" sz="1800" dirty="0">
                <a:solidFill>
                  <a:srgbClr val="A36298"/>
                </a:solidFill>
                <a:ea typeface="ＭＳ Ｐゴシック" pitchFamily="-28" charset="-128"/>
              </a:rPr>
              <a:t>Cross-border initiative for integrated health and social services promoting safe ageing, early prevention and independent living for all</a:t>
            </a:r>
            <a:br>
              <a:rPr lang="en-GB" sz="1800" dirty="0">
                <a:solidFill>
                  <a:srgbClr val="A36298"/>
                </a:solidFill>
                <a:ea typeface="ＭＳ Ｐゴシック" pitchFamily="-28" charset="-128"/>
              </a:rPr>
            </a:br>
            <a:r>
              <a:rPr lang="en-US" sz="2000" b="1" dirty="0">
                <a:solidFill>
                  <a:srgbClr val="A36298"/>
                </a:solidFill>
                <a:ea typeface="ＭＳ Ｐゴシック" pitchFamily="-28" charset="-128"/>
              </a:rPr>
              <a:t>– Cross4all –</a:t>
            </a:r>
            <a:r>
              <a:rPr lang="en-US" sz="1800" b="1" dirty="0">
                <a:solidFill>
                  <a:srgbClr val="A36298"/>
                </a:solidFill>
                <a:ea typeface="ＭＳ Ｐゴシック" pitchFamily="-28" charset="-128"/>
              </a:rPr>
              <a:t> </a:t>
            </a:r>
          </a:p>
          <a:p>
            <a:pPr algn="ctr"/>
            <a:r>
              <a:rPr lang="en-US" sz="1200" i="0" dirty="0">
                <a:solidFill>
                  <a:srgbClr val="A36298"/>
                </a:solidFill>
                <a:ea typeface="ＭＳ Ｐゴシック" pitchFamily="-28" charset="-128"/>
              </a:rPr>
              <a:t>(Reg. No: 1816)</a:t>
            </a:r>
            <a:endParaRPr lang="en-US" i="0" dirty="0">
              <a:solidFill>
                <a:srgbClr val="A36298"/>
              </a:solidFill>
            </a:endParaRPr>
          </a:p>
        </p:txBody>
      </p:sp>
      <p:pic>
        <p:nvPicPr>
          <p:cNvPr id="20" name="Εικόνα 19">
            <a:extLst>
              <a:ext uri="{FF2B5EF4-FFF2-40B4-BE49-F238E27FC236}">
                <a16:creationId xmlns:a16="http://schemas.microsoft.com/office/drawing/2014/main" id="{9D8CB1EB-C855-4420-A7C4-DA41BEE644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10007" y="312661"/>
            <a:ext cx="1940566" cy="1251343"/>
          </a:xfrm>
          <a:prstGeom prst="rect">
            <a:avLst/>
          </a:prstGeom>
        </p:spPr>
      </p:pic>
      <p:pic>
        <p:nvPicPr>
          <p:cNvPr id="21" name="Εικόνα 20">
            <a:extLst>
              <a:ext uri="{FF2B5EF4-FFF2-40B4-BE49-F238E27FC236}">
                <a16:creationId xmlns:a16="http://schemas.microsoft.com/office/drawing/2014/main" id="{2D2DA8E2-FE28-45A4-8478-2CFBDF1B89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97378" y="5839254"/>
            <a:ext cx="1109037" cy="687917"/>
          </a:xfrm>
          <a:prstGeom prst="rect">
            <a:avLst/>
          </a:prstGeom>
        </p:spPr>
      </p:pic>
      <p:pic>
        <p:nvPicPr>
          <p:cNvPr id="22" name="Εικόνα 21">
            <a:extLst>
              <a:ext uri="{FF2B5EF4-FFF2-40B4-BE49-F238E27FC236}">
                <a16:creationId xmlns:a16="http://schemas.microsoft.com/office/drawing/2014/main" id="{0EC497C3-F33C-476A-B883-C2C29D5BEB0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396214" y="5887525"/>
            <a:ext cx="697439" cy="534697"/>
          </a:xfrm>
          <a:prstGeom prst="rect">
            <a:avLst/>
          </a:prstGeom>
        </p:spPr>
      </p:pic>
      <p:pic>
        <p:nvPicPr>
          <p:cNvPr id="23" name="Εικόνα 22">
            <a:extLst>
              <a:ext uri="{FF2B5EF4-FFF2-40B4-BE49-F238E27FC236}">
                <a16:creationId xmlns:a16="http://schemas.microsoft.com/office/drawing/2014/main" id="{C0B2B0CC-769D-4DDB-9F4B-CC8A1BEEBD3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16165" y="5839254"/>
            <a:ext cx="640373" cy="640373"/>
          </a:xfrm>
          <a:prstGeom prst="rect">
            <a:avLst/>
          </a:prstGeom>
        </p:spPr>
      </p:pic>
      <p:pic>
        <p:nvPicPr>
          <p:cNvPr id="24" name="Εικόνα 23">
            <a:extLst>
              <a:ext uri="{FF2B5EF4-FFF2-40B4-BE49-F238E27FC236}">
                <a16:creationId xmlns:a16="http://schemas.microsoft.com/office/drawing/2014/main" id="{2C6D9006-C15A-45EA-9039-82E915DC019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711425" y="5846650"/>
            <a:ext cx="427636" cy="640374"/>
          </a:xfrm>
          <a:prstGeom prst="rect">
            <a:avLst/>
          </a:prstGeom>
        </p:spPr>
      </p:pic>
      <p:pic>
        <p:nvPicPr>
          <p:cNvPr id="25" name="Εικόνα 24">
            <a:extLst>
              <a:ext uri="{FF2B5EF4-FFF2-40B4-BE49-F238E27FC236}">
                <a16:creationId xmlns:a16="http://schemas.microsoft.com/office/drawing/2014/main" id="{63E54449-B32E-4161-BBDF-7181D63CCD7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350806" y="5975290"/>
            <a:ext cx="1089419" cy="361489"/>
          </a:xfrm>
          <a:prstGeom prst="rect">
            <a:avLst/>
          </a:prstGeom>
        </p:spPr>
      </p:pic>
      <p:pic>
        <p:nvPicPr>
          <p:cNvPr id="26" name="Εικόνα 25">
            <a:extLst>
              <a:ext uri="{FF2B5EF4-FFF2-40B4-BE49-F238E27FC236}">
                <a16:creationId xmlns:a16="http://schemas.microsoft.com/office/drawing/2014/main" id="{9571745F-4438-4D99-8C1E-30ADC4B9A75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069401" y="5851557"/>
            <a:ext cx="608954" cy="608954"/>
          </a:xfrm>
          <a:prstGeom prst="rect">
            <a:avLst/>
          </a:prstGeom>
        </p:spPr>
      </p:pic>
      <p:pic>
        <p:nvPicPr>
          <p:cNvPr id="1026" name="Picture 2"/>
          <p:cNvPicPr>
            <a:picLocks noChangeAspect="1" noChangeArrowheads="1"/>
          </p:cNvPicPr>
          <p:nvPr userDrawn="1"/>
        </p:nvPicPr>
        <p:blipFill>
          <a:blip r:embed="rId9"/>
          <a:srcRect/>
          <a:stretch>
            <a:fillRect/>
          </a:stretch>
        </p:blipFill>
        <p:spPr bwMode="auto">
          <a:xfrm>
            <a:off x="381000" y="381000"/>
            <a:ext cx="4410075" cy="127635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12/04/19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12/04/19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pic>
        <p:nvPicPr>
          <p:cNvPr id="13" name="Εικόνα 12">
            <a:extLst>
              <a:ext uri="{FF2B5EF4-FFF2-40B4-BE49-F238E27FC236}">
                <a16:creationId xmlns:a16="http://schemas.microsoft.com/office/drawing/2014/main" id="{E93E9E61-EE2E-4840-BA32-FF9F620D19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10164" y="6374474"/>
            <a:ext cx="1940566" cy="461040"/>
          </a:xfrm>
          <a:prstGeom prst="rect">
            <a:avLst/>
          </a:prstGeom>
        </p:spPr>
      </p:pic>
      <p:sp>
        <p:nvSpPr>
          <p:cNvPr id="2" name="1 - Τίτλος"/>
          <p:cNvSpPr>
            <a:spLocks noGrp="1"/>
          </p:cNvSpPr>
          <p:nvPr>
            <p:ph type="title"/>
          </p:nvPr>
        </p:nvSpPr>
        <p:spPr>
          <a:xfrm>
            <a:off x="457200" y="274638"/>
            <a:ext cx="8229600" cy="634082"/>
          </a:xfrm>
        </p:spPr>
        <p:txBody>
          <a:bodyPr>
            <a:normAutofit/>
          </a:bodyPr>
          <a:lstStyle>
            <a:lvl1pPr algn="l">
              <a:defRPr sz="3600">
                <a:solidFill>
                  <a:srgbClr val="A36298"/>
                </a:solidFill>
              </a:defRPr>
            </a:lvl1pPr>
          </a:lstStyle>
          <a:p>
            <a:r>
              <a:rPr lang="el-GR" dirty="0" err="1"/>
              <a:t>Kλικ</a:t>
            </a:r>
            <a:r>
              <a:rPr lang="el-GR" dirty="0"/>
              <a:t> για επεξεργασία του τίτλου</a:t>
            </a:r>
          </a:p>
        </p:txBody>
      </p:sp>
      <p:sp>
        <p:nvSpPr>
          <p:cNvPr id="3" name="2 - Θέση περιεχομένου"/>
          <p:cNvSpPr>
            <a:spLocks noGrp="1"/>
          </p:cNvSpPr>
          <p:nvPr>
            <p:ph idx="1"/>
          </p:nvPr>
        </p:nvSpPr>
        <p:spPr>
          <a:xfrm>
            <a:off x="457200" y="1196752"/>
            <a:ext cx="8229600" cy="4929411"/>
          </a:xfrm>
        </p:spPr>
        <p:txBody>
          <a:bodyPr>
            <a:normAutofit/>
          </a:bodyPr>
          <a:lstStyle>
            <a:lvl1pPr>
              <a:defRPr sz="2200">
                <a:latin typeface="+mn-lt"/>
              </a:defRPr>
            </a:lvl1pPr>
            <a:lvl2pPr>
              <a:defRPr sz="2200">
                <a:latin typeface="+mn-lt"/>
              </a:defRPr>
            </a:lvl2pPr>
            <a:lvl3pPr>
              <a:defRPr sz="2200">
                <a:latin typeface="+mn-lt"/>
              </a:defRPr>
            </a:lvl3pPr>
            <a:lvl4pPr>
              <a:defRPr sz="2200">
                <a:latin typeface="+mn-lt"/>
              </a:defRPr>
            </a:lvl4pPr>
            <a:lvl5pPr>
              <a:defRPr sz="2200">
                <a:latin typeface="+mn-lt"/>
              </a:defRPr>
            </a:lvl5p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8" name="Line 5">
            <a:extLst>
              <a:ext uri="{FF2B5EF4-FFF2-40B4-BE49-F238E27FC236}">
                <a16:creationId xmlns:a16="http://schemas.microsoft.com/office/drawing/2014/main" id="{CBE2806C-DD83-45B5-BB8B-E865F58DE34C}"/>
              </a:ext>
            </a:extLst>
          </p:cNvPr>
          <p:cNvSpPr>
            <a:spLocks noChangeShapeType="1"/>
          </p:cNvSpPr>
          <p:nvPr userDrawn="1"/>
        </p:nvSpPr>
        <p:spPr bwMode="auto">
          <a:xfrm>
            <a:off x="428596" y="6357958"/>
            <a:ext cx="8305800" cy="0"/>
          </a:xfrm>
          <a:prstGeom prst="line">
            <a:avLst/>
          </a:prstGeom>
          <a:noFill/>
          <a:ln w="9525">
            <a:solidFill>
              <a:srgbClr val="A36298"/>
            </a:solidFill>
            <a:round/>
            <a:headEnd/>
            <a:tailEnd/>
          </a:ln>
        </p:spPr>
        <p:txBody>
          <a:bodyPr wrap="none" anchor="ctr"/>
          <a:lstStyle/>
          <a:p>
            <a:endParaRPr lang="el-GR"/>
          </a:p>
        </p:txBody>
      </p:sp>
      <p:sp>
        <p:nvSpPr>
          <p:cNvPr id="15" name="Ορθογώνιο 14">
            <a:extLst>
              <a:ext uri="{FF2B5EF4-FFF2-40B4-BE49-F238E27FC236}">
                <a16:creationId xmlns:a16="http://schemas.microsoft.com/office/drawing/2014/main" id="{5B396CB5-2E40-4340-8245-AABAF4EEECA9}"/>
              </a:ext>
            </a:extLst>
          </p:cNvPr>
          <p:cNvSpPr/>
          <p:nvPr userDrawn="1"/>
        </p:nvSpPr>
        <p:spPr>
          <a:xfrm>
            <a:off x="457200" y="908720"/>
            <a:ext cx="8229600" cy="50801"/>
          </a:xfrm>
          <a:prstGeom prst="rect">
            <a:avLst/>
          </a:prstGeom>
          <a:solidFill>
            <a:srgbClr val="A3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52400" y="6096000"/>
            <a:ext cx="2052638" cy="594068"/>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12/04/19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12/04/19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12/04/19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12/04/19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12/04/19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12/04/19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12/04/19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12/04/19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12 - Ευθεία γραμμή σύνδεσης"/>
          <p:cNvCxnSpPr/>
          <p:nvPr/>
        </p:nvCxnSpPr>
        <p:spPr>
          <a:xfrm>
            <a:off x="2643174" y="2143116"/>
            <a:ext cx="3714776" cy="1588"/>
          </a:xfrm>
          <a:prstGeom prst="line">
            <a:avLst/>
          </a:prstGeom>
          <a:ln w="19050">
            <a:solidFill>
              <a:srgbClr val="A36298"/>
            </a:solidFill>
          </a:ln>
        </p:spPr>
        <p:style>
          <a:lnRef idx="1">
            <a:schemeClr val="accent1"/>
          </a:lnRef>
          <a:fillRef idx="0">
            <a:schemeClr val="accent1"/>
          </a:fillRef>
          <a:effectRef idx="0">
            <a:schemeClr val="accent1"/>
          </a:effectRef>
          <a:fontRef idx="minor">
            <a:schemeClr val="tx1"/>
          </a:fontRef>
        </p:style>
      </p:cxnSp>
      <p:sp>
        <p:nvSpPr>
          <p:cNvPr id="4" name="Τίτλος 3">
            <a:extLst>
              <a:ext uri="{FF2B5EF4-FFF2-40B4-BE49-F238E27FC236}">
                <a16:creationId xmlns:a16="http://schemas.microsoft.com/office/drawing/2014/main" id="{91D2D0ED-5B63-4087-A4B2-62C7D4B6ADF4}"/>
              </a:ext>
            </a:extLst>
          </p:cNvPr>
          <p:cNvSpPr>
            <a:spLocks noGrp="1"/>
          </p:cNvSpPr>
          <p:nvPr>
            <p:ph type="ctrTitle"/>
          </p:nvPr>
        </p:nvSpPr>
        <p:spPr/>
        <p:txBody>
          <a:bodyPr>
            <a:normAutofit/>
          </a:bodyPr>
          <a:lstStyle/>
          <a:p>
            <a:r>
              <a:rPr lang="en-GB" dirty="0"/>
              <a:t>Progress and plans at local level</a:t>
            </a:r>
            <a:endParaRPr lang="en-US" dirty="0"/>
          </a:p>
        </p:txBody>
      </p:sp>
      <p:sp>
        <p:nvSpPr>
          <p:cNvPr id="7" name="Υπότιτλος 6">
            <a:extLst>
              <a:ext uri="{FF2B5EF4-FFF2-40B4-BE49-F238E27FC236}">
                <a16:creationId xmlns:a16="http://schemas.microsoft.com/office/drawing/2014/main" id="{DD7C0C43-FD63-4397-A514-2C8615015A4A}"/>
              </a:ext>
            </a:extLst>
          </p:cNvPr>
          <p:cNvSpPr>
            <a:spLocks noGrp="1"/>
          </p:cNvSpPr>
          <p:nvPr>
            <p:ph type="subTitle" idx="1"/>
          </p:nvPr>
        </p:nvSpPr>
        <p:spPr>
          <a:xfrm>
            <a:off x="607900" y="4266476"/>
            <a:ext cx="8072494" cy="1322764"/>
          </a:xfrm>
          <a:noFill/>
          <a:ln>
            <a:solidFill>
              <a:srgbClr val="A36298"/>
            </a:solidFill>
          </a:ln>
        </p:spPr>
        <p:txBody>
          <a:bodyPr>
            <a:normAutofit fontScale="25000" lnSpcReduction="20000"/>
          </a:bodyPr>
          <a:lstStyle/>
          <a:p>
            <a:r>
              <a:rPr lang="en-GB" sz="6200" dirty="0"/>
              <a:t>Presentation of PP2 Faculty of information and communication technology Bitola </a:t>
            </a:r>
          </a:p>
          <a:p>
            <a:endParaRPr lang="en-GB" dirty="0"/>
          </a:p>
          <a:p>
            <a:r>
              <a:rPr lang="en-GB" sz="2800" b="1" dirty="0"/>
              <a:t>3</a:t>
            </a:r>
            <a:r>
              <a:rPr lang="en-GB" sz="2800" b="1" baseline="30000" dirty="0"/>
              <a:t>rd</a:t>
            </a:r>
            <a:r>
              <a:rPr lang="en-GB" sz="2800" b="1" dirty="0"/>
              <a:t> Project Meeting, 19-20 March 2019</a:t>
            </a:r>
          </a:p>
          <a:p>
            <a:r>
              <a:rPr lang="en-GB" sz="2800" b="1" dirty="0"/>
              <a:t>Host</a:t>
            </a:r>
            <a:r>
              <a:rPr lang="en-GB" sz="2800" dirty="0"/>
              <a:t>: National confederation of Disabled people – </a:t>
            </a:r>
            <a:r>
              <a:rPr lang="en-GB" sz="2800" dirty="0" err="1"/>
              <a:t>Grece</a:t>
            </a:r>
            <a:r>
              <a:rPr lang="en-GB" sz="2800" dirty="0"/>
              <a:t>, NCDP, (PB3)</a:t>
            </a:r>
          </a:p>
          <a:p>
            <a:r>
              <a:rPr lang="en-GB" sz="2800" b="1" dirty="0"/>
              <a:t>Venue</a:t>
            </a:r>
            <a:r>
              <a:rPr lang="en-GB" sz="2800" dirty="0"/>
              <a:t>: </a:t>
            </a:r>
            <a:r>
              <a:rPr lang="en-GB" sz="2800" dirty="0" err="1"/>
              <a:t>Capsis</a:t>
            </a:r>
            <a:r>
              <a:rPr lang="en-GB" sz="2800" dirty="0"/>
              <a:t> Hotel  – Thessaloniki</a:t>
            </a:r>
          </a:p>
          <a:p>
            <a:endParaRPr lang="en-GB" sz="2800" dirty="0"/>
          </a:p>
          <a:p>
            <a:r>
              <a:rPr lang="en-GB" sz="2800" b="1" dirty="0"/>
              <a:t>Presenter</a:t>
            </a:r>
            <a:r>
              <a:rPr lang="en-GB" sz="2800" dirty="0"/>
              <a:t>: </a:t>
            </a:r>
            <a:r>
              <a:rPr lang="en-GB" sz="2800" dirty="0" err="1"/>
              <a:t>Snezana</a:t>
            </a:r>
            <a:r>
              <a:rPr lang="en-GB" sz="2800" dirty="0"/>
              <a:t> </a:t>
            </a:r>
            <a:r>
              <a:rPr lang="en-GB" sz="2800" dirty="0" err="1"/>
              <a:t>Savoska</a:t>
            </a:r>
            <a:endParaRPr lang="en-GB" sz="2800"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e-Prescription &amp; e-Referral </a:t>
            </a:r>
            <a:r>
              <a:rPr lang="en-US" dirty="0"/>
              <a:t>(D4.2.4)</a:t>
            </a:r>
          </a:p>
        </p:txBody>
      </p:sp>
      <p:sp>
        <p:nvSpPr>
          <p:cNvPr id="3" name="Content Placeholder 2"/>
          <p:cNvSpPr>
            <a:spLocks noGrp="1"/>
          </p:cNvSpPr>
          <p:nvPr>
            <p:ph idx="1"/>
          </p:nvPr>
        </p:nvSpPr>
        <p:spPr>
          <a:xfrm>
            <a:off x="457200" y="1196752"/>
            <a:ext cx="8458200" cy="4929411"/>
          </a:xfrm>
        </p:spPr>
        <p:txBody>
          <a:bodyPr>
            <a:normAutofit fontScale="92500" lnSpcReduction="10000"/>
          </a:bodyPr>
          <a:lstStyle/>
          <a:p>
            <a:pPr lvl="0">
              <a:buNone/>
            </a:pPr>
            <a:r>
              <a:rPr lang="mk-MK" sz="2400" dirty="0"/>
              <a:t>allow automatic (i.e., easy and free of error) </a:t>
            </a:r>
            <a:r>
              <a:rPr lang="mk-MK" sz="2400" b="1" dirty="0"/>
              <a:t>importing of data from third party systems </a:t>
            </a:r>
            <a:r>
              <a:rPr lang="mk-MK" sz="2400" dirty="0"/>
              <a:t>that it interfaces with (e.g., </a:t>
            </a:r>
            <a:r>
              <a:rPr lang="en-GB" sz="2400" dirty="0"/>
              <a:t>existing healthcare electronic systems of various healthcare authorities, including national prescription systems, hospital electronic systems, private telecare services, etc.)</a:t>
            </a:r>
            <a:endParaRPr lang="en-US" sz="2400" dirty="0"/>
          </a:p>
          <a:p>
            <a:pPr>
              <a:buNone/>
            </a:pPr>
            <a:r>
              <a:rPr lang="en-US" sz="2400" b="1" dirty="0"/>
              <a:t>PHR owner</a:t>
            </a:r>
            <a:r>
              <a:rPr lang="en-US" sz="2400" dirty="0"/>
              <a:t> (citizen) may visit any </a:t>
            </a:r>
            <a:r>
              <a:rPr lang="en-US" sz="2400" b="1" dirty="0"/>
              <a:t>Health service professional</a:t>
            </a:r>
            <a:r>
              <a:rPr lang="en-US" sz="2400" dirty="0"/>
              <a:t> who </a:t>
            </a:r>
            <a:r>
              <a:rPr lang="en-US" sz="2400" u="sng" dirty="0"/>
              <a:t>has access</a:t>
            </a:r>
            <a:r>
              <a:rPr lang="en-US" sz="2400" dirty="0"/>
              <a:t> to a </a:t>
            </a:r>
            <a:r>
              <a:rPr lang="en-US" sz="2400" b="1" dirty="0"/>
              <a:t>Connected third-party system</a:t>
            </a:r>
            <a:r>
              <a:rPr lang="en-US" sz="2400" dirty="0"/>
              <a:t> (see D4.2.4) and:</a:t>
            </a:r>
          </a:p>
          <a:p>
            <a:pPr lvl="1"/>
            <a:r>
              <a:rPr lang="en-GB" sz="2400" i="1" dirty="0"/>
              <a:t>precondition: has granted the professional access rights (temporary or not) to </a:t>
            </a:r>
            <a:r>
              <a:rPr lang="en-US" sz="2400" i="1" dirty="0"/>
              <a:t>view parts or whole of his/</a:t>
            </a:r>
            <a:r>
              <a:rPr lang="en-GB" sz="2400" i="1" dirty="0"/>
              <a:t>her PHR data,</a:t>
            </a:r>
            <a:br>
              <a:rPr lang="en-GB" sz="2400" i="1" dirty="0"/>
            </a:br>
            <a:r>
              <a:rPr lang="en-GB" sz="2400" dirty="0"/>
              <a:t>view parts or whole of the patient’s PHR data, through his / her </a:t>
            </a:r>
            <a:r>
              <a:rPr lang="en-GB" sz="2400" b="1" dirty="0"/>
              <a:t>e-Prescription &amp; e-Referral systems</a:t>
            </a:r>
            <a:endParaRPr lang="en-US" sz="2400" dirty="0"/>
          </a:p>
          <a:p>
            <a:pPr lvl="1"/>
            <a:r>
              <a:rPr lang="en-GB" sz="2400" i="1" dirty="0"/>
              <a:t>precondition: has granted the professional access rights (temporary or not) to add / upload new data to his/her PHR data, </a:t>
            </a:r>
            <a:r>
              <a:rPr lang="en-GB" sz="2400" dirty="0"/>
              <a:t>add / upload data to the patient’s PHR through his/her </a:t>
            </a:r>
            <a:r>
              <a:rPr lang="en-GB" sz="2400" b="1" dirty="0"/>
              <a:t>e-Prescription &amp; e-Referral systems </a:t>
            </a:r>
            <a:endParaRPr lang="en-US" sz="2400"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e-Prescription &amp; e-Referral </a:t>
            </a:r>
            <a:r>
              <a:rPr lang="en-US" dirty="0"/>
              <a:t>(D4.2.4)</a:t>
            </a:r>
          </a:p>
        </p:txBody>
      </p:sp>
      <p:graphicFrame>
        <p:nvGraphicFramePr>
          <p:cNvPr id="4" name="Content Placeholder 3"/>
          <p:cNvGraphicFramePr>
            <a:graphicFrameLocks noGrp="1"/>
          </p:cNvGraphicFramePr>
          <p:nvPr>
            <p:ph idx="1"/>
          </p:nvPr>
        </p:nvGraphicFramePr>
        <p:xfrm>
          <a:off x="533401" y="1219201"/>
          <a:ext cx="7711439" cy="4480718"/>
        </p:xfrm>
        <a:graphic>
          <a:graphicData uri="http://schemas.openxmlformats.org/drawingml/2006/table">
            <a:tbl>
              <a:tblPr/>
              <a:tblGrid>
                <a:gridCol w="941932">
                  <a:extLst>
                    <a:ext uri="{9D8B030D-6E8A-4147-A177-3AD203B41FA5}">
                      <a16:colId xmlns:a16="http://schemas.microsoft.com/office/drawing/2014/main" val="20000"/>
                    </a:ext>
                  </a:extLst>
                </a:gridCol>
                <a:gridCol w="2587145">
                  <a:extLst>
                    <a:ext uri="{9D8B030D-6E8A-4147-A177-3AD203B41FA5}">
                      <a16:colId xmlns:a16="http://schemas.microsoft.com/office/drawing/2014/main" val="20001"/>
                    </a:ext>
                  </a:extLst>
                </a:gridCol>
                <a:gridCol w="2587145">
                  <a:extLst>
                    <a:ext uri="{9D8B030D-6E8A-4147-A177-3AD203B41FA5}">
                      <a16:colId xmlns:a16="http://schemas.microsoft.com/office/drawing/2014/main" val="20002"/>
                    </a:ext>
                  </a:extLst>
                </a:gridCol>
                <a:gridCol w="928599">
                  <a:extLst>
                    <a:ext uri="{9D8B030D-6E8A-4147-A177-3AD203B41FA5}">
                      <a16:colId xmlns:a16="http://schemas.microsoft.com/office/drawing/2014/main" val="20003"/>
                    </a:ext>
                  </a:extLst>
                </a:gridCol>
                <a:gridCol w="666618">
                  <a:extLst>
                    <a:ext uri="{9D8B030D-6E8A-4147-A177-3AD203B41FA5}">
                      <a16:colId xmlns:a16="http://schemas.microsoft.com/office/drawing/2014/main" val="20004"/>
                    </a:ext>
                  </a:extLst>
                </a:gridCol>
              </a:tblGrid>
              <a:tr h="603013">
                <a:tc>
                  <a:txBody>
                    <a:bodyPr/>
                    <a:lstStyle/>
                    <a:p>
                      <a:pPr marL="0" marR="0" algn="ctr">
                        <a:spcBef>
                          <a:spcPts val="0"/>
                        </a:spcBef>
                        <a:spcAft>
                          <a:spcPts val="0"/>
                        </a:spcAft>
                      </a:pPr>
                      <a:endParaRPr lang="en-GB" sz="1200" dirty="0">
                        <a:solidFill>
                          <a:srgbClr val="000000"/>
                        </a:solidFill>
                        <a:latin typeface="Times New Roman"/>
                        <a:ea typeface="Calibri"/>
                      </a:endParaRPr>
                    </a:p>
                    <a:p>
                      <a:pPr marL="0" marR="0" algn="ctr">
                        <a:spcBef>
                          <a:spcPts val="0"/>
                        </a:spcBef>
                        <a:spcAft>
                          <a:spcPts val="0"/>
                        </a:spcAft>
                      </a:pPr>
                      <a:r>
                        <a:rPr lang="en-GB" sz="1200" b="1" dirty="0">
                          <a:solidFill>
                            <a:srgbClr val="000000"/>
                          </a:solidFill>
                          <a:latin typeface="Times New Roman"/>
                          <a:ea typeface="Calibri"/>
                        </a:rPr>
                        <a:t>Month</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1200">
                        <a:latin typeface="Times New Roman"/>
                        <a:ea typeface="Calibri"/>
                      </a:endParaRPr>
                    </a:p>
                    <a:p>
                      <a:pPr marL="0" marR="0" algn="ctr">
                        <a:spcBef>
                          <a:spcPts val="0"/>
                        </a:spcBef>
                        <a:spcAft>
                          <a:spcPts val="0"/>
                        </a:spcAft>
                      </a:pPr>
                      <a:r>
                        <a:rPr lang="en-GB" sz="1200" b="1">
                          <a:solidFill>
                            <a:srgbClr val="000000"/>
                          </a:solidFill>
                          <a:latin typeface="Times New Roman"/>
                          <a:ea typeface="Calibri"/>
                        </a:rPr>
                        <a:t>responsible</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1200">
                        <a:latin typeface="Times New Roman"/>
                        <a:ea typeface="Calibri"/>
                      </a:endParaRPr>
                    </a:p>
                    <a:p>
                      <a:pPr marL="0" marR="0" algn="ctr">
                        <a:spcBef>
                          <a:spcPts val="0"/>
                        </a:spcBef>
                        <a:spcAft>
                          <a:spcPts val="0"/>
                        </a:spcAft>
                      </a:pPr>
                      <a:r>
                        <a:rPr lang="en-GB" sz="1200" b="1">
                          <a:solidFill>
                            <a:srgbClr val="000000"/>
                          </a:solidFill>
                          <a:latin typeface="Times New Roman"/>
                          <a:ea typeface="Calibri"/>
                        </a:rPr>
                        <a:t>Planed activity</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1200">
                        <a:latin typeface="Times New Roman"/>
                        <a:ea typeface="Calibri"/>
                      </a:endParaRPr>
                    </a:p>
                    <a:p>
                      <a:pPr marL="0" marR="0" algn="ctr">
                        <a:spcBef>
                          <a:spcPts val="0"/>
                        </a:spcBef>
                        <a:spcAft>
                          <a:spcPts val="0"/>
                        </a:spcAft>
                      </a:pPr>
                      <a:r>
                        <a:rPr lang="en-GB" sz="1200" b="1">
                          <a:solidFill>
                            <a:srgbClr val="000000"/>
                          </a:solidFill>
                          <a:latin typeface="Times New Roman"/>
                          <a:ea typeface="Calibri"/>
                        </a:rPr>
                        <a:t>Finished activity</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1200">
                        <a:latin typeface="Times New Roman"/>
                        <a:ea typeface="Calibri"/>
                      </a:endParaRPr>
                    </a:p>
                    <a:p>
                      <a:pPr marL="0" marR="0" algn="ctr">
                        <a:spcBef>
                          <a:spcPts val="0"/>
                        </a:spcBef>
                        <a:spcAft>
                          <a:spcPts val="0"/>
                        </a:spcAft>
                      </a:pPr>
                      <a:r>
                        <a:rPr lang="en-GB" sz="1200" b="1">
                          <a:solidFill>
                            <a:srgbClr val="000000"/>
                          </a:solidFill>
                          <a:latin typeface="Times New Roman"/>
                          <a:ea typeface="Calibri"/>
                        </a:rPr>
                        <a:t>Notes</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extLst>
                  <a:ext uri="{0D108BD9-81ED-4DB2-BD59-A6C34878D82A}">
                    <a16:rowId xmlns:a16="http://schemas.microsoft.com/office/drawing/2014/main" val="10000"/>
                  </a:ext>
                </a:extLst>
              </a:tr>
              <a:tr h="236599">
                <a:tc rowSpan="2">
                  <a:txBody>
                    <a:bodyPr/>
                    <a:lstStyle/>
                    <a:p>
                      <a:pPr marL="0" marR="0">
                        <a:spcBef>
                          <a:spcPts val="0"/>
                        </a:spcBef>
                        <a:spcAft>
                          <a:spcPts val="0"/>
                        </a:spcAft>
                      </a:pPr>
                      <a:endParaRPr lang="en-US" sz="1200">
                        <a:latin typeface="Times New Roman"/>
                        <a:ea typeface="Calibri"/>
                      </a:endParaRPr>
                    </a:p>
                    <a:p>
                      <a:pPr marL="0" marR="0">
                        <a:spcBef>
                          <a:spcPts val="0"/>
                        </a:spcBef>
                        <a:spcAft>
                          <a:spcPts val="0"/>
                        </a:spcAft>
                      </a:pPr>
                      <a:r>
                        <a:rPr lang="en-GB" sz="1200" b="1">
                          <a:solidFill>
                            <a:srgbClr val="000000"/>
                          </a:solidFill>
                          <a:latin typeface="Times New Roman"/>
                          <a:ea typeface="Calibri"/>
                        </a:rPr>
                        <a:t>June 2018</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1004">
                <a:tc vMerge="1">
                  <a:txBody>
                    <a:bodyPr/>
                    <a:lstStyle/>
                    <a:p>
                      <a:endParaRPr lang="en-US"/>
                    </a:p>
                  </a:txBody>
                  <a:tcPr/>
                </a:tc>
                <a:tc>
                  <a:txBody>
                    <a:bodyPr/>
                    <a:lstStyle/>
                    <a:p>
                      <a:pPr marL="0" marR="0">
                        <a:spcBef>
                          <a:spcPts val="0"/>
                        </a:spcBef>
                        <a:spcAft>
                          <a:spcPts val="0"/>
                        </a:spcAft>
                      </a:pPr>
                      <a:endParaRPr lang="en-US" sz="120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1004">
                <a:tc>
                  <a:txBody>
                    <a:bodyPr/>
                    <a:lstStyle/>
                    <a:p>
                      <a:pPr marL="0" marR="0">
                        <a:spcBef>
                          <a:spcPts val="0"/>
                        </a:spcBef>
                        <a:spcAft>
                          <a:spcPts val="0"/>
                        </a:spcAft>
                      </a:pPr>
                      <a:r>
                        <a:rPr lang="en-GB" sz="1200" b="1">
                          <a:solidFill>
                            <a:srgbClr val="000000"/>
                          </a:solidFill>
                          <a:latin typeface="Times New Roman"/>
                          <a:ea typeface="Calibri"/>
                        </a:rPr>
                        <a:t>July</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7057">
                <a:tc>
                  <a:txBody>
                    <a:bodyPr/>
                    <a:lstStyle/>
                    <a:p>
                      <a:pPr marL="0" marR="0">
                        <a:spcBef>
                          <a:spcPts val="0"/>
                        </a:spcBef>
                        <a:spcAft>
                          <a:spcPts val="0"/>
                        </a:spcAft>
                      </a:pPr>
                      <a:r>
                        <a:rPr lang="en-GB" sz="1200" b="1">
                          <a:solidFill>
                            <a:srgbClr val="000000"/>
                          </a:solidFill>
                          <a:latin typeface="Times New Roman"/>
                          <a:ea typeface="Calibri"/>
                        </a:rPr>
                        <a:t>August</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2935">
                <a:tc>
                  <a:txBody>
                    <a:bodyPr/>
                    <a:lstStyle/>
                    <a:p>
                      <a:pPr marL="0" marR="0">
                        <a:spcBef>
                          <a:spcPts val="0"/>
                        </a:spcBef>
                        <a:spcAft>
                          <a:spcPts val="0"/>
                        </a:spcAft>
                      </a:pPr>
                      <a:r>
                        <a:rPr lang="en-GB" sz="1200" b="1">
                          <a:solidFill>
                            <a:srgbClr val="000000"/>
                          </a:solidFill>
                          <a:latin typeface="Times New Roman"/>
                          <a:ea typeface="Calibri"/>
                        </a:rPr>
                        <a:t>September</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2008">
                <a:tc rowSpan="2">
                  <a:txBody>
                    <a:bodyPr/>
                    <a:lstStyle/>
                    <a:p>
                      <a:pPr marL="0" marR="0">
                        <a:spcBef>
                          <a:spcPts val="0"/>
                        </a:spcBef>
                        <a:spcAft>
                          <a:spcPts val="0"/>
                        </a:spcAft>
                      </a:pPr>
                      <a:endParaRPr lang="en-US" sz="1200">
                        <a:latin typeface="Times New Roman"/>
                        <a:ea typeface="Calibri"/>
                      </a:endParaRPr>
                    </a:p>
                    <a:p>
                      <a:pPr marL="0" marR="0">
                        <a:spcBef>
                          <a:spcPts val="0"/>
                        </a:spcBef>
                        <a:spcAft>
                          <a:spcPts val="0"/>
                        </a:spcAft>
                      </a:pPr>
                      <a:r>
                        <a:rPr lang="en-GB" sz="1200" b="1">
                          <a:solidFill>
                            <a:srgbClr val="000000"/>
                          </a:solidFill>
                          <a:latin typeface="Times New Roman"/>
                          <a:ea typeface="Calibri"/>
                        </a:rPr>
                        <a:t>October</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a:solidFill>
                            <a:srgbClr val="000000"/>
                          </a:solidFill>
                          <a:latin typeface="Times New Roman"/>
                          <a:ea typeface="Calibri"/>
                        </a:rPr>
                        <a:t>Project manager</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a:solidFill>
                            <a:srgbClr val="000000"/>
                          </a:solidFill>
                          <a:latin typeface="Times New Roman"/>
                          <a:ea typeface="Calibri"/>
                        </a:rPr>
                        <a:t>Studying project requirement for e-prescription and e-referral</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b="1">
                          <a:solidFill>
                            <a:srgbClr val="000000"/>
                          </a:solidFill>
                          <a:latin typeface="Times New Roman"/>
                          <a:ea typeface="Calibri"/>
                        </a:rPr>
                        <a:t>Yes</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2008">
                <a:tc vMerge="1">
                  <a:txBody>
                    <a:bodyPr/>
                    <a:lstStyle/>
                    <a:p>
                      <a:endParaRPr lang="en-US"/>
                    </a:p>
                  </a:txBody>
                  <a:tcPr/>
                </a:tc>
                <a:tc>
                  <a:txBody>
                    <a:bodyPr/>
                    <a:lstStyle/>
                    <a:p>
                      <a:pPr marL="0" marR="0">
                        <a:spcBef>
                          <a:spcPts val="0"/>
                        </a:spcBef>
                        <a:spcAft>
                          <a:spcPts val="0"/>
                        </a:spcAft>
                      </a:pPr>
                      <a:r>
                        <a:rPr lang="en-GB" sz="1200">
                          <a:solidFill>
                            <a:srgbClr val="000000"/>
                          </a:solidFill>
                          <a:latin typeface="Times New Roman"/>
                          <a:ea typeface="Calibri"/>
                        </a:rPr>
                        <a:t>Project manager</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000000"/>
                          </a:solidFill>
                          <a:latin typeface="Times New Roman"/>
                          <a:ea typeface="Calibri"/>
                        </a:rPr>
                        <a:t>Studying PRAG procedure for procurement of service for this tender</a:t>
                      </a:r>
                      <a:endParaRPr lang="en-US" sz="12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b="1">
                          <a:solidFill>
                            <a:srgbClr val="000000"/>
                          </a:solidFill>
                          <a:latin typeface="Times New Roman"/>
                          <a:ea typeface="Calibri"/>
                        </a:rPr>
                        <a:t>Yes</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7057">
                <a:tc>
                  <a:txBody>
                    <a:bodyPr/>
                    <a:lstStyle/>
                    <a:p>
                      <a:pPr marL="0" marR="0">
                        <a:spcBef>
                          <a:spcPts val="0"/>
                        </a:spcBef>
                        <a:spcAft>
                          <a:spcPts val="0"/>
                        </a:spcAft>
                      </a:pPr>
                      <a:r>
                        <a:rPr lang="en-GB" sz="1200" b="1">
                          <a:solidFill>
                            <a:srgbClr val="000000"/>
                          </a:solidFill>
                          <a:latin typeface="Times New Roman"/>
                          <a:ea typeface="Calibri"/>
                        </a:rPr>
                        <a:t>November</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a:solidFill>
                            <a:srgbClr val="000000"/>
                          </a:solidFill>
                          <a:latin typeface="Times New Roman"/>
                          <a:ea typeface="Calibri"/>
                        </a:rPr>
                        <a:t>Project manager</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000000"/>
                          </a:solidFill>
                          <a:latin typeface="Times New Roman"/>
                          <a:ea typeface="Calibri"/>
                        </a:rPr>
                        <a:t>Preparing tender documentation</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b="1">
                          <a:solidFill>
                            <a:srgbClr val="000000"/>
                          </a:solidFill>
                          <a:latin typeface="Times New Roman"/>
                          <a:ea typeface="Calibri"/>
                        </a:rPr>
                        <a:t>Yes</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1004">
                <a:tc>
                  <a:txBody>
                    <a:bodyPr/>
                    <a:lstStyle/>
                    <a:p>
                      <a:pPr marL="0" marR="0">
                        <a:spcBef>
                          <a:spcPts val="0"/>
                        </a:spcBef>
                        <a:spcAft>
                          <a:spcPts val="0"/>
                        </a:spcAft>
                      </a:pPr>
                      <a:r>
                        <a:rPr lang="en-GB" sz="1200" b="1">
                          <a:solidFill>
                            <a:srgbClr val="000000"/>
                          </a:solidFill>
                          <a:latin typeface="Times New Roman"/>
                          <a:ea typeface="Calibri"/>
                        </a:rPr>
                        <a:t>December</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a:solidFill>
                            <a:srgbClr val="000000"/>
                          </a:solidFill>
                          <a:latin typeface="Times New Roman"/>
                          <a:ea typeface="Calibri"/>
                        </a:rPr>
                        <a:t>Project manager</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000000"/>
                          </a:solidFill>
                          <a:latin typeface="Times New Roman"/>
                          <a:ea typeface="Calibri"/>
                        </a:rPr>
                        <a:t>Preparing tender dossier</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b="1">
                          <a:solidFill>
                            <a:srgbClr val="000000"/>
                          </a:solidFill>
                          <a:latin typeface="Times New Roman"/>
                          <a:ea typeface="Calibri"/>
                        </a:rPr>
                        <a:t>Yes</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03013">
                <a:tc>
                  <a:txBody>
                    <a:bodyPr/>
                    <a:lstStyle/>
                    <a:p>
                      <a:pPr marL="0" marR="0">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FF0000"/>
                          </a:solidFill>
                          <a:latin typeface="Times New Roman"/>
                          <a:ea typeface="Calibri"/>
                        </a:rPr>
                        <a:t>Project manager &amp;FM &amp; AS</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000000"/>
                          </a:solidFill>
                          <a:latin typeface="Times New Roman"/>
                          <a:ea typeface="Calibri"/>
                        </a:rPr>
                        <a:t>Invitation for tender submission-</a:t>
                      </a:r>
                      <a:endParaRPr lang="en-US" sz="1200" dirty="0">
                        <a:latin typeface="Times New Roman"/>
                        <a:ea typeface="Calibri"/>
                      </a:endParaRPr>
                    </a:p>
                    <a:p>
                      <a:pPr marL="0" marR="0">
                        <a:spcBef>
                          <a:spcPts val="0"/>
                        </a:spcBef>
                        <a:spcAft>
                          <a:spcPts val="0"/>
                        </a:spcAft>
                      </a:pPr>
                      <a:r>
                        <a:rPr lang="en-US" sz="1200" dirty="0">
                          <a:solidFill>
                            <a:srgbClr val="333333"/>
                          </a:solidFill>
                          <a:latin typeface="Times New Roman"/>
                          <a:ea typeface="Times New Roman"/>
                        </a:rPr>
                        <a:t>Development for e-Prescription and e-Referral systems</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b="1">
                          <a:solidFill>
                            <a:srgbClr val="000000"/>
                          </a:solidFill>
                          <a:latin typeface="Times New Roman"/>
                          <a:ea typeface="Calibri"/>
                        </a:rPr>
                        <a:t>Yes</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02008">
                <a:tc>
                  <a:txBody>
                    <a:bodyPr/>
                    <a:lstStyle/>
                    <a:p>
                      <a:pPr marL="0" marR="0">
                        <a:spcBef>
                          <a:spcPts val="0"/>
                        </a:spcBef>
                        <a:spcAft>
                          <a:spcPts val="0"/>
                        </a:spcAft>
                      </a:pPr>
                      <a:r>
                        <a:rPr lang="en-GB" sz="1200" b="1">
                          <a:solidFill>
                            <a:srgbClr val="000000"/>
                          </a:solidFill>
                          <a:latin typeface="Times New Roman"/>
                          <a:ea typeface="Calibri"/>
                        </a:rPr>
                        <a:t>January</a:t>
                      </a:r>
                      <a:endParaRPr lang="en-US" sz="1200">
                        <a:latin typeface="Times New Roman"/>
                        <a:ea typeface="Calibri"/>
                      </a:endParaRPr>
                    </a:p>
                    <a:p>
                      <a:pPr marL="0" marR="0">
                        <a:spcBef>
                          <a:spcPts val="0"/>
                        </a:spcBef>
                        <a:spcAft>
                          <a:spcPts val="0"/>
                        </a:spcAft>
                      </a:pPr>
                      <a:r>
                        <a:rPr lang="en-GB" sz="1200" b="1">
                          <a:solidFill>
                            <a:srgbClr val="000000"/>
                          </a:solidFill>
                          <a:latin typeface="Times New Roman"/>
                          <a:ea typeface="Calibri"/>
                        </a:rPr>
                        <a:t>2019</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latin typeface="Times New Roman"/>
                          <a:ea typeface="Calibri"/>
                        </a:rPr>
                        <a:t>PM@Assesment team</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000000"/>
                          </a:solidFill>
                          <a:latin typeface="Times New Roman"/>
                          <a:ea typeface="Calibri"/>
                        </a:rPr>
                        <a:t>Selection of best tender </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b="1">
                          <a:solidFill>
                            <a:srgbClr val="000000"/>
                          </a:solidFill>
                          <a:latin typeface="Times New Roman"/>
                          <a:ea typeface="Calibri"/>
                        </a:rPr>
                        <a:t>Yes</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02008">
                <a:tc>
                  <a:txBody>
                    <a:bodyPr/>
                    <a:lstStyle/>
                    <a:p>
                      <a:pPr marL="0" marR="0">
                        <a:spcBef>
                          <a:spcPts val="0"/>
                        </a:spcBef>
                        <a:spcAft>
                          <a:spcPts val="0"/>
                        </a:spcAft>
                      </a:pPr>
                      <a:r>
                        <a:rPr lang="en-GB" sz="1200" b="1">
                          <a:solidFill>
                            <a:srgbClr val="000000"/>
                          </a:solidFill>
                          <a:latin typeface="Times New Roman"/>
                          <a:ea typeface="Calibri"/>
                        </a:rPr>
                        <a:t>February</a:t>
                      </a:r>
                      <a:endParaRPr lang="en-US" sz="1200">
                        <a:latin typeface="Times New Roman"/>
                        <a:ea typeface="Calibri"/>
                      </a:endParaRPr>
                    </a:p>
                    <a:p>
                      <a:pPr marL="0" marR="0">
                        <a:spcBef>
                          <a:spcPts val="0"/>
                        </a:spcBef>
                        <a:spcAft>
                          <a:spcPts val="0"/>
                        </a:spcAft>
                      </a:pPr>
                      <a:r>
                        <a:rPr lang="en-GB" sz="1200" b="1">
                          <a:solidFill>
                            <a:srgbClr val="000000"/>
                          </a:solidFill>
                          <a:latin typeface="Times New Roman"/>
                          <a:ea typeface="Calibri"/>
                        </a:rPr>
                        <a:t>2019</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a:solidFill>
                            <a:srgbClr val="000000"/>
                          </a:solidFill>
                          <a:latin typeface="Times New Roman"/>
                          <a:ea typeface="Calibri"/>
                        </a:rPr>
                        <a:t>Project manager</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000000"/>
                          </a:solidFill>
                          <a:latin typeface="Times New Roman"/>
                          <a:ea typeface="Calibri"/>
                        </a:rPr>
                        <a:t>PRAG documents for selection and announcement of the selected tender</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b="1">
                          <a:solidFill>
                            <a:srgbClr val="000000"/>
                          </a:solidFill>
                          <a:latin typeface="Times New Roman"/>
                          <a:ea typeface="Calibri"/>
                        </a:rPr>
                        <a:t>Yes</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IV. Other activity: web site &amp; other</a:t>
            </a:r>
            <a:endParaRPr lang="en-US" dirty="0"/>
          </a:p>
        </p:txBody>
      </p:sp>
      <p:pic>
        <p:nvPicPr>
          <p:cNvPr id="34819" name="Picture 3"/>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313745" y="1872456"/>
            <a:ext cx="7373055" cy="4147344"/>
          </a:xfrm>
          <a:prstGeom prst="rect">
            <a:avLst/>
          </a:prstGeom>
          <a:noFill/>
          <a:ln w="9525">
            <a:noFill/>
            <a:miter lim="800000"/>
            <a:headEnd/>
            <a:tailEnd/>
          </a:ln>
          <a:effectLst/>
        </p:spPr>
      </p:pic>
      <p:sp>
        <p:nvSpPr>
          <p:cNvPr id="7" name="TextBox 6"/>
          <p:cNvSpPr txBox="1"/>
          <p:nvPr/>
        </p:nvSpPr>
        <p:spPr>
          <a:xfrm>
            <a:off x="1066800" y="1295400"/>
            <a:ext cx="5486400" cy="369332"/>
          </a:xfrm>
          <a:prstGeom prst="rect">
            <a:avLst/>
          </a:prstGeom>
          <a:noFill/>
        </p:spPr>
        <p:txBody>
          <a:bodyPr wrap="square" rtlCol="0">
            <a:spAutoFit/>
          </a:bodyPr>
          <a:lstStyle/>
          <a:p>
            <a:r>
              <a:rPr lang="en-US" dirty="0"/>
              <a:t>https://cross4allfikt.wixsite.com/project-mk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 y="-1"/>
          <a:ext cx="9143998" cy="6858000"/>
        </p:xfrm>
        <a:graphic>
          <a:graphicData uri="http://schemas.openxmlformats.org/drawingml/2006/table">
            <a:tbl>
              <a:tblPr/>
              <a:tblGrid>
                <a:gridCol w="1432506">
                  <a:extLst>
                    <a:ext uri="{9D8B030D-6E8A-4147-A177-3AD203B41FA5}">
                      <a16:colId xmlns:a16="http://schemas.microsoft.com/office/drawing/2014/main" val="20000"/>
                    </a:ext>
                  </a:extLst>
                </a:gridCol>
                <a:gridCol w="1669922">
                  <a:extLst>
                    <a:ext uri="{9D8B030D-6E8A-4147-A177-3AD203B41FA5}">
                      <a16:colId xmlns:a16="http://schemas.microsoft.com/office/drawing/2014/main" val="20001"/>
                    </a:ext>
                  </a:extLst>
                </a:gridCol>
                <a:gridCol w="4735286">
                  <a:extLst>
                    <a:ext uri="{9D8B030D-6E8A-4147-A177-3AD203B41FA5}">
                      <a16:colId xmlns:a16="http://schemas.microsoft.com/office/drawing/2014/main" val="20002"/>
                    </a:ext>
                  </a:extLst>
                </a:gridCol>
                <a:gridCol w="531916">
                  <a:extLst>
                    <a:ext uri="{9D8B030D-6E8A-4147-A177-3AD203B41FA5}">
                      <a16:colId xmlns:a16="http://schemas.microsoft.com/office/drawing/2014/main" val="20003"/>
                    </a:ext>
                  </a:extLst>
                </a:gridCol>
                <a:gridCol w="774368">
                  <a:extLst>
                    <a:ext uri="{9D8B030D-6E8A-4147-A177-3AD203B41FA5}">
                      <a16:colId xmlns:a16="http://schemas.microsoft.com/office/drawing/2014/main" val="20004"/>
                    </a:ext>
                  </a:extLst>
                </a:gridCol>
              </a:tblGrid>
              <a:tr h="370021">
                <a:tc>
                  <a:txBody>
                    <a:bodyPr/>
                    <a:lstStyle/>
                    <a:p>
                      <a:pPr marL="0" marR="0" algn="ctr">
                        <a:spcBef>
                          <a:spcPts val="0"/>
                        </a:spcBef>
                        <a:spcAft>
                          <a:spcPts val="0"/>
                        </a:spcAft>
                      </a:pPr>
                      <a:endParaRPr lang="en-GB" sz="1100" dirty="0">
                        <a:solidFill>
                          <a:srgbClr val="000000"/>
                        </a:solidFill>
                        <a:latin typeface="Times New Roman"/>
                        <a:ea typeface="Calibri"/>
                      </a:endParaRPr>
                    </a:p>
                    <a:p>
                      <a:pPr marL="0" marR="0" algn="ctr">
                        <a:spcBef>
                          <a:spcPts val="0"/>
                        </a:spcBef>
                        <a:spcAft>
                          <a:spcPts val="0"/>
                        </a:spcAft>
                      </a:pPr>
                      <a:r>
                        <a:rPr lang="en-GB" sz="1100" b="1" dirty="0">
                          <a:solidFill>
                            <a:srgbClr val="000000"/>
                          </a:solidFill>
                          <a:latin typeface="Times New Roman"/>
                          <a:ea typeface="Calibri"/>
                        </a:rPr>
                        <a:t>Month</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1100" dirty="0">
                        <a:latin typeface="Times New Roman"/>
                        <a:ea typeface="Calibri"/>
                      </a:endParaRPr>
                    </a:p>
                    <a:p>
                      <a:pPr marL="0" marR="0" algn="ctr">
                        <a:spcBef>
                          <a:spcPts val="0"/>
                        </a:spcBef>
                        <a:spcAft>
                          <a:spcPts val="0"/>
                        </a:spcAft>
                      </a:pPr>
                      <a:r>
                        <a:rPr lang="en-GB" sz="1100" b="1" dirty="0">
                          <a:solidFill>
                            <a:srgbClr val="000000"/>
                          </a:solidFill>
                          <a:latin typeface="Times New Roman"/>
                          <a:ea typeface="Calibri"/>
                        </a:rPr>
                        <a:t>responsible</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400">
                        <a:latin typeface="Times New Roman"/>
                        <a:ea typeface="Calibri"/>
                      </a:endParaRPr>
                    </a:p>
                    <a:p>
                      <a:pPr marL="0" marR="0" algn="ctr">
                        <a:spcBef>
                          <a:spcPts val="0"/>
                        </a:spcBef>
                        <a:spcAft>
                          <a:spcPts val="0"/>
                        </a:spcAft>
                      </a:pPr>
                      <a:r>
                        <a:rPr lang="en-GB" sz="400" b="1">
                          <a:solidFill>
                            <a:srgbClr val="000000"/>
                          </a:solidFill>
                          <a:latin typeface="Times New Roman"/>
                          <a:ea typeface="Calibri"/>
                        </a:rPr>
                        <a:t>Planed activity</a:t>
                      </a: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400">
                        <a:latin typeface="Times New Roman"/>
                        <a:ea typeface="Calibri"/>
                      </a:endParaRPr>
                    </a:p>
                    <a:p>
                      <a:pPr marL="0" marR="0" algn="ctr">
                        <a:spcBef>
                          <a:spcPts val="0"/>
                        </a:spcBef>
                        <a:spcAft>
                          <a:spcPts val="0"/>
                        </a:spcAft>
                      </a:pPr>
                      <a:r>
                        <a:rPr lang="en-GB" sz="400" b="1">
                          <a:solidFill>
                            <a:srgbClr val="000000"/>
                          </a:solidFill>
                          <a:latin typeface="Times New Roman"/>
                          <a:ea typeface="Calibri"/>
                        </a:rPr>
                        <a:t>Finished activity</a:t>
                      </a: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400">
                        <a:latin typeface="Times New Roman"/>
                        <a:ea typeface="Calibri"/>
                      </a:endParaRPr>
                    </a:p>
                    <a:p>
                      <a:pPr marL="0" marR="0" algn="ctr">
                        <a:spcBef>
                          <a:spcPts val="0"/>
                        </a:spcBef>
                        <a:spcAft>
                          <a:spcPts val="0"/>
                        </a:spcAft>
                      </a:pPr>
                      <a:r>
                        <a:rPr lang="en-GB" sz="400" b="1">
                          <a:solidFill>
                            <a:srgbClr val="000000"/>
                          </a:solidFill>
                          <a:latin typeface="Times New Roman"/>
                          <a:ea typeface="Calibri"/>
                        </a:rPr>
                        <a:t>Notes</a:t>
                      </a: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extLst>
                  <a:ext uri="{0D108BD9-81ED-4DB2-BD59-A6C34878D82A}">
                    <a16:rowId xmlns:a16="http://schemas.microsoft.com/office/drawing/2014/main" val="10000"/>
                  </a:ext>
                </a:extLst>
              </a:tr>
              <a:tr h="199727">
                <a:tc rowSpan="2">
                  <a:txBody>
                    <a:bodyPr/>
                    <a:lstStyle/>
                    <a:p>
                      <a:pPr marL="0" marR="0">
                        <a:spcBef>
                          <a:spcPts val="0"/>
                        </a:spcBef>
                        <a:spcAft>
                          <a:spcPts val="0"/>
                        </a:spcAft>
                      </a:pPr>
                      <a:endParaRPr lang="en-US" sz="1100">
                        <a:latin typeface="Times New Roman"/>
                        <a:ea typeface="Calibri"/>
                      </a:endParaRPr>
                    </a:p>
                    <a:p>
                      <a:pPr marL="0" marR="0">
                        <a:spcBef>
                          <a:spcPts val="0"/>
                        </a:spcBef>
                        <a:spcAft>
                          <a:spcPts val="0"/>
                        </a:spcAft>
                      </a:pPr>
                      <a:r>
                        <a:rPr lang="en-GB" sz="1100" b="1">
                          <a:solidFill>
                            <a:srgbClr val="000000"/>
                          </a:solidFill>
                          <a:latin typeface="Times New Roman"/>
                          <a:ea typeface="Calibri"/>
                        </a:rPr>
                        <a:t>June</a:t>
                      </a: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000000"/>
                          </a:solidFill>
                          <a:latin typeface="Times New Roman"/>
                          <a:ea typeface="Times New Roman"/>
                        </a:rPr>
                        <a:t>e-learning team, PM</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000000"/>
                          </a:solidFill>
                          <a:latin typeface="Times New Roman"/>
                          <a:ea typeface="Times New Roman"/>
                        </a:rPr>
                        <a:t>Creating paper for e-Accessibility and WCAG standard</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9456">
                <a:tc vMerge="1">
                  <a:txBody>
                    <a:bodyPr/>
                    <a:lstStyle/>
                    <a:p>
                      <a:endParaRPr lang="en-US"/>
                    </a:p>
                  </a:txBody>
                  <a:tcPr/>
                </a:tc>
                <a:tc>
                  <a:txBody>
                    <a:bodyPr/>
                    <a:lstStyle/>
                    <a:p>
                      <a:pPr marL="0" marR="0">
                        <a:spcBef>
                          <a:spcPts val="0"/>
                        </a:spcBef>
                        <a:spcAft>
                          <a:spcPts val="0"/>
                        </a:spcAft>
                      </a:pPr>
                      <a:r>
                        <a:rPr lang="en-US" sz="1100" dirty="0">
                          <a:solidFill>
                            <a:srgbClr val="000000"/>
                          </a:solidFill>
                          <a:latin typeface="Times New Roman"/>
                          <a:ea typeface="Times New Roman"/>
                        </a:rPr>
                        <a:t>e-learning team, PM</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000000"/>
                          </a:solidFill>
                          <a:latin typeface="Times New Roman"/>
                          <a:ea typeface="Times New Roman"/>
                        </a:rPr>
                        <a:t>Researches about the published papers for WCAG standards and experience with implementation of the standards</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4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9727">
                <a:tc>
                  <a:txBody>
                    <a:bodyPr/>
                    <a:lstStyle/>
                    <a:p>
                      <a:pPr marL="0" marR="0">
                        <a:spcBef>
                          <a:spcPts val="0"/>
                        </a:spcBef>
                        <a:spcAft>
                          <a:spcPts val="0"/>
                        </a:spcAft>
                      </a:pP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000000"/>
                          </a:solidFill>
                          <a:latin typeface="Times New Roman"/>
                          <a:ea typeface="Calibri"/>
                        </a:rPr>
                        <a:t>Web administrator</a:t>
                      </a: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solidFill>
                            <a:srgbClr val="000000"/>
                          </a:solidFill>
                          <a:latin typeface="Times New Roman"/>
                          <a:ea typeface="Calibri"/>
                        </a:rPr>
                        <a:t>Preparing materials for cross4all FICT web site</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9727">
                <a:tc>
                  <a:txBody>
                    <a:bodyPr/>
                    <a:lstStyle/>
                    <a:p>
                      <a:pPr marL="0" marR="0">
                        <a:spcBef>
                          <a:spcPts val="0"/>
                        </a:spcBef>
                        <a:spcAft>
                          <a:spcPts val="0"/>
                        </a:spcAft>
                      </a:pPr>
                      <a:r>
                        <a:rPr lang="en-GB" sz="1100" b="1">
                          <a:solidFill>
                            <a:srgbClr val="000000"/>
                          </a:solidFill>
                          <a:latin typeface="Times New Roman"/>
                          <a:ea typeface="Calibri"/>
                        </a:rPr>
                        <a:t>July</a:t>
                      </a: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000000"/>
                          </a:solidFill>
                          <a:latin typeface="Times New Roman"/>
                          <a:ea typeface="Calibri"/>
                        </a:rPr>
                        <a:t>PM, mobile team</a:t>
                      </a: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solidFill>
                            <a:srgbClr val="000000"/>
                          </a:solidFill>
                          <a:latin typeface="Times New Roman"/>
                          <a:ea typeface="Calibri"/>
                        </a:rPr>
                        <a:t>Creating video materials for usage of mobile devices for vital sign</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9727">
                <a:tc>
                  <a:txBody>
                    <a:bodyPr/>
                    <a:lstStyle/>
                    <a:p>
                      <a:pPr marL="0" marR="0">
                        <a:spcBef>
                          <a:spcPts val="0"/>
                        </a:spcBef>
                        <a:spcAft>
                          <a:spcPts val="0"/>
                        </a:spcAft>
                      </a:pPr>
                      <a:r>
                        <a:rPr lang="en-GB" sz="1100" b="1">
                          <a:solidFill>
                            <a:srgbClr val="000000"/>
                          </a:solidFill>
                          <a:latin typeface="Times New Roman"/>
                          <a:ea typeface="Calibri"/>
                        </a:rPr>
                        <a:t>August</a:t>
                      </a: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latin typeface="Times New Roman"/>
                          <a:ea typeface="Times New Roman"/>
                        </a:rPr>
                        <a:t>e-learning team, PM</a:t>
                      </a: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000000"/>
                          </a:solidFill>
                          <a:latin typeface="Times New Roman"/>
                          <a:ea typeface="Times New Roman"/>
                        </a:rPr>
                        <a:t>Researches about the published papers for WCAG standards</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9727">
                <a:tc>
                  <a:txBody>
                    <a:bodyPr/>
                    <a:lstStyle/>
                    <a:p>
                      <a:pPr marL="0" marR="0">
                        <a:spcBef>
                          <a:spcPts val="0"/>
                        </a:spcBef>
                        <a:spcAft>
                          <a:spcPts val="0"/>
                        </a:spcAft>
                      </a:pPr>
                      <a:r>
                        <a:rPr lang="en-GB" sz="1100" b="1">
                          <a:solidFill>
                            <a:srgbClr val="000000"/>
                          </a:solidFill>
                          <a:latin typeface="Times New Roman"/>
                          <a:ea typeface="Calibri"/>
                        </a:rPr>
                        <a:t>September</a:t>
                      </a: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latin typeface="Times New Roman"/>
                          <a:ea typeface="Times New Roman"/>
                        </a:rPr>
                        <a:t>e-learning team, PM</a:t>
                      </a: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000000"/>
                          </a:solidFill>
                          <a:latin typeface="Times New Roman"/>
                          <a:ea typeface="Times New Roman"/>
                        </a:rPr>
                        <a:t>Creating paper for e-Accessibility and WCAG standard</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4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5010">
                <a:tc rowSpan="2">
                  <a:txBody>
                    <a:bodyPr/>
                    <a:lstStyle/>
                    <a:p>
                      <a:pPr marL="0" marR="0">
                        <a:spcBef>
                          <a:spcPts val="0"/>
                        </a:spcBef>
                        <a:spcAft>
                          <a:spcPts val="0"/>
                        </a:spcAft>
                      </a:pPr>
                      <a:endParaRPr lang="en-US" sz="1100">
                        <a:latin typeface="Times New Roman"/>
                        <a:ea typeface="Calibri"/>
                      </a:endParaRPr>
                    </a:p>
                    <a:p>
                      <a:pPr marL="0" marR="0">
                        <a:spcBef>
                          <a:spcPts val="0"/>
                        </a:spcBef>
                        <a:spcAft>
                          <a:spcPts val="0"/>
                        </a:spcAft>
                      </a:pPr>
                      <a:r>
                        <a:rPr lang="en-GB" sz="1100" b="1">
                          <a:solidFill>
                            <a:srgbClr val="000000"/>
                          </a:solidFill>
                          <a:latin typeface="Times New Roman"/>
                          <a:ea typeface="Calibri"/>
                        </a:rPr>
                        <a:t>October</a:t>
                      </a: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b="1">
                          <a:solidFill>
                            <a:srgbClr val="000000"/>
                          </a:solidFill>
                          <a:latin typeface="Times New Roman"/>
                          <a:ea typeface="Calibri"/>
                        </a:rPr>
                        <a:t>Web administrator</a:t>
                      </a: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b="1" dirty="0">
                          <a:solidFill>
                            <a:srgbClr val="000000"/>
                          </a:solidFill>
                          <a:latin typeface="Times New Roman"/>
                          <a:ea typeface="Calibri"/>
                        </a:rPr>
                        <a:t>Creating cross4all FICT web site</a:t>
                      </a:r>
                      <a:endParaRPr lang="en-US" sz="1100" dirty="0">
                        <a:latin typeface="Times New Roman"/>
                        <a:ea typeface="Calibri"/>
                      </a:endParaRPr>
                    </a:p>
                  </a:txBody>
                  <a:tcPr marL="23812" marR="23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5010">
                <a:tc vMerge="1">
                  <a:txBody>
                    <a:bodyPr/>
                    <a:lstStyle/>
                    <a:p>
                      <a:endParaRPr lang="en-US"/>
                    </a:p>
                  </a:txBody>
                  <a:tcPr/>
                </a:tc>
                <a:tc>
                  <a:txBody>
                    <a:bodyPr/>
                    <a:lstStyle/>
                    <a:p>
                      <a:pPr marL="0" marR="0">
                        <a:spcBef>
                          <a:spcPts val="0"/>
                        </a:spcBef>
                        <a:spcAft>
                          <a:spcPts val="0"/>
                        </a:spcAft>
                      </a:pPr>
                      <a:r>
                        <a:rPr lang="en-US" sz="1100">
                          <a:solidFill>
                            <a:srgbClr val="000000"/>
                          </a:solidFill>
                          <a:latin typeface="Times New Roman"/>
                          <a:ea typeface="Times New Roman"/>
                        </a:rPr>
                        <a:t>e-learning team, PM</a:t>
                      </a: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000000"/>
                          </a:solidFill>
                          <a:latin typeface="Times New Roman"/>
                          <a:ea typeface="Calibri"/>
                        </a:rPr>
                        <a:t>Paper presentation on AIIT2018</a:t>
                      </a:r>
                      <a:endParaRPr lang="en-US" sz="1100">
                        <a:latin typeface="Times New Roman"/>
                        <a:ea typeface="Calibri"/>
                      </a:endParaRPr>
                    </a:p>
                  </a:txBody>
                  <a:tcPr marL="23812" marR="23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4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0021">
                <a:tc>
                  <a:txBody>
                    <a:bodyPr/>
                    <a:lstStyle/>
                    <a:p>
                      <a:pPr marL="0" marR="0">
                        <a:spcBef>
                          <a:spcPts val="0"/>
                        </a:spcBef>
                        <a:spcAft>
                          <a:spcPts val="0"/>
                        </a:spcAft>
                      </a:pPr>
                      <a:r>
                        <a:rPr lang="en-GB" sz="1100" b="1">
                          <a:solidFill>
                            <a:srgbClr val="000000"/>
                          </a:solidFill>
                          <a:latin typeface="Times New Roman"/>
                          <a:ea typeface="Calibri"/>
                        </a:rPr>
                        <a:t>November</a:t>
                      </a: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100">
                        <a:solidFill>
                          <a:srgbClr val="000000"/>
                        </a:solidFill>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solidFill>
                            <a:srgbClr val="000000"/>
                          </a:solidFill>
                          <a:latin typeface="Times New Roman"/>
                          <a:ea typeface="Calibri"/>
                        </a:rPr>
                        <a:t>Paper presentation on ISGT2018</a:t>
                      </a:r>
                      <a:endParaRPr lang="en-US" sz="1100" dirty="0">
                        <a:latin typeface="Times New Roman"/>
                        <a:ea typeface="Calibri"/>
                      </a:endParaRPr>
                    </a:p>
                    <a:p>
                      <a:pPr marL="0" marR="0">
                        <a:spcBef>
                          <a:spcPts val="0"/>
                        </a:spcBef>
                        <a:spcAft>
                          <a:spcPts val="0"/>
                        </a:spcAft>
                      </a:pPr>
                      <a:r>
                        <a:rPr lang="en-GB" sz="1100" dirty="0">
                          <a:solidFill>
                            <a:srgbClr val="000000"/>
                          </a:solidFill>
                          <a:latin typeface="Times New Roman"/>
                          <a:ea typeface="Calibri"/>
                        </a:rPr>
                        <a:t>Updating the cross4all-FICT web site</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4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998636">
                <a:tc>
                  <a:txBody>
                    <a:bodyPr/>
                    <a:lstStyle/>
                    <a:p>
                      <a:pPr marL="0" marR="0">
                        <a:spcBef>
                          <a:spcPts val="0"/>
                        </a:spcBef>
                        <a:spcAft>
                          <a:spcPts val="0"/>
                        </a:spcAft>
                      </a:pPr>
                      <a:r>
                        <a:rPr lang="en-GB" sz="1100" b="1">
                          <a:solidFill>
                            <a:srgbClr val="000000"/>
                          </a:solidFill>
                          <a:latin typeface="Times New Roman"/>
                          <a:ea typeface="Calibri"/>
                        </a:rPr>
                        <a:t>December</a:t>
                      </a: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latin typeface="Times New Roman"/>
                          <a:ea typeface="Calibri"/>
                        </a:rPr>
                        <a:t>Project manager</a:t>
                      </a: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solidFill>
                            <a:srgbClr val="000000"/>
                          </a:solidFill>
                          <a:latin typeface="Times New Roman"/>
                          <a:ea typeface="Calibri"/>
                        </a:rPr>
                        <a:t>Invitation for tender submission -</a:t>
                      </a:r>
                      <a:endParaRPr lang="en-US" sz="1100" dirty="0">
                        <a:latin typeface="Times New Roman"/>
                        <a:ea typeface="Calibri"/>
                      </a:endParaRPr>
                    </a:p>
                    <a:p>
                      <a:pPr marL="0" marR="0">
                        <a:spcBef>
                          <a:spcPts val="0"/>
                        </a:spcBef>
                        <a:spcAft>
                          <a:spcPts val="0"/>
                        </a:spcAft>
                      </a:pPr>
                      <a:r>
                        <a:rPr lang="en-US" sz="1100" dirty="0">
                          <a:solidFill>
                            <a:srgbClr val="333333"/>
                          </a:solidFill>
                          <a:latin typeface="Times New Roman"/>
                          <a:ea typeface="Times New Roman"/>
                        </a:rPr>
                        <a:t>for Organization of one three-day seminar and Payment for two special adult trainers, to prepare the educational material and conduct one-day training for the project CROSS4ALL</a:t>
                      </a:r>
                      <a:endParaRPr lang="en-US" sz="1100" dirty="0">
                        <a:latin typeface="Times New Roman"/>
                        <a:ea typeface="Calibri"/>
                      </a:endParaRPr>
                    </a:p>
                    <a:p>
                      <a:pPr marL="0" marR="0">
                        <a:spcBef>
                          <a:spcPts val="0"/>
                        </a:spcBef>
                        <a:spcAft>
                          <a:spcPts val="0"/>
                        </a:spcAft>
                      </a:pPr>
                      <a:r>
                        <a:rPr lang="en-US" sz="1100" dirty="0">
                          <a:solidFill>
                            <a:srgbClr val="333333"/>
                          </a:solidFill>
                          <a:latin typeface="Times New Roman"/>
                          <a:ea typeface="Times New Roman"/>
                        </a:rPr>
                        <a:t>posting the invitation for </a:t>
                      </a:r>
                      <a:r>
                        <a:rPr lang="en-US" sz="1100" dirty="0" err="1">
                          <a:solidFill>
                            <a:srgbClr val="333333"/>
                          </a:solidFill>
                          <a:latin typeface="Times New Roman"/>
                          <a:ea typeface="Times New Roman"/>
                        </a:rPr>
                        <a:t>tenderers</a:t>
                      </a:r>
                      <a:r>
                        <a:rPr lang="en-US" sz="1100" dirty="0">
                          <a:solidFill>
                            <a:srgbClr val="333333"/>
                          </a:solidFill>
                          <a:latin typeface="Times New Roman"/>
                          <a:ea typeface="Times New Roman"/>
                        </a:rPr>
                        <a:t> to the FICT and cross4all-FICT web site</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endParaRPr lang="en-US" sz="400" dirty="0">
                        <a:latin typeface="Calibri"/>
                        <a:ea typeface="Calibri"/>
                        <a:cs typeface="Times New Roman"/>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0021">
                <a:tc>
                  <a:txBody>
                    <a:bodyPr/>
                    <a:lstStyle/>
                    <a:p>
                      <a:pPr marL="0" marR="0">
                        <a:spcBef>
                          <a:spcPts val="0"/>
                        </a:spcBef>
                        <a:spcAft>
                          <a:spcPts val="0"/>
                        </a:spcAft>
                      </a:pP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latin typeface="Times New Roman"/>
                          <a:ea typeface="Calibri"/>
                        </a:rPr>
                        <a:t>Project manager</a:t>
                      </a: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solidFill>
                            <a:srgbClr val="000000"/>
                          </a:solidFill>
                          <a:latin typeface="Times New Roman"/>
                          <a:ea typeface="Calibri"/>
                        </a:rPr>
                        <a:t>an advertisement for engaging outsiders </a:t>
                      </a:r>
                      <a:r>
                        <a:rPr lang="en-US" sz="1100" dirty="0">
                          <a:solidFill>
                            <a:srgbClr val="000000"/>
                          </a:solidFill>
                          <a:latin typeface="Times New Roman"/>
                          <a:ea typeface="Calibri"/>
                        </a:rPr>
                        <a:t>as staff </a:t>
                      </a:r>
                      <a:r>
                        <a:rPr lang="en-GB" sz="1100" dirty="0">
                          <a:solidFill>
                            <a:srgbClr val="000000"/>
                          </a:solidFill>
                          <a:latin typeface="Times New Roman"/>
                          <a:ea typeface="Calibri"/>
                        </a:rPr>
                        <a:t>to work on creating mobile applications D.5.2.2</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400">
                        <a:solidFill>
                          <a:srgbClr val="000000"/>
                        </a:solidFill>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9727">
                <a:tc>
                  <a:txBody>
                    <a:bodyPr/>
                    <a:lstStyle/>
                    <a:p>
                      <a:pPr marL="0" marR="0">
                        <a:spcBef>
                          <a:spcPts val="0"/>
                        </a:spcBef>
                        <a:spcAft>
                          <a:spcPts val="0"/>
                        </a:spcAft>
                      </a:pPr>
                      <a:r>
                        <a:rPr lang="en-GB" sz="1100" b="1">
                          <a:solidFill>
                            <a:srgbClr val="000000"/>
                          </a:solidFill>
                          <a:latin typeface="Times New Roman"/>
                          <a:ea typeface="Calibri"/>
                        </a:rPr>
                        <a:t>January</a:t>
                      </a: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latin typeface="Times New Roman"/>
                          <a:ea typeface="Calibri"/>
                        </a:rPr>
                        <a:t>PM@Assesment team</a:t>
                      </a: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solidFill>
                            <a:srgbClr val="000000"/>
                          </a:solidFill>
                          <a:latin typeface="Times New Roman"/>
                          <a:ea typeface="Calibri"/>
                        </a:rPr>
                        <a:t>Selection of best tender – there is not submitted tenders</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400" dirty="0">
                        <a:solidFill>
                          <a:srgbClr val="000000"/>
                        </a:solidFill>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99591">
                <a:tc>
                  <a:txBody>
                    <a:bodyPr/>
                    <a:lstStyle/>
                    <a:p>
                      <a:pPr marL="0" marR="0">
                        <a:spcBef>
                          <a:spcPts val="0"/>
                        </a:spcBef>
                        <a:spcAft>
                          <a:spcPts val="0"/>
                        </a:spcAft>
                      </a:pPr>
                      <a:r>
                        <a:rPr lang="en-GB" sz="1100" b="1">
                          <a:solidFill>
                            <a:srgbClr val="000000"/>
                          </a:solidFill>
                          <a:latin typeface="Times New Roman"/>
                          <a:ea typeface="Calibri"/>
                        </a:rPr>
                        <a:t>February</a:t>
                      </a: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100">
                        <a:solidFill>
                          <a:srgbClr val="000000"/>
                        </a:solidFill>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solidFill>
                            <a:srgbClr val="000000"/>
                          </a:solidFill>
                          <a:latin typeface="Times New Roman"/>
                          <a:ea typeface="Calibri"/>
                        </a:rPr>
                        <a:t>Exploring the mobile devices for monitoring vital signs for distance citizens</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400">
                        <a:solidFill>
                          <a:srgbClr val="000000"/>
                        </a:solidFill>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5010">
                <a:tc>
                  <a:txBody>
                    <a:bodyPr/>
                    <a:lstStyle/>
                    <a:p>
                      <a:pPr marL="0" marR="0">
                        <a:spcBef>
                          <a:spcPts val="0"/>
                        </a:spcBef>
                        <a:spcAft>
                          <a:spcPts val="0"/>
                        </a:spcAft>
                      </a:pPr>
                      <a:r>
                        <a:rPr lang="en-GB" sz="1100" b="1">
                          <a:solidFill>
                            <a:srgbClr val="000000"/>
                          </a:solidFill>
                          <a:latin typeface="Times New Roman"/>
                          <a:ea typeface="Calibri"/>
                        </a:rPr>
                        <a:t>March</a:t>
                      </a: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000000"/>
                          </a:solidFill>
                          <a:latin typeface="Times New Roman"/>
                          <a:ea typeface="Calibri"/>
                        </a:rPr>
                        <a:t>PM@AT</a:t>
                      </a: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000000"/>
                          </a:solidFill>
                          <a:latin typeface="Times New Roman"/>
                          <a:ea typeface="Calibri"/>
                        </a:rPr>
                        <a:t>Selecting outsiders as staff</a:t>
                      </a: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400" dirty="0">
                        <a:solidFill>
                          <a:srgbClr val="000000"/>
                        </a:solidFill>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599181">
                <a:tc>
                  <a:txBody>
                    <a:bodyPr/>
                    <a:lstStyle/>
                    <a:p>
                      <a:pPr marL="0" marR="0">
                        <a:spcBef>
                          <a:spcPts val="0"/>
                        </a:spcBef>
                        <a:spcAft>
                          <a:spcPts val="0"/>
                        </a:spcAft>
                      </a:pP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000000"/>
                          </a:solidFill>
                          <a:latin typeface="Times New Roman"/>
                          <a:ea typeface="Calibri"/>
                        </a:rPr>
                        <a:t>Project manager</a:t>
                      </a: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solidFill>
                            <a:srgbClr val="000000"/>
                          </a:solidFill>
                          <a:latin typeface="Times New Roman"/>
                          <a:ea typeface="Calibri"/>
                        </a:rPr>
                        <a:t>Preparation of Second Invitation for tender submission-</a:t>
                      </a:r>
                      <a:endParaRPr lang="en-US" sz="1100" dirty="0">
                        <a:latin typeface="Times New Roman"/>
                        <a:ea typeface="Calibri"/>
                      </a:endParaRPr>
                    </a:p>
                    <a:p>
                      <a:pPr marL="0" marR="0">
                        <a:spcBef>
                          <a:spcPts val="0"/>
                        </a:spcBef>
                        <a:spcAft>
                          <a:spcPts val="0"/>
                        </a:spcAft>
                      </a:pPr>
                      <a:r>
                        <a:rPr lang="en-US" sz="1100" dirty="0">
                          <a:solidFill>
                            <a:srgbClr val="333333"/>
                          </a:solidFill>
                          <a:latin typeface="Times New Roman"/>
                          <a:ea typeface="Times New Roman"/>
                        </a:rPr>
                        <a:t>Expert usability &amp; accessibility evaluation to assess conformance with WCAG 2.0 (AA) and Impact assessment study</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400" dirty="0">
                        <a:solidFill>
                          <a:srgbClr val="000000"/>
                        </a:solidFill>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798910">
                <a:tc>
                  <a:txBody>
                    <a:bodyPr/>
                    <a:lstStyle/>
                    <a:p>
                      <a:pPr marL="0" marR="0">
                        <a:spcBef>
                          <a:spcPts val="0"/>
                        </a:spcBef>
                        <a:spcAft>
                          <a:spcPts val="0"/>
                        </a:spcAft>
                      </a:pPr>
                      <a:endParaRPr lang="en-US" sz="11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100">
                        <a:solidFill>
                          <a:srgbClr val="000000"/>
                        </a:solidFill>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solidFill>
                            <a:srgbClr val="000000"/>
                          </a:solidFill>
                          <a:latin typeface="Times New Roman"/>
                          <a:ea typeface="Calibri"/>
                        </a:rPr>
                        <a:t>Preparation of Second Invitation for tender submission -</a:t>
                      </a:r>
                      <a:endParaRPr lang="en-US" sz="1100" dirty="0">
                        <a:latin typeface="Times New Roman"/>
                        <a:ea typeface="Calibri"/>
                      </a:endParaRPr>
                    </a:p>
                    <a:p>
                      <a:pPr marL="0" marR="0">
                        <a:spcBef>
                          <a:spcPts val="0"/>
                        </a:spcBef>
                        <a:spcAft>
                          <a:spcPts val="0"/>
                        </a:spcAft>
                      </a:pPr>
                      <a:r>
                        <a:rPr lang="en-US" sz="1100" dirty="0">
                          <a:solidFill>
                            <a:srgbClr val="333333"/>
                          </a:solidFill>
                          <a:latin typeface="Times New Roman"/>
                          <a:ea typeface="Times New Roman"/>
                        </a:rPr>
                        <a:t>for Organization of one three-day seminar and Payment for two special adult trainers, to prepare the educational material and conduct one-day training for the project CROSS4ALL</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400" dirty="0">
                        <a:solidFill>
                          <a:srgbClr val="000000"/>
                        </a:solidFill>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699044">
                <a:tc>
                  <a:txBody>
                    <a:bodyPr/>
                    <a:lstStyle/>
                    <a:p>
                      <a:pPr marL="0" marR="0">
                        <a:spcBef>
                          <a:spcPts val="0"/>
                        </a:spcBef>
                        <a:spcAft>
                          <a:spcPts val="0"/>
                        </a:spcAft>
                      </a:pP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100" dirty="0">
                        <a:solidFill>
                          <a:srgbClr val="000000"/>
                        </a:solidFill>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solidFill>
                            <a:srgbClr val="000000"/>
                          </a:solidFill>
                          <a:latin typeface="Times New Roman"/>
                          <a:ea typeface="Calibri"/>
                        </a:rPr>
                        <a:t>Preparation of tender dossier for procurement of 4 complete sets of equipment (tablet/mobile, wireless multi sensor for vital sign recording) (heart rate, heart pressure, breath rating, body temperature, glucometer, etc.) </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400" dirty="0">
                        <a:solidFill>
                          <a:srgbClr val="000000"/>
                        </a:solidFill>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99727">
                <a:tc>
                  <a:txBody>
                    <a:bodyPr/>
                    <a:lstStyle/>
                    <a:p>
                      <a:pPr marL="0" marR="0">
                        <a:spcBef>
                          <a:spcPts val="0"/>
                        </a:spcBef>
                        <a:spcAft>
                          <a:spcPts val="0"/>
                        </a:spcAft>
                      </a:pP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400">
                        <a:solidFill>
                          <a:srgbClr val="000000"/>
                        </a:solidFill>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solidFill>
                            <a:srgbClr val="000000"/>
                          </a:solidFill>
                          <a:latin typeface="Times New Roman"/>
                          <a:ea typeface="Calibri"/>
                        </a:rPr>
                        <a:t>Contracts with outsiders as staff cost working on D.5.2.2.</a:t>
                      </a:r>
                      <a:endParaRPr lang="en-US" sz="1100" dirty="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400">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400" dirty="0">
                        <a:solidFill>
                          <a:srgbClr val="000000"/>
                        </a:solidFill>
                        <a:latin typeface="Times New Roman"/>
                        <a:ea typeface="Calibri"/>
                      </a:endParaRPr>
                    </a:p>
                  </a:txBody>
                  <a:tcPr marL="23812" marR="23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
        <p:nvSpPr>
          <p:cNvPr id="358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dirty="0"/>
              <a:t>Problems, </a:t>
            </a:r>
            <a:r>
              <a:rPr lang="en-GB" dirty="0"/>
              <a:t>Risks and issues to be considered</a:t>
            </a:r>
            <a:endParaRPr lang="en-US" dirty="0"/>
          </a:p>
        </p:txBody>
      </p:sp>
      <p:sp>
        <p:nvSpPr>
          <p:cNvPr id="3" name="Content Placeholder 2"/>
          <p:cNvSpPr>
            <a:spLocks noGrp="1"/>
          </p:cNvSpPr>
          <p:nvPr>
            <p:ph idx="1"/>
          </p:nvPr>
        </p:nvSpPr>
        <p:spPr>
          <a:xfrm>
            <a:off x="152400" y="990600"/>
            <a:ext cx="8991600" cy="5410200"/>
          </a:xfrm>
        </p:spPr>
        <p:txBody>
          <a:bodyPr>
            <a:normAutofit fontScale="85000" lnSpcReduction="20000"/>
          </a:bodyPr>
          <a:lstStyle/>
          <a:p>
            <a:pPr>
              <a:buNone/>
            </a:pPr>
            <a:r>
              <a:rPr lang="en-US" dirty="0"/>
              <a:t>Why we late with planned activities? </a:t>
            </a:r>
          </a:p>
          <a:p>
            <a:pPr>
              <a:buNone/>
            </a:pPr>
            <a:r>
              <a:rPr lang="en-US" dirty="0"/>
              <a:t>Waiting for material for e-Learning on health and digital health literacy</a:t>
            </a:r>
          </a:p>
          <a:p>
            <a:pPr>
              <a:buNone/>
            </a:pPr>
            <a:r>
              <a:rPr lang="en-US" dirty="0"/>
              <a:t>Mobile devices for vital signs – technical decision for devices</a:t>
            </a:r>
          </a:p>
          <a:p>
            <a:pPr>
              <a:buNone/>
            </a:pPr>
            <a:r>
              <a:rPr lang="en-US" dirty="0"/>
              <a:t>Procurement procedures starts in November because lack of funds</a:t>
            </a:r>
          </a:p>
          <a:p>
            <a:pPr>
              <a:buNone/>
            </a:pPr>
            <a:r>
              <a:rPr lang="en-US" dirty="0"/>
              <a:t>No decision for some tenders – may be we have high criteria? Or low level of planned funds?</a:t>
            </a:r>
          </a:p>
          <a:p>
            <a:pPr>
              <a:buNone/>
            </a:pPr>
            <a:r>
              <a:rPr lang="en-US" dirty="0"/>
              <a:t>Lack of staff for mobile devices D.5.2.2 – we start procedure for recruiting staff and outsiders…in December -  procedures are not finished yet..</a:t>
            </a:r>
          </a:p>
          <a:p>
            <a:pPr>
              <a:buNone/>
            </a:pPr>
            <a:r>
              <a:rPr lang="en-US" dirty="0"/>
              <a:t>Procurement procedure for mobile devices</a:t>
            </a:r>
          </a:p>
          <a:p>
            <a:pPr>
              <a:buNone/>
            </a:pPr>
            <a:r>
              <a:rPr lang="en-US" dirty="0"/>
              <a:t>Procurement procedures for two unsuccessful tenders…</a:t>
            </a:r>
          </a:p>
          <a:p>
            <a:pPr>
              <a:buNone/>
            </a:pPr>
            <a:r>
              <a:rPr lang="en-US" dirty="0"/>
              <a:t>Question: Did we have a high level of demands in tenders? May be we have to lower the tenders’ criteria….</a:t>
            </a:r>
          </a:p>
          <a:p>
            <a:pPr>
              <a:buNone/>
            </a:pPr>
            <a:r>
              <a:rPr lang="en-US" dirty="0"/>
              <a:t>Question: When we can expect the material for e-learning for digital literacy for e-health for e-learning platform? </a:t>
            </a:r>
          </a:p>
          <a:p>
            <a:pPr>
              <a:buNone/>
            </a:pPr>
            <a:r>
              <a:rPr lang="en-US" dirty="0"/>
              <a:t>      -They have to be the base for our three days workshop? </a:t>
            </a:r>
          </a:p>
          <a:p>
            <a:pPr>
              <a:buNone/>
            </a:pPr>
            <a:r>
              <a:rPr lang="en-US" dirty="0"/>
              <a:t>	- When we have to planning these activity? </a:t>
            </a:r>
          </a:p>
          <a:p>
            <a:pPr>
              <a:buNone/>
            </a:pPr>
            <a:r>
              <a:rPr lang="en-US" dirty="0"/>
              <a:t>	- Do we expect some project prolongation? Can we catch the planned dynamic?</a:t>
            </a:r>
          </a:p>
          <a:p>
            <a:pPr>
              <a:buNone/>
            </a:pPr>
            <a:endParaRPr lang="en-US" dirty="0"/>
          </a:p>
          <a:p>
            <a:pPr>
              <a:buNone/>
            </a:pPr>
            <a:r>
              <a:rPr lang="en-US" dirty="0"/>
              <a:t> </a:t>
            </a:r>
          </a:p>
          <a:p>
            <a:pPr>
              <a:buNone/>
            </a:pPr>
            <a:endParaRPr lang="en-US" dirty="0"/>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A3BD9D-8E88-48C7-988F-9243EF2D7FD9}"/>
              </a:ext>
            </a:extLst>
          </p:cNvPr>
          <p:cNvSpPr>
            <a:spLocks noGrp="1"/>
          </p:cNvSpPr>
          <p:nvPr>
            <p:ph type="title"/>
          </p:nvPr>
        </p:nvSpPr>
        <p:spPr/>
        <p:txBody>
          <a:bodyPr>
            <a:normAutofit fontScale="90000"/>
          </a:bodyPr>
          <a:lstStyle/>
          <a:p>
            <a:r>
              <a:rPr lang="en-US" dirty="0"/>
              <a:t>Contents of the Presentation </a:t>
            </a:r>
          </a:p>
        </p:txBody>
      </p:sp>
      <p:sp>
        <p:nvSpPr>
          <p:cNvPr id="3" name="Θέση περιεχομένου 2">
            <a:extLst>
              <a:ext uri="{FF2B5EF4-FFF2-40B4-BE49-F238E27FC236}">
                <a16:creationId xmlns:a16="http://schemas.microsoft.com/office/drawing/2014/main" id="{52F80AFF-ADB5-4705-826E-A7EE6E0CD6C4}"/>
              </a:ext>
            </a:extLst>
          </p:cNvPr>
          <p:cNvSpPr>
            <a:spLocks noGrp="1"/>
          </p:cNvSpPr>
          <p:nvPr>
            <p:ph idx="1"/>
          </p:nvPr>
        </p:nvSpPr>
        <p:spPr/>
        <p:txBody>
          <a:bodyPr>
            <a:normAutofit/>
          </a:bodyPr>
          <a:lstStyle/>
          <a:p>
            <a:pPr marL="0" indent="0">
              <a:buNone/>
            </a:pPr>
            <a:r>
              <a:rPr lang="en-GB" dirty="0"/>
              <a:t>In your presentations, please provide information on the following items:</a:t>
            </a:r>
          </a:p>
          <a:p>
            <a:r>
              <a:rPr lang="en-GB" dirty="0"/>
              <a:t>Progress and current status per Deliverable of the partner (see </a:t>
            </a:r>
            <a:r>
              <a:rPr lang="en-GB" dirty="0" err="1"/>
              <a:t>JoB</a:t>
            </a:r>
            <a:r>
              <a:rPr lang="en-GB" dirty="0"/>
              <a:t>)</a:t>
            </a:r>
          </a:p>
          <a:p>
            <a:pPr marL="0" indent="0">
              <a:buNone/>
            </a:pPr>
            <a:r>
              <a:rPr lang="en-GB" dirty="0">
                <a:solidFill>
                  <a:srgbClr val="FF0000"/>
                </a:solidFill>
              </a:rPr>
              <a:t>-  Evaluation of public call for engagement of project staff</a:t>
            </a:r>
          </a:p>
          <a:p>
            <a:r>
              <a:rPr lang="en-GB" dirty="0"/>
              <a:t>Planned activities </a:t>
            </a:r>
          </a:p>
          <a:p>
            <a:pPr lvl="1"/>
            <a:r>
              <a:rPr lang="en-GB" dirty="0"/>
              <a:t>activities and expected outcomes</a:t>
            </a:r>
          </a:p>
          <a:p>
            <a:pPr lvl="1"/>
            <a:r>
              <a:rPr lang="en-GB" dirty="0"/>
              <a:t>time plans</a:t>
            </a:r>
          </a:p>
          <a:p>
            <a:pPr lvl="1"/>
            <a:r>
              <a:rPr lang="en-GB" dirty="0">
                <a:solidFill>
                  <a:srgbClr val="FF0000"/>
                </a:solidFill>
              </a:rPr>
              <a:t>input from other partners needed – ( for all activities)</a:t>
            </a:r>
          </a:p>
          <a:p>
            <a:pPr lvl="1"/>
            <a:r>
              <a:rPr lang="en-GB" dirty="0"/>
              <a:t>Risks and issues to be considered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A3BD9D-8E88-48C7-988F-9243EF2D7FD9}"/>
              </a:ext>
            </a:extLst>
          </p:cNvPr>
          <p:cNvSpPr>
            <a:spLocks noGrp="1"/>
          </p:cNvSpPr>
          <p:nvPr>
            <p:ph type="title"/>
          </p:nvPr>
        </p:nvSpPr>
        <p:spPr/>
        <p:txBody>
          <a:bodyPr>
            <a:normAutofit fontScale="90000"/>
          </a:bodyPr>
          <a:lstStyle/>
          <a:p>
            <a:r>
              <a:rPr lang="en-US" dirty="0"/>
              <a:t>Contents of the Presentation </a:t>
            </a:r>
          </a:p>
        </p:txBody>
      </p:sp>
      <p:sp>
        <p:nvSpPr>
          <p:cNvPr id="3" name="Θέση περιεχομένου 2">
            <a:extLst>
              <a:ext uri="{FF2B5EF4-FFF2-40B4-BE49-F238E27FC236}">
                <a16:creationId xmlns:a16="http://schemas.microsoft.com/office/drawing/2014/main" id="{52F80AFF-ADB5-4705-826E-A7EE6E0CD6C4}"/>
              </a:ext>
            </a:extLst>
          </p:cNvPr>
          <p:cNvSpPr>
            <a:spLocks noGrp="1"/>
          </p:cNvSpPr>
          <p:nvPr>
            <p:ph idx="1"/>
          </p:nvPr>
        </p:nvSpPr>
        <p:spPr>
          <a:xfrm>
            <a:off x="228600" y="1196752"/>
            <a:ext cx="8458200" cy="5280248"/>
          </a:xfrm>
        </p:spPr>
        <p:txBody>
          <a:bodyPr>
            <a:normAutofit fontScale="85000" lnSpcReduction="20000"/>
          </a:bodyPr>
          <a:lstStyle/>
          <a:p>
            <a:pPr marL="0" indent="0">
              <a:buNone/>
            </a:pPr>
            <a:r>
              <a:rPr lang="en-GB" dirty="0"/>
              <a:t>Planned and realized activities until March 2019 </a:t>
            </a:r>
            <a:endParaRPr lang="en-GB" dirty="0">
              <a:solidFill>
                <a:srgbClr val="92D050"/>
              </a:solidFill>
            </a:endParaRPr>
          </a:p>
          <a:p>
            <a:pPr lvl="1"/>
            <a:r>
              <a:rPr lang="en-US" dirty="0"/>
              <a:t>Analysis of Accessibility of the e-Learning Platforms According to the WCAG 2.0 Standard Compliance and decision about the selected platform</a:t>
            </a:r>
          </a:p>
          <a:p>
            <a:pPr lvl="1"/>
            <a:r>
              <a:rPr lang="en-US" dirty="0"/>
              <a:t>Selected </a:t>
            </a:r>
            <a:r>
              <a:rPr lang="en-US" dirty="0" err="1"/>
              <a:t>ATutor</a:t>
            </a:r>
            <a:r>
              <a:rPr lang="en-US" dirty="0"/>
              <a:t> platform as the most convenience for our purpose</a:t>
            </a:r>
          </a:p>
          <a:p>
            <a:pPr lvl="1"/>
            <a:r>
              <a:rPr lang="en-US" dirty="0"/>
              <a:t>Analysis of the e-health activities in our country – D.3.2.3 (for the first draft of strategy – with partners) – activity is not yet started for payment..</a:t>
            </a:r>
          </a:p>
          <a:p>
            <a:pPr lvl="1"/>
            <a:r>
              <a:rPr lang="en-US" dirty="0"/>
              <a:t>Analysis of Electronic Health Record for Health Data Exchange (D.4.2.3 and D.2.2.4)</a:t>
            </a:r>
          </a:p>
          <a:p>
            <a:pPr lvl="1"/>
            <a:r>
              <a:rPr lang="en-GB" dirty="0"/>
              <a:t>Analysis of state of procurement for e-referral and e-prescription system D.4.2.4 –  finished procedure for procurement of external expertise</a:t>
            </a:r>
          </a:p>
          <a:p>
            <a:pPr lvl="1"/>
            <a:r>
              <a:rPr lang="en-GB" dirty="0"/>
              <a:t>Web system for increasing knowledge for digital health literacy, e-learning activities in compliance with WCAG2.0 – prepared materials for e-literacy – D.2.2.4 – launched local web site...we are waiting for:</a:t>
            </a:r>
          </a:p>
          <a:p>
            <a:pPr lvl="1"/>
            <a:r>
              <a:rPr lang="en-GB" dirty="0">
                <a:solidFill>
                  <a:srgbClr val="FF0000"/>
                </a:solidFill>
              </a:rPr>
              <a:t>Input  from NCDP for web site (input from other partners needed) – prepared material for e-learning platform</a:t>
            </a:r>
          </a:p>
          <a:p>
            <a:pPr lvl="1"/>
            <a:r>
              <a:rPr lang="en-GB" dirty="0">
                <a:solidFill>
                  <a:srgbClr val="FF0000"/>
                </a:solidFill>
              </a:rPr>
              <a:t>Technical issues about mobile platform for e-health: FDA approved and cleared appliances for measurement of vital signs - checking</a:t>
            </a:r>
          </a:p>
          <a:p>
            <a:pPr lvl="1"/>
            <a:r>
              <a:rPr lang="en-GB" dirty="0"/>
              <a:t>Risks and issues to be considered</a:t>
            </a:r>
          </a:p>
        </p:txBody>
      </p:sp>
    </p:spTree>
    <p:extLst>
      <p:ext uri="{BB962C8B-B14F-4D97-AF65-F5344CB8AC3E}">
        <p14:creationId xmlns:p14="http://schemas.microsoft.com/office/powerpoint/2010/main" val="467504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e-Learning web platform </a:t>
            </a:r>
            <a:r>
              <a:rPr lang="en-GB" dirty="0"/>
              <a:t>(D4.2.3)</a:t>
            </a:r>
            <a:endParaRPr lang="en-US" dirty="0"/>
          </a:p>
        </p:txBody>
      </p:sp>
      <p:pic>
        <p:nvPicPr>
          <p:cNvPr id="4" name="Εικόνα 89">
            <a:extLst>
              <a:ext uri="{FF2B5EF4-FFF2-40B4-BE49-F238E27FC236}">
                <a16:creationId xmlns:a16="http://schemas.microsoft.com/office/drawing/2014/main" id="{BA7CD3B6-9597-4A5C-8301-131F0FEB2EB5}"/>
              </a:ext>
            </a:extLst>
          </p:cNvPr>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a:xfrm>
            <a:off x="838200" y="4724400"/>
            <a:ext cx="4758373" cy="2133600"/>
          </a:xfrm>
          <a:prstGeom prst="rect">
            <a:avLst/>
          </a:prstGeom>
        </p:spPr>
      </p:pic>
      <p:sp>
        <p:nvSpPr>
          <p:cNvPr id="8" name="TextBox 7"/>
          <p:cNvSpPr txBox="1"/>
          <p:nvPr/>
        </p:nvSpPr>
        <p:spPr>
          <a:xfrm>
            <a:off x="457200" y="1295400"/>
            <a:ext cx="8458200" cy="3877985"/>
          </a:xfrm>
          <a:prstGeom prst="rect">
            <a:avLst/>
          </a:prstGeom>
          <a:noFill/>
        </p:spPr>
        <p:txBody>
          <a:bodyPr wrap="square" rtlCol="0">
            <a:spAutoFit/>
          </a:bodyPr>
          <a:lstStyle/>
          <a:p>
            <a:pPr fontAlgn="base">
              <a:spcBef>
                <a:spcPct val="0"/>
              </a:spcBef>
              <a:spcAft>
                <a:spcPct val="0"/>
              </a:spcAft>
            </a:pPr>
            <a:r>
              <a:rPr lang="en-GB" sz="2400" dirty="0">
                <a:solidFill>
                  <a:srgbClr val="0070C0"/>
                </a:solidFill>
                <a:latin typeface="Calibri" pitchFamily="34" charset="0"/>
                <a:ea typeface="Calibri" pitchFamily="34" charset="0"/>
                <a:cs typeface="Times New Roman" pitchFamily="18" charset="0"/>
              </a:rPr>
              <a:t>offer access to </a:t>
            </a:r>
            <a:r>
              <a:rPr lang="en-GB" sz="2400" b="1" dirty="0">
                <a:solidFill>
                  <a:srgbClr val="0070C0"/>
                </a:solidFill>
                <a:latin typeface="Calibri" pitchFamily="34" charset="0"/>
                <a:ea typeface="Calibri" pitchFamily="34" charset="0"/>
                <a:cs typeface="Times New Roman" pitchFamily="18" charset="0"/>
              </a:rPr>
              <a:t>eLearning for citizens </a:t>
            </a:r>
            <a:r>
              <a:rPr lang="en-GB" sz="2400" dirty="0">
                <a:solidFill>
                  <a:srgbClr val="0070C0"/>
                </a:solidFill>
                <a:latin typeface="Calibri" pitchFamily="34" charset="0"/>
                <a:ea typeface="Calibri" pitchFamily="34" charset="0"/>
                <a:cs typeface="Times New Roman" pitchFamily="18" charset="0"/>
              </a:rPr>
              <a:t>(health &amp; digital health literacy)</a:t>
            </a:r>
            <a:endParaRPr lang="en-GB" sz="2400" dirty="0">
              <a:latin typeface="Arial" pitchFamily="34" charset="0"/>
              <a:cs typeface="Arial" pitchFamily="34" charset="0"/>
            </a:endParaRPr>
          </a:p>
          <a:p>
            <a:pPr fontAlgn="base">
              <a:spcBef>
                <a:spcPct val="0"/>
              </a:spcBef>
              <a:spcAft>
                <a:spcPct val="0"/>
              </a:spcAft>
            </a:pPr>
            <a:r>
              <a:rPr lang="en-US" dirty="0">
                <a:latin typeface="Times New Roman" pitchFamily="18" charset="0"/>
                <a:ea typeface="Calibri" pitchFamily="34" charset="0"/>
                <a:cs typeface="Times New Roman" pitchFamily="18" charset="0"/>
              </a:rPr>
              <a:t>A </a:t>
            </a:r>
            <a:r>
              <a:rPr lang="en-US" b="1" i="1" dirty="0">
                <a:latin typeface="Times New Roman" pitchFamily="18" charset="0"/>
                <a:ea typeface="Calibri" pitchFamily="34" charset="0"/>
                <a:cs typeface="Times New Roman" pitchFamily="18" charset="0"/>
              </a:rPr>
              <a:t>Visitor </a:t>
            </a:r>
            <a:r>
              <a:rPr lang="en-US" dirty="0">
                <a:latin typeface="Times New Roman" pitchFamily="18" charset="0"/>
                <a:ea typeface="Calibri" pitchFamily="34" charset="0"/>
                <a:cs typeface="Times New Roman" pitchFamily="18" charset="0"/>
              </a:rPr>
              <a:t>(citizen) can be informed of the existence of a special </a:t>
            </a:r>
            <a:r>
              <a:rPr lang="en-US" b="1" dirty="0">
                <a:latin typeface="Times New Roman" pitchFamily="18" charset="0"/>
                <a:ea typeface="Calibri" pitchFamily="34" charset="0"/>
                <a:cs typeface="Times New Roman" pitchFamily="18" charset="0"/>
              </a:rPr>
              <a:t>eLearning platform  </a:t>
            </a:r>
            <a:r>
              <a:rPr lang="en-US" dirty="0">
                <a:latin typeface="Times New Roman" pitchFamily="18" charset="0"/>
                <a:ea typeface="Calibri" pitchFamily="34" charset="0"/>
                <a:cs typeface="Times New Roman" pitchFamily="18" charset="0"/>
              </a:rPr>
              <a:t>and be redirected to it in order to:</a:t>
            </a:r>
            <a:endParaRPr lang="en-US" sz="800" dirty="0">
              <a:latin typeface="Arial" pitchFamily="34" charset="0"/>
              <a:cs typeface="Arial" pitchFamily="34" charset="0"/>
            </a:endParaRPr>
          </a:p>
          <a:p>
            <a:pPr lvl="0" eaLnBrk="0" fontAlgn="base" hangingPunct="0">
              <a:spcBef>
                <a:spcPct val="0"/>
              </a:spcBef>
              <a:spcAft>
                <a:spcPct val="0"/>
              </a:spcAft>
              <a:buFontTx/>
              <a:buChar char="•"/>
            </a:pPr>
            <a:r>
              <a:rPr lang="en-US" dirty="0">
                <a:latin typeface="Calibri" pitchFamily="34" charset="0"/>
                <a:ea typeface="Calibri" pitchFamily="34" charset="0"/>
                <a:cs typeface="Times New Roman" pitchFamily="18" charset="0"/>
              </a:rPr>
              <a:t>register to </a:t>
            </a:r>
            <a:r>
              <a:rPr lang="en-US" b="1" dirty="0">
                <a:solidFill>
                  <a:schemeClr val="tx2">
                    <a:lumMod val="60000"/>
                    <a:lumOff val="40000"/>
                  </a:schemeClr>
                </a:solidFill>
                <a:latin typeface="Calibri" pitchFamily="34" charset="0"/>
                <a:ea typeface="Calibri" pitchFamily="34" charset="0"/>
                <a:cs typeface="Times New Roman" pitchFamily="18" charset="0"/>
              </a:rPr>
              <a:t>special courses </a:t>
            </a:r>
            <a:r>
              <a:rPr lang="en-US" dirty="0">
                <a:latin typeface="Calibri" pitchFamily="34" charset="0"/>
                <a:ea typeface="Calibri" pitchFamily="34" charset="0"/>
                <a:cs typeface="Times New Roman" pitchFamily="18" charset="0"/>
              </a:rPr>
              <a:t>related to </a:t>
            </a:r>
            <a:r>
              <a:rPr lang="en-US" b="1" dirty="0">
                <a:latin typeface="Calibri" pitchFamily="34" charset="0"/>
                <a:ea typeface="Calibri" pitchFamily="34" charset="0"/>
                <a:cs typeface="Times New Roman" pitchFamily="18" charset="0"/>
              </a:rPr>
              <a:t>health literacy </a:t>
            </a:r>
            <a:r>
              <a:rPr lang="en-US" dirty="0">
                <a:latin typeface="Calibri" pitchFamily="34" charset="0"/>
                <a:ea typeface="Calibri" pitchFamily="34" charset="0"/>
                <a:cs typeface="Times New Roman" pitchFamily="18" charset="0"/>
              </a:rPr>
              <a:t>(</a:t>
            </a:r>
            <a:r>
              <a:rPr lang="en-GB" dirty="0">
                <a:latin typeface="Calibri" pitchFamily="34" charset="0"/>
                <a:ea typeface="Calibri" pitchFamily="34" charset="0"/>
                <a:cs typeface="Times New Roman" pitchFamily="18" charset="0"/>
              </a:rPr>
              <a:t>the ability to obtain, read, understand, and use healthcare information in order to make appropriate health decisions and follow instructions for treatment, e.g., </a:t>
            </a:r>
            <a:r>
              <a:rPr lang="en-US" dirty="0">
                <a:latin typeface="Calibri" pitchFamily="34" charset="0"/>
                <a:ea typeface="Calibri" pitchFamily="34" charset="0"/>
                <a:cs typeface="Times New Roman" pitchFamily="18" charset="0"/>
              </a:rPr>
              <a:t>for </a:t>
            </a:r>
            <a:r>
              <a:rPr lang="en-GB" dirty="0">
                <a:latin typeface="Calibri" pitchFamily="34" charset="0"/>
                <a:ea typeface="Calibri" pitchFamily="34" charset="0"/>
                <a:cs typeface="Times New Roman" pitchFamily="18" charset="0"/>
              </a:rPr>
              <a:t>addressing or solving various health problems.</a:t>
            </a:r>
            <a:endParaRPr lang="en-US" sz="800" dirty="0">
              <a:latin typeface="Arial" pitchFamily="34" charset="0"/>
              <a:cs typeface="Arial" pitchFamily="34" charset="0"/>
            </a:endParaRPr>
          </a:p>
          <a:p>
            <a:pPr lvl="0" eaLnBrk="0" fontAlgn="base" hangingPunct="0">
              <a:spcBef>
                <a:spcPct val="0"/>
              </a:spcBef>
              <a:spcAft>
                <a:spcPct val="0"/>
              </a:spcAft>
              <a:buFontTx/>
              <a:buChar char="•"/>
            </a:pPr>
            <a:r>
              <a:rPr lang="en-US" dirty="0">
                <a:latin typeface="Calibri" pitchFamily="34" charset="0"/>
                <a:ea typeface="Calibri" pitchFamily="34" charset="0"/>
                <a:cs typeface="Times New Roman" pitchFamily="18" charset="0"/>
              </a:rPr>
              <a:t>register to special courses related to </a:t>
            </a:r>
            <a:r>
              <a:rPr lang="en-US" b="1" dirty="0">
                <a:latin typeface="Calibri" pitchFamily="34" charset="0"/>
                <a:ea typeface="Calibri" pitchFamily="34" charset="0"/>
                <a:cs typeface="Times New Roman" pitchFamily="18" charset="0"/>
              </a:rPr>
              <a:t>digital health and e-health literacy </a:t>
            </a:r>
            <a:r>
              <a:rPr lang="en-US" dirty="0">
                <a:latin typeface="Calibri" pitchFamily="34" charset="0"/>
                <a:ea typeface="Calibri" pitchFamily="34" charset="0"/>
                <a:cs typeface="Times New Roman" pitchFamily="18" charset="0"/>
              </a:rPr>
              <a:t>(</a:t>
            </a:r>
            <a:r>
              <a:rPr lang="en-GB" dirty="0">
                <a:latin typeface="Calibri" pitchFamily="34" charset="0"/>
                <a:ea typeface="Calibri" pitchFamily="34" charset="0"/>
                <a:cs typeface="Times New Roman" pitchFamily="18" charset="0"/>
              </a:rPr>
              <a:t>set of skills, knowledge, and attitudes that a person needs in order to (a) seek, find, and appraise health information and services from electronic sources, and (b) to find, select and make effective use of available tools (PHRs, devices, mobile apps, etc.)</a:t>
            </a:r>
            <a:endParaRPr lang="en-GB" sz="2800" dirty="0">
              <a:latin typeface="Arial" pitchFamily="34" charset="0"/>
              <a:cs typeface="Arial" pitchFamily="34" charset="0"/>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34082"/>
          </a:xfrm>
        </p:spPr>
        <p:txBody>
          <a:bodyPr>
            <a:normAutofit fontScale="90000"/>
          </a:bodyPr>
          <a:lstStyle/>
          <a:p>
            <a:pPr lvl="0"/>
            <a:r>
              <a:rPr lang="en-GB" b="1" dirty="0">
                <a:solidFill>
                  <a:srgbClr val="000000"/>
                </a:solidFill>
                <a:latin typeface="Times New Roman" pitchFamily="18" charset="0"/>
                <a:ea typeface="Calibri" pitchFamily="34" charset="0"/>
                <a:cs typeface="Times New Roman" pitchFamily="18" charset="0"/>
              </a:rPr>
              <a:t>e-learning team activity:</a:t>
            </a:r>
            <a:endParaRPr lang="en-US" dirty="0"/>
          </a:p>
        </p:txBody>
      </p:sp>
      <p:graphicFrame>
        <p:nvGraphicFramePr>
          <p:cNvPr id="4" name="Content Placeholder 3"/>
          <p:cNvGraphicFramePr>
            <a:graphicFrameLocks noGrp="1"/>
          </p:cNvGraphicFramePr>
          <p:nvPr>
            <p:ph idx="1"/>
          </p:nvPr>
        </p:nvGraphicFramePr>
        <p:xfrm>
          <a:off x="381000" y="685800"/>
          <a:ext cx="8077201" cy="5562595"/>
        </p:xfrm>
        <a:graphic>
          <a:graphicData uri="http://schemas.openxmlformats.org/drawingml/2006/table">
            <a:tbl>
              <a:tblPr/>
              <a:tblGrid>
                <a:gridCol w="992183">
                  <a:extLst>
                    <a:ext uri="{9D8B030D-6E8A-4147-A177-3AD203B41FA5}">
                      <a16:colId xmlns:a16="http://schemas.microsoft.com/office/drawing/2014/main" val="20000"/>
                    </a:ext>
                  </a:extLst>
                </a:gridCol>
                <a:gridCol w="1505922">
                  <a:extLst>
                    <a:ext uri="{9D8B030D-6E8A-4147-A177-3AD203B41FA5}">
                      <a16:colId xmlns:a16="http://schemas.microsoft.com/office/drawing/2014/main" val="20001"/>
                    </a:ext>
                  </a:extLst>
                </a:gridCol>
                <a:gridCol w="3996965">
                  <a:extLst>
                    <a:ext uri="{9D8B030D-6E8A-4147-A177-3AD203B41FA5}">
                      <a16:colId xmlns:a16="http://schemas.microsoft.com/office/drawing/2014/main" val="20002"/>
                    </a:ext>
                  </a:extLst>
                </a:gridCol>
                <a:gridCol w="591532">
                  <a:extLst>
                    <a:ext uri="{9D8B030D-6E8A-4147-A177-3AD203B41FA5}">
                      <a16:colId xmlns:a16="http://schemas.microsoft.com/office/drawing/2014/main" val="20003"/>
                    </a:ext>
                  </a:extLst>
                </a:gridCol>
                <a:gridCol w="990599">
                  <a:extLst>
                    <a:ext uri="{9D8B030D-6E8A-4147-A177-3AD203B41FA5}">
                      <a16:colId xmlns:a16="http://schemas.microsoft.com/office/drawing/2014/main" val="20004"/>
                    </a:ext>
                  </a:extLst>
                </a:gridCol>
              </a:tblGrid>
              <a:tr h="357418">
                <a:tc>
                  <a:txBody>
                    <a:bodyPr/>
                    <a:lstStyle/>
                    <a:p>
                      <a:pPr marL="0" marR="0" algn="ctr">
                        <a:spcBef>
                          <a:spcPts val="0"/>
                        </a:spcBef>
                        <a:spcAft>
                          <a:spcPts val="0"/>
                        </a:spcAft>
                      </a:pPr>
                      <a:endParaRPr lang="en-GB" sz="700" dirty="0">
                        <a:solidFill>
                          <a:srgbClr val="000000"/>
                        </a:solidFill>
                        <a:latin typeface="Times New Roman"/>
                        <a:ea typeface="Calibri"/>
                      </a:endParaRPr>
                    </a:p>
                    <a:p>
                      <a:pPr marL="0" marR="0" algn="ctr">
                        <a:spcBef>
                          <a:spcPts val="0"/>
                        </a:spcBef>
                        <a:spcAft>
                          <a:spcPts val="0"/>
                        </a:spcAft>
                      </a:pPr>
                      <a:r>
                        <a:rPr lang="en-GB" sz="700" b="1" dirty="0">
                          <a:solidFill>
                            <a:srgbClr val="000000"/>
                          </a:solidFill>
                          <a:latin typeface="Times New Roman"/>
                          <a:ea typeface="Calibri"/>
                        </a:rPr>
                        <a:t>Month</a:t>
                      </a:r>
                      <a:endParaRPr lang="en-US" sz="700" dirty="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700">
                        <a:latin typeface="Times New Roman"/>
                        <a:ea typeface="Calibri"/>
                      </a:endParaRPr>
                    </a:p>
                    <a:p>
                      <a:pPr marL="0" marR="0" algn="ctr">
                        <a:spcBef>
                          <a:spcPts val="0"/>
                        </a:spcBef>
                        <a:spcAft>
                          <a:spcPts val="0"/>
                        </a:spcAft>
                      </a:pPr>
                      <a:r>
                        <a:rPr lang="en-GB" sz="700" b="1">
                          <a:solidFill>
                            <a:srgbClr val="000000"/>
                          </a:solidFill>
                          <a:latin typeface="Times New Roman"/>
                          <a:ea typeface="Calibri"/>
                        </a:rPr>
                        <a:t>responsible</a:t>
                      </a: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700" dirty="0">
                        <a:latin typeface="Times New Roman"/>
                        <a:ea typeface="Calibri"/>
                      </a:endParaRPr>
                    </a:p>
                    <a:p>
                      <a:pPr marL="0" marR="0" algn="ctr">
                        <a:spcBef>
                          <a:spcPts val="0"/>
                        </a:spcBef>
                        <a:spcAft>
                          <a:spcPts val="0"/>
                        </a:spcAft>
                      </a:pPr>
                      <a:r>
                        <a:rPr lang="en-GB" sz="700" b="1" dirty="0">
                          <a:solidFill>
                            <a:srgbClr val="000000"/>
                          </a:solidFill>
                          <a:latin typeface="Times New Roman"/>
                          <a:ea typeface="Calibri"/>
                        </a:rPr>
                        <a:t>Planed activity</a:t>
                      </a:r>
                      <a:endParaRPr lang="en-US" sz="700" dirty="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700">
                        <a:latin typeface="Times New Roman"/>
                        <a:ea typeface="Calibri"/>
                      </a:endParaRPr>
                    </a:p>
                    <a:p>
                      <a:pPr marL="0" marR="0" algn="ctr">
                        <a:spcBef>
                          <a:spcPts val="0"/>
                        </a:spcBef>
                        <a:spcAft>
                          <a:spcPts val="0"/>
                        </a:spcAft>
                      </a:pPr>
                      <a:r>
                        <a:rPr lang="en-GB" sz="700" b="1">
                          <a:solidFill>
                            <a:srgbClr val="000000"/>
                          </a:solidFill>
                          <a:latin typeface="Times New Roman"/>
                          <a:ea typeface="Calibri"/>
                        </a:rPr>
                        <a:t>Finished activity</a:t>
                      </a: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700">
                        <a:latin typeface="Times New Roman"/>
                        <a:ea typeface="Calibri"/>
                      </a:endParaRPr>
                    </a:p>
                    <a:p>
                      <a:pPr marL="0" marR="0" algn="ctr">
                        <a:spcBef>
                          <a:spcPts val="0"/>
                        </a:spcBef>
                        <a:spcAft>
                          <a:spcPts val="0"/>
                        </a:spcAft>
                      </a:pPr>
                      <a:r>
                        <a:rPr lang="en-GB" sz="700" b="1">
                          <a:solidFill>
                            <a:srgbClr val="000000"/>
                          </a:solidFill>
                          <a:latin typeface="Times New Roman"/>
                          <a:ea typeface="Calibri"/>
                        </a:rPr>
                        <a:t>Notes</a:t>
                      </a: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extLst>
                  <a:ext uri="{0D108BD9-81ED-4DB2-BD59-A6C34878D82A}">
                    <a16:rowId xmlns:a16="http://schemas.microsoft.com/office/drawing/2014/main" val="10000"/>
                  </a:ext>
                </a:extLst>
              </a:tr>
              <a:tr h="188159">
                <a:tc rowSpan="2">
                  <a:txBody>
                    <a:bodyPr/>
                    <a:lstStyle/>
                    <a:p>
                      <a:pPr marL="0" marR="0">
                        <a:spcBef>
                          <a:spcPts val="0"/>
                        </a:spcBef>
                        <a:spcAft>
                          <a:spcPts val="0"/>
                        </a:spcAft>
                      </a:pPr>
                      <a:endParaRPr lang="en-US" sz="700">
                        <a:latin typeface="Times New Roman"/>
                        <a:ea typeface="Calibri"/>
                      </a:endParaRPr>
                    </a:p>
                    <a:p>
                      <a:pPr marL="0" marR="0">
                        <a:spcBef>
                          <a:spcPts val="0"/>
                        </a:spcBef>
                        <a:spcAft>
                          <a:spcPts val="0"/>
                        </a:spcAft>
                      </a:pPr>
                      <a:r>
                        <a:rPr lang="en-GB" sz="700" b="1">
                          <a:solidFill>
                            <a:srgbClr val="000000"/>
                          </a:solidFill>
                          <a:latin typeface="Times New Roman"/>
                          <a:ea typeface="Calibri"/>
                        </a:rPr>
                        <a:t>June</a:t>
                      </a: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a:solidFill>
                            <a:srgbClr val="0070C0"/>
                          </a:solidFill>
                          <a:latin typeface="Times New Roman"/>
                          <a:ea typeface="Calibri"/>
                        </a:rPr>
                        <a:t>e-learning team</a:t>
                      </a:r>
                      <a:endParaRPr lang="en-US" sz="12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latin typeface="Times New Roman"/>
                          <a:ea typeface="Times New Roman"/>
                        </a:rPr>
                        <a:t>Team building</a:t>
                      </a:r>
                      <a:endParaRPr lang="en-US" sz="12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spcBef>
                          <a:spcPts val="0"/>
                        </a:spcBef>
                        <a:spcAft>
                          <a:spcPts val="0"/>
                        </a:spcAft>
                        <a:buFont typeface="Wingdings"/>
                        <a:buChar char=""/>
                      </a:pPr>
                      <a:endParaRPr lang="en-US" sz="700">
                        <a:latin typeface="Calibri"/>
                        <a:ea typeface="Calibri"/>
                        <a:cs typeface="Times New Roman"/>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8279">
                <a:tc vMerge="1">
                  <a:txBody>
                    <a:bodyPr/>
                    <a:lstStyle/>
                    <a:p>
                      <a:endParaRPr lang="en-US"/>
                    </a:p>
                  </a:txBody>
                  <a:tcPr/>
                </a:tc>
                <a:tc>
                  <a:txBody>
                    <a:bodyPr/>
                    <a:lstStyle/>
                    <a:p>
                      <a:pPr marL="0" marR="0">
                        <a:spcBef>
                          <a:spcPts val="0"/>
                        </a:spcBef>
                        <a:spcAft>
                          <a:spcPts val="0"/>
                        </a:spcAft>
                      </a:pPr>
                      <a:r>
                        <a:rPr lang="en-GB" sz="1200">
                          <a:solidFill>
                            <a:srgbClr val="0070C0"/>
                          </a:solidFill>
                          <a:latin typeface="Times New Roman"/>
                          <a:ea typeface="Calibri"/>
                        </a:rPr>
                        <a:t>e-learning team</a:t>
                      </a:r>
                      <a:endParaRPr lang="en-US" sz="12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latin typeface="Times New Roman"/>
                          <a:ea typeface="Times New Roman"/>
                        </a:rPr>
                        <a:t>Studding the criteria of WCAG 2.0 standard</a:t>
                      </a:r>
                      <a:endParaRPr lang="en-US" sz="12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spcBef>
                          <a:spcPts val="0"/>
                        </a:spcBef>
                        <a:spcAft>
                          <a:spcPts val="0"/>
                        </a:spcAft>
                        <a:buFont typeface="Wingdings"/>
                        <a:buChar char=""/>
                      </a:pPr>
                      <a:endParaRPr lang="en-US" sz="700">
                        <a:latin typeface="Calibri"/>
                        <a:ea typeface="Calibri"/>
                        <a:cs typeface="Times New Roman"/>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6318">
                <a:tc>
                  <a:txBody>
                    <a:bodyPr/>
                    <a:lstStyle/>
                    <a:p>
                      <a:pPr marL="0" marR="0">
                        <a:spcBef>
                          <a:spcPts val="0"/>
                        </a:spcBef>
                        <a:spcAft>
                          <a:spcPts val="0"/>
                        </a:spcAft>
                      </a:pPr>
                      <a:r>
                        <a:rPr lang="en-GB" sz="700" b="1">
                          <a:solidFill>
                            <a:srgbClr val="000000"/>
                          </a:solidFill>
                          <a:latin typeface="Times New Roman"/>
                          <a:ea typeface="Calibri"/>
                        </a:rPr>
                        <a:t>July</a:t>
                      </a: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a:solidFill>
                            <a:srgbClr val="0070C0"/>
                          </a:solidFill>
                          <a:latin typeface="Times New Roman"/>
                          <a:ea typeface="Calibri"/>
                        </a:rPr>
                        <a:t>e-learning team</a:t>
                      </a:r>
                      <a:endParaRPr lang="en-US" sz="12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a:solidFill>
                            <a:srgbClr val="000000"/>
                          </a:solidFill>
                          <a:latin typeface="Times New Roman"/>
                          <a:ea typeface="Calibri"/>
                        </a:rPr>
                        <a:t>Studding the criteria of WCAG 2.0 standard and e-learning platforms testing</a:t>
                      </a:r>
                      <a:endParaRPr lang="en-US" sz="12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spcBef>
                          <a:spcPts val="0"/>
                        </a:spcBef>
                        <a:spcAft>
                          <a:spcPts val="0"/>
                        </a:spcAft>
                        <a:buFont typeface="Wingdings"/>
                        <a:buChar char=""/>
                      </a:pPr>
                      <a:endParaRPr lang="en-US" sz="700">
                        <a:latin typeface="Calibri"/>
                        <a:ea typeface="Calibri"/>
                        <a:cs typeface="Times New Roman"/>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6318">
                <a:tc>
                  <a:txBody>
                    <a:bodyPr/>
                    <a:lstStyle/>
                    <a:p>
                      <a:pPr marL="0" marR="0">
                        <a:spcBef>
                          <a:spcPts val="0"/>
                        </a:spcBef>
                        <a:spcAft>
                          <a:spcPts val="0"/>
                        </a:spcAft>
                      </a:pPr>
                      <a:r>
                        <a:rPr lang="en-GB" sz="700" b="1" dirty="0">
                          <a:solidFill>
                            <a:srgbClr val="000000"/>
                          </a:solidFill>
                          <a:latin typeface="Times New Roman"/>
                          <a:ea typeface="Calibri"/>
                        </a:rPr>
                        <a:t>August</a:t>
                      </a:r>
                      <a:endParaRPr lang="en-US" sz="700" dirty="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a:solidFill>
                            <a:srgbClr val="0070C0"/>
                          </a:solidFill>
                          <a:latin typeface="Times New Roman"/>
                          <a:ea typeface="Calibri"/>
                        </a:rPr>
                        <a:t>e-learning team</a:t>
                      </a:r>
                      <a:endParaRPr lang="en-US" sz="12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a:solidFill>
                            <a:srgbClr val="000000"/>
                          </a:solidFill>
                          <a:latin typeface="Times New Roman"/>
                          <a:ea typeface="Calibri"/>
                        </a:rPr>
                        <a:t>Studding the criteria of WCAG 2.1 standard and testing selected e-learning platforms</a:t>
                      </a:r>
                      <a:endParaRPr lang="en-US" sz="12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spcBef>
                          <a:spcPts val="0"/>
                        </a:spcBef>
                        <a:spcAft>
                          <a:spcPts val="0"/>
                        </a:spcAft>
                        <a:buFont typeface="Wingdings"/>
                        <a:buChar char=""/>
                      </a:pPr>
                      <a:endParaRPr lang="en-US" sz="700">
                        <a:latin typeface="Calibri"/>
                        <a:ea typeface="Calibri"/>
                        <a:cs typeface="Times New Roman"/>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8279">
                <a:tc>
                  <a:txBody>
                    <a:bodyPr/>
                    <a:lstStyle/>
                    <a:p>
                      <a:pPr marL="0" marR="0">
                        <a:spcBef>
                          <a:spcPts val="0"/>
                        </a:spcBef>
                        <a:spcAft>
                          <a:spcPts val="0"/>
                        </a:spcAft>
                      </a:pPr>
                      <a:r>
                        <a:rPr lang="en-GB" sz="700" b="1">
                          <a:solidFill>
                            <a:srgbClr val="000000"/>
                          </a:solidFill>
                          <a:latin typeface="Times New Roman"/>
                          <a:ea typeface="Calibri"/>
                        </a:rPr>
                        <a:t>September</a:t>
                      </a: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a:solidFill>
                            <a:srgbClr val="0070C0"/>
                          </a:solidFill>
                          <a:latin typeface="Times New Roman"/>
                          <a:ea typeface="Calibri"/>
                        </a:rPr>
                        <a:t>e-learning team</a:t>
                      </a:r>
                      <a:endParaRPr lang="en-US" sz="12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a:solidFill>
                            <a:srgbClr val="000000"/>
                          </a:solidFill>
                          <a:latin typeface="Times New Roman"/>
                          <a:ea typeface="Calibri"/>
                        </a:rPr>
                        <a:t>Analysis of accessibility of different e-learning platforms</a:t>
                      </a:r>
                      <a:endParaRPr lang="en-US" sz="12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spcBef>
                          <a:spcPts val="0"/>
                        </a:spcBef>
                        <a:spcAft>
                          <a:spcPts val="0"/>
                        </a:spcAft>
                        <a:buFont typeface="Wingdings"/>
                        <a:buChar char=""/>
                      </a:pPr>
                      <a:endParaRPr lang="en-US" sz="700">
                        <a:latin typeface="Calibri"/>
                        <a:ea typeface="Calibri"/>
                        <a:cs typeface="Times New Roman"/>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8279">
                <a:tc rowSpan="2">
                  <a:txBody>
                    <a:bodyPr/>
                    <a:lstStyle/>
                    <a:p>
                      <a:pPr marL="0" marR="0">
                        <a:spcBef>
                          <a:spcPts val="0"/>
                        </a:spcBef>
                        <a:spcAft>
                          <a:spcPts val="0"/>
                        </a:spcAft>
                      </a:pPr>
                      <a:endParaRPr lang="en-US" sz="700">
                        <a:latin typeface="Times New Roman"/>
                        <a:ea typeface="Calibri"/>
                      </a:endParaRPr>
                    </a:p>
                    <a:p>
                      <a:pPr marL="0" marR="0">
                        <a:spcBef>
                          <a:spcPts val="0"/>
                        </a:spcBef>
                        <a:spcAft>
                          <a:spcPts val="0"/>
                        </a:spcAft>
                      </a:pPr>
                      <a:r>
                        <a:rPr lang="en-GB" sz="700" b="1">
                          <a:solidFill>
                            <a:srgbClr val="000000"/>
                          </a:solidFill>
                          <a:latin typeface="Times New Roman"/>
                          <a:ea typeface="Calibri"/>
                        </a:rPr>
                        <a:t>October</a:t>
                      </a: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a:solidFill>
                            <a:srgbClr val="0070C0"/>
                          </a:solidFill>
                          <a:latin typeface="Times New Roman"/>
                          <a:ea typeface="Calibri"/>
                        </a:rPr>
                        <a:t>e-learning team</a:t>
                      </a:r>
                      <a:endParaRPr lang="en-US" sz="12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Analysis of accessibility of different e-learning platforms</a:t>
                      </a:r>
                      <a:endParaRPr lang="en-US" sz="1200">
                        <a:latin typeface="Times New Roman"/>
                        <a:ea typeface="Calibri"/>
                      </a:endParaRPr>
                    </a:p>
                  </a:txBody>
                  <a:tcPr marL="42811" marR="42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spcBef>
                          <a:spcPts val="0"/>
                        </a:spcBef>
                        <a:spcAft>
                          <a:spcPts val="0"/>
                        </a:spcAft>
                        <a:buFont typeface="Wingdings"/>
                        <a:buChar char=""/>
                      </a:pPr>
                      <a:endParaRPr lang="en-US" sz="700">
                        <a:latin typeface="Calibri"/>
                        <a:ea typeface="Calibri"/>
                        <a:cs typeface="Times New Roman"/>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8279">
                <a:tc vMerge="1">
                  <a:txBody>
                    <a:bodyPr/>
                    <a:lstStyle/>
                    <a:p>
                      <a:endParaRPr lang="en-US"/>
                    </a:p>
                  </a:txBody>
                  <a:tcPr/>
                </a:tc>
                <a:tc>
                  <a:txBody>
                    <a:bodyPr/>
                    <a:lstStyle/>
                    <a:p>
                      <a:pPr marL="0" marR="0">
                        <a:spcBef>
                          <a:spcPts val="0"/>
                        </a:spcBef>
                        <a:spcAft>
                          <a:spcPts val="0"/>
                        </a:spcAft>
                      </a:pPr>
                      <a:r>
                        <a:rPr lang="en-GB" sz="1200">
                          <a:solidFill>
                            <a:srgbClr val="0070C0"/>
                          </a:solidFill>
                          <a:latin typeface="Times New Roman"/>
                          <a:ea typeface="Calibri"/>
                        </a:rPr>
                        <a:t>e-learning team</a:t>
                      </a:r>
                      <a:endParaRPr lang="en-US" sz="12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Presentation results of analyzing process </a:t>
                      </a:r>
                      <a:endParaRPr lang="en-US" sz="1200">
                        <a:latin typeface="Times New Roman"/>
                        <a:ea typeface="Calibri"/>
                      </a:endParaRPr>
                    </a:p>
                  </a:txBody>
                  <a:tcPr marL="42811" marR="42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spcBef>
                          <a:spcPts val="0"/>
                        </a:spcBef>
                        <a:spcAft>
                          <a:spcPts val="0"/>
                        </a:spcAft>
                        <a:buFont typeface="Wingdings"/>
                        <a:buChar char=""/>
                      </a:pPr>
                      <a:endParaRPr lang="en-US" sz="700">
                        <a:latin typeface="Calibri"/>
                        <a:ea typeface="Calibri"/>
                        <a:cs typeface="Times New Roman"/>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8279">
                <a:tc>
                  <a:txBody>
                    <a:bodyPr/>
                    <a:lstStyle/>
                    <a:p>
                      <a:pPr marL="0" marR="0">
                        <a:spcBef>
                          <a:spcPts val="0"/>
                        </a:spcBef>
                        <a:spcAft>
                          <a:spcPts val="0"/>
                        </a:spcAft>
                      </a:pPr>
                      <a:r>
                        <a:rPr lang="en-GB" sz="700" b="1">
                          <a:solidFill>
                            <a:srgbClr val="000000"/>
                          </a:solidFill>
                          <a:latin typeface="Times New Roman"/>
                          <a:ea typeface="Calibri"/>
                        </a:rPr>
                        <a:t>November</a:t>
                      </a: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a:solidFill>
                            <a:srgbClr val="0070C0"/>
                          </a:solidFill>
                          <a:latin typeface="Times New Roman"/>
                          <a:ea typeface="Calibri"/>
                        </a:rPr>
                        <a:t>e-learning team</a:t>
                      </a:r>
                      <a:endParaRPr lang="en-US" sz="12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a:solidFill>
                            <a:srgbClr val="000000"/>
                          </a:solidFill>
                          <a:latin typeface="Times New Roman"/>
                          <a:ea typeface="Calibri"/>
                        </a:rPr>
                        <a:t>Downloading and installing of the Atutor platform</a:t>
                      </a:r>
                      <a:endParaRPr lang="en-US" sz="12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spcBef>
                          <a:spcPts val="0"/>
                        </a:spcBef>
                        <a:spcAft>
                          <a:spcPts val="0"/>
                        </a:spcAft>
                        <a:buFont typeface="Wingdings"/>
                        <a:buChar char=""/>
                      </a:pPr>
                      <a:endParaRPr lang="en-US" sz="700">
                        <a:latin typeface="Calibri"/>
                        <a:ea typeface="Calibri"/>
                        <a:cs typeface="Times New Roman"/>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6318">
                <a:tc rowSpan="3">
                  <a:txBody>
                    <a:bodyPr/>
                    <a:lstStyle/>
                    <a:p>
                      <a:pPr marL="0" marR="0">
                        <a:spcBef>
                          <a:spcPts val="0"/>
                        </a:spcBef>
                        <a:spcAft>
                          <a:spcPts val="0"/>
                        </a:spcAft>
                      </a:pPr>
                      <a:r>
                        <a:rPr lang="en-GB" sz="700" b="1">
                          <a:solidFill>
                            <a:srgbClr val="000000"/>
                          </a:solidFill>
                          <a:latin typeface="Times New Roman"/>
                          <a:ea typeface="Calibri"/>
                        </a:rPr>
                        <a:t>December</a:t>
                      </a: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a:solidFill>
                            <a:srgbClr val="0070C0"/>
                          </a:solidFill>
                          <a:latin typeface="Times New Roman"/>
                          <a:ea typeface="Calibri"/>
                        </a:rPr>
                        <a:t>e-learning team</a:t>
                      </a:r>
                      <a:endParaRPr lang="en-US" sz="12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a:solidFill>
                            <a:srgbClr val="000000"/>
                          </a:solidFill>
                          <a:latin typeface="Times New Roman"/>
                          <a:ea typeface="Calibri"/>
                        </a:rPr>
                        <a:t>Test period of the downloaded and installed ATutor platform according WCAG criteria</a:t>
                      </a:r>
                      <a:endParaRPr lang="en-US" sz="12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spcBef>
                          <a:spcPts val="0"/>
                        </a:spcBef>
                        <a:spcAft>
                          <a:spcPts val="0"/>
                        </a:spcAft>
                        <a:buFont typeface="Wingdings"/>
                        <a:buChar char=""/>
                      </a:pPr>
                      <a:endParaRPr lang="en-US" sz="700" dirty="0">
                        <a:latin typeface="Calibri"/>
                        <a:ea typeface="Calibri"/>
                        <a:cs typeface="Times New Roman"/>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64477">
                <a:tc vMerge="1">
                  <a:txBody>
                    <a:bodyPr/>
                    <a:lstStyle/>
                    <a:p>
                      <a:endParaRPr lang="en-US"/>
                    </a:p>
                  </a:txBody>
                  <a:tcPr/>
                </a:tc>
                <a:tc>
                  <a:txBody>
                    <a:bodyPr/>
                    <a:lstStyle/>
                    <a:p>
                      <a:pPr marL="0" marR="0">
                        <a:spcBef>
                          <a:spcPts val="0"/>
                        </a:spcBef>
                        <a:spcAft>
                          <a:spcPts val="0"/>
                        </a:spcAft>
                      </a:pPr>
                      <a:r>
                        <a:rPr lang="en-GB" sz="1200">
                          <a:solidFill>
                            <a:srgbClr val="FF0000"/>
                          </a:solidFill>
                          <a:latin typeface="Times New Roman"/>
                          <a:ea typeface="Calibri"/>
                        </a:rPr>
                        <a:t>Project manager</a:t>
                      </a:r>
                      <a:endParaRPr lang="en-US" sz="12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a:solidFill>
                            <a:srgbClr val="000000"/>
                          </a:solidFill>
                          <a:latin typeface="Times New Roman"/>
                          <a:ea typeface="Calibri"/>
                        </a:rPr>
                        <a:t>Invitation for tender submission -</a:t>
                      </a:r>
                      <a:endParaRPr lang="en-US" sz="1200">
                        <a:latin typeface="Times New Roman"/>
                        <a:ea typeface="Calibri"/>
                      </a:endParaRPr>
                    </a:p>
                    <a:p>
                      <a:pPr marL="0" marR="0">
                        <a:spcBef>
                          <a:spcPts val="0"/>
                        </a:spcBef>
                        <a:spcAft>
                          <a:spcPts val="0"/>
                        </a:spcAft>
                      </a:pPr>
                      <a:r>
                        <a:rPr lang="en-US" sz="1200">
                          <a:solidFill>
                            <a:srgbClr val="333333"/>
                          </a:solidFill>
                          <a:latin typeface="Times New Roman"/>
                          <a:ea typeface="Times New Roman"/>
                        </a:rPr>
                        <a:t>Translation to/ and from Macedonian to English / Greek languages </a:t>
                      </a:r>
                      <a:endParaRPr lang="en-US" sz="12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spcBef>
                          <a:spcPts val="0"/>
                        </a:spcBef>
                        <a:spcAft>
                          <a:spcPts val="0"/>
                        </a:spcAft>
                        <a:buFont typeface="Wingdings"/>
                        <a:buChar char=""/>
                      </a:pPr>
                      <a:endParaRPr lang="en-US" sz="700">
                        <a:latin typeface="Calibri"/>
                        <a:ea typeface="Calibri"/>
                        <a:cs typeface="Times New Roman"/>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752637">
                <a:tc vMerge="1">
                  <a:txBody>
                    <a:bodyPr/>
                    <a:lstStyle/>
                    <a:p>
                      <a:endParaRPr lang="en-US"/>
                    </a:p>
                  </a:txBody>
                  <a:tcPr/>
                </a:tc>
                <a:tc>
                  <a:txBody>
                    <a:bodyPr/>
                    <a:lstStyle/>
                    <a:p>
                      <a:pPr marL="0" marR="0">
                        <a:spcBef>
                          <a:spcPts val="0"/>
                        </a:spcBef>
                        <a:spcAft>
                          <a:spcPts val="0"/>
                        </a:spcAft>
                      </a:pPr>
                      <a:r>
                        <a:rPr lang="en-GB" sz="1200">
                          <a:solidFill>
                            <a:srgbClr val="FF0000"/>
                          </a:solidFill>
                          <a:latin typeface="Times New Roman"/>
                          <a:ea typeface="Calibri"/>
                        </a:rPr>
                        <a:t>Project manager</a:t>
                      </a:r>
                      <a:endParaRPr lang="en-US" sz="12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000000"/>
                          </a:solidFill>
                          <a:latin typeface="Times New Roman"/>
                          <a:ea typeface="Calibri"/>
                        </a:rPr>
                        <a:t>Invitation for tender submission-</a:t>
                      </a:r>
                      <a:endParaRPr lang="en-US" sz="1200" dirty="0">
                        <a:latin typeface="Times New Roman"/>
                        <a:ea typeface="Calibri"/>
                      </a:endParaRPr>
                    </a:p>
                    <a:p>
                      <a:pPr marL="0" marR="0">
                        <a:spcBef>
                          <a:spcPts val="0"/>
                        </a:spcBef>
                        <a:spcAft>
                          <a:spcPts val="0"/>
                        </a:spcAft>
                      </a:pPr>
                      <a:r>
                        <a:rPr lang="en-US" sz="1200" dirty="0">
                          <a:solidFill>
                            <a:srgbClr val="333333"/>
                          </a:solidFill>
                          <a:latin typeface="Times New Roman"/>
                          <a:ea typeface="Times New Roman"/>
                        </a:rPr>
                        <a:t>Expert usability &amp; accessibility evaluation to assess conformance with WCAG 2.0 (AA) and Impact assessment study</a:t>
                      </a:r>
                      <a:endParaRPr lang="en-US" sz="1200" dirty="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spcBef>
                          <a:spcPts val="0"/>
                        </a:spcBef>
                        <a:spcAft>
                          <a:spcPts val="0"/>
                        </a:spcAft>
                        <a:buFont typeface="Wingdings"/>
                        <a:buChar char=""/>
                      </a:pPr>
                      <a:endParaRPr lang="en-US" sz="700" dirty="0">
                        <a:latin typeface="Calibri"/>
                        <a:ea typeface="Calibri"/>
                        <a:cs typeface="Times New Roman"/>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595698">
                <a:tc rowSpan="2">
                  <a:txBody>
                    <a:bodyPr/>
                    <a:lstStyle/>
                    <a:p>
                      <a:pPr marL="0" marR="0">
                        <a:spcBef>
                          <a:spcPts val="0"/>
                        </a:spcBef>
                        <a:spcAft>
                          <a:spcPts val="0"/>
                        </a:spcAft>
                      </a:pPr>
                      <a:r>
                        <a:rPr lang="en-GB" sz="700" b="1">
                          <a:solidFill>
                            <a:srgbClr val="000000"/>
                          </a:solidFill>
                          <a:latin typeface="Times New Roman"/>
                          <a:ea typeface="Calibri"/>
                        </a:rPr>
                        <a:t>January</a:t>
                      </a: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a:solidFill>
                            <a:srgbClr val="0070C0"/>
                          </a:solidFill>
                          <a:latin typeface="Times New Roman"/>
                          <a:ea typeface="Calibri"/>
                        </a:rPr>
                        <a:t>e-learning team</a:t>
                      </a:r>
                      <a:endParaRPr lang="en-US" sz="12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000000"/>
                          </a:solidFill>
                          <a:latin typeface="Times New Roman"/>
                          <a:ea typeface="Calibri"/>
                        </a:rPr>
                        <a:t>Posting materials / </a:t>
                      </a:r>
                      <a:r>
                        <a:rPr lang="en-US" sz="1200" dirty="0">
                          <a:latin typeface="Times New Roman"/>
                          <a:ea typeface="Calibri"/>
                        </a:rPr>
                        <a:t>courses related to digital health l health literacy, collaboration with PB6, PB3 </a:t>
                      </a: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b="1">
                          <a:solidFill>
                            <a:srgbClr val="000000"/>
                          </a:solidFill>
                          <a:latin typeface="Times New Roman"/>
                          <a:ea typeface="Calibri"/>
                        </a:rPr>
                        <a:t>No</a:t>
                      </a: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700" dirty="0">
                          <a:solidFill>
                            <a:srgbClr val="000000"/>
                          </a:solidFill>
                          <a:latin typeface="Times New Roman"/>
                          <a:ea typeface="Calibri"/>
                        </a:rPr>
                        <a:t>we are waiting a material from our partner</a:t>
                      </a:r>
                      <a:endParaRPr lang="en-US" sz="700" dirty="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8159">
                <a:tc vMerge="1">
                  <a:txBody>
                    <a:bodyPr/>
                    <a:lstStyle/>
                    <a:p>
                      <a:endParaRPr lang="en-US"/>
                    </a:p>
                  </a:txBody>
                  <a:tcPr/>
                </a:tc>
                <a:tc>
                  <a:txBody>
                    <a:bodyPr/>
                    <a:lstStyle/>
                    <a:p>
                      <a:pPr marL="0" marR="0">
                        <a:spcBef>
                          <a:spcPts val="0"/>
                        </a:spcBef>
                        <a:spcAft>
                          <a:spcPts val="0"/>
                        </a:spcAft>
                      </a:pPr>
                      <a:r>
                        <a:rPr lang="en-GB" sz="1200">
                          <a:solidFill>
                            <a:srgbClr val="538135"/>
                          </a:solidFill>
                          <a:latin typeface="Times New Roman"/>
                          <a:ea typeface="Calibri"/>
                        </a:rPr>
                        <a:t>Evaluation team</a:t>
                      </a:r>
                      <a:endParaRPr lang="en-US" sz="12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000000"/>
                          </a:solidFill>
                          <a:latin typeface="Times New Roman"/>
                          <a:ea typeface="Calibri"/>
                        </a:rPr>
                        <a:t>Evaluation of tender</a:t>
                      </a:r>
                      <a:endParaRPr lang="en-US" sz="1200" dirty="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b="1">
                          <a:solidFill>
                            <a:srgbClr val="000000"/>
                          </a:solidFill>
                          <a:latin typeface="Times New Roman"/>
                          <a:ea typeface="Calibri"/>
                        </a:rPr>
                        <a:t>yes</a:t>
                      </a: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700">
                        <a:solidFill>
                          <a:srgbClr val="000000"/>
                        </a:solidFill>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595698">
                <a:tc>
                  <a:txBody>
                    <a:bodyPr/>
                    <a:lstStyle/>
                    <a:p>
                      <a:pPr marL="0" marR="0">
                        <a:spcBef>
                          <a:spcPts val="0"/>
                        </a:spcBef>
                        <a:spcAft>
                          <a:spcPts val="0"/>
                        </a:spcAft>
                      </a:pPr>
                      <a:r>
                        <a:rPr lang="en-GB" sz="700" b="1">
                          <a:solidFill>
                            <a:srgbClr val="000000"/>
                          </a:solidFill>
                          <a:latin typeface="Times New Roman"/>
                          <a:ea typeface="Calibri"/>
                        </a:rPr>
                        <a:t>February</a:t>
                      </a: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a:solidFill>
                            <a:srgbClr val="0070C0"/>
                          </a:solidFill>
                          <a:latin typeface="Times New Roman"/>
                          <a:ea typeface="Calibri"/>
                        </a:rPr>
                        <a:t>e-learning team</a:t>
                      </a:r>
                      <a:endParaRPr lang="en-US" sz="12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200" dirty="0">
                          <a:solidFill>
                            <a:srgbClr val="000000"/>
                          </a:solidFill>
                          <a:latin typeface="Times New Roman"/>
                          <a:ea typeface="Calibri"/>
                        </a:rPr>
                        <a:t>Posting materials / </a:t>
                      </a:r>
                      <a:r>
                        <a:rPr lang="en-US" sz="1200" dirty="0">
                          <a:latin typeface="Times New Roman"/>
                          <a:ea typeface="Calibri"/>
                        </a:rPr>
                        <a:t>courses related to digital health l health literacy,  collaboration with PB6 and PB3 </a:t>
                      </a: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700" b="1">
                          <a:solidFill>
                            <a:srgbClr val="000000"/>
                          </a:solidFill>
                          <a:latin typeface="Times New Roman"/>
                          <a:ea typeface="Calibri"/>
                        </a:rPr>
                        <a:t>No</a:t>
                      </a:r>
                      <a:endParaRPr lang="en-US" sz="70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700" dirty="0">
                          <a:solidFill>
                            <a:srgbClr val="000000"/>
                          </a:solidFill>
                          <a:latin typeface="Times New Roman"/>
                          <a:ea typeface="Calibri"/>
                        </a:rPr>
                        <a:t>we are waiting a material from our partner</a:t>
                      </a:r>
                      <a:endParaRPr lang="en-US" sz="700" dirty="0">
                        <a:latin typeface="Times New Roman"/>
                        <a:ea typeface="Calibri"/>
                      </a:endParaRPr>
                    </a:p>
                  </a:txBody>
                  <a:tcPr marL="42811" marR="42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PHR - mobile app for citizens </a:t>
            </a:r>
            <a:r>
              <a:rPr lang="en-GB" dirty="0"/>
              <a:t>(D5.2.2)</a:t>
            </a:r>
            <a:endParaRPr lang="en-US" dirty="0"/>
          </a:p>
        </p:txBody>
      </p:sp>
      <p:sp>
        <p:nvSpPr>
          <p:cNvPr id="3" name="Content Placeholder 2"/>
          <p:cNvSpPr>
            <a:spLocks noGrp="1"/>
          </p:cNvSpPr>
          <p:nvPr>
            <p:ph idx="1"/>
          </p:nvPr>
        </p:nvSpPr>
        <p:spPr>
          <a:xfrm>
            <a:off x="228600" y="1196752"/>
            <a:ext cx="8686800" cy="5051648"/>
          </a:xfrm>
        </p:spPr>
        <p:txBody>
          <a:bodyPr>
            <a:normAutofit fontScale="77500" lnSpcReduction="20000"/>
          </a:bodyPr>
          <a:lstStyle/>
          <a:p>
            <a:pPr lvl="0">
              <a:buNone/>
            </a:pPr>
            <a:r>
              <a:rPr lang="en-GB" sz="2400" dirty="0"/>
              <a:t>allow citizens to:</a:t>
            </a:r>
          </a:p>
          <a:p>
            <a:pPr lvl="0"/>
            <a:r>
              <a:rPr lang="en-GB" sz="2400" dirty="0"/>
              <a:t> </a:t>
            </a:r>
            <a:r>
              <a:rPr lang="en-GB" sz="2400" b="1" dirty="0"/>
              <a:t>create and maintain their own </a:t>
            </a:r>
            <a:r>
              <a:rPr lang="en-GB" sz="2400" b="1" dirty="0" err="1"/>
              <a:t>ePHRs</a:t>
            </a:r>
            <a:r>
              <a:rPr lang="en-GB" sz="2400" b="1" dirty="0"/>
              <a:t> </a:t>
            </a:r>
            <a:r>
              <a:rPr lang="en-GB" sz="2400" dirty="0"/>
              <a:t>(optionally, with the support of the staff of the centres)</a:t>
            </a:r>
            <a:endParaRPr lang="en-US" sz="2400" dirty="0"/>
          </a:p>
          <a:p>
            <a:pPr lvl="0"/>
            <a:r>
              <a:rPr lang="en-GB" sz="2400" b="1" dirty="0"/>
              <a:t>import data </a:t>
            </a:r>
            <a:r>
              <a:rPr lang="en-GB" sz="2400" dirty="0"/>
              <a:t>to their own </a:t>
            </a:r>
            <a:r>
              <a:rPr lang="en-GB" sz="2400" dirty="0" err="1"/>
              <a:t>ePHR</a:t>
            </a:r>
            <a:r>
              <a:rPr lang="en-GB" sz="2400" dirty="0"/>
              <a:t>, </a:t>
            </a:r>
            <a:r>
              <a:rPr lang="en-GB" sz="2400" b="1" dirty="0"/>
              <a:t>automatically from connected/supported devices</a:t>
            </a:r>
            <a:endParaRPr lang="en-US" sz="2400" dirty="0"/>
          </a:p>
          <a:p>
            <a:pPr lvl="0"/>
            <a:r>
              <a:rPr lang="en-GB" sz="2400" b="1" dirty="0"/>
              <a:t>share data of their </a:t>
            </a:r>
            <a:r>
              <a:rPr lang="en-GB" sz="2400" b="1" dirty="0" err="1"/>
              <a:t>ePHRs</a:t>
            </a:r>
            <a:r>
              <a:rPr lang="en-GB" sz="2400" dirty="0"/>
              <a:t>, in a user-friendly manner, with health professionals across the borders</a:t>
            </a:r>
            <a:endParaRPr lang="en-US" sz="2400" dirty="0"/>
          </a:p>
          <a:p>
            <a:pPr>
              <a:buNone/>
            </a:pPr>
            <a:br>
              <a:rPr lang="en-US" sz="2400" dirty="0"/>
            </a:br>
            <a:r>
              <a:rPr lang="en-US" sz="2400" b="1" dirty="0"/>
              <a:t>PHR mobile app for citizens</a:t>
            </a:r>
            <a:r>
              <a:rPr lang="en-US" sz="2400" dirty="0"/>
              <a:t> or use a </a:t>
            </a:r>
            <a:r>
              <a:rPr lang="en-US" sz="2400" u="sng" dirty="0"/>
              <a:t>mobile set of devices provided by Cross4all</a:t>
            </a:r>
            <a:r>
              <a:rPr lang="en-US" sz="2400" dirty="0"/>
              <a:t> (see D5.x.2) to:</a:t>
            </a:r>
          </a:p>
          <a:p>
            <a:pPr lvl="1"/>
            <a:r>
              <a:rPr lang="en-GB" sz="2400" dirty="0"/>
              <a:t>store new data to and view his/her own PHR, receive </a:t>
            </a:r>
            <a:r>
              <a:rPr lang="en-GB" sz="2400" b="1" dirty="0"/>
              <a:t>notifications</a:t>
            </a:r>
            <a:r>
              <a:rPr lang="en-GB" sz="2400" dirty="0"/>
              <a:t> related to his medical plan, doctor visits, store/view </a:t>
            </a:r>
            <a:r>
              <a:rPr lang="en-GB" sz="2400" b="1" dirty="0"/>
              <a:t>vital signals</a:t>
            </a:r>
            <a:r>
              <a:rPr lang="en-GB" sz="2400" dirty="0"/>
              <a:t> collected with </a:t>
            </a:r>
            <a:r>
              <a:rPr lang="en-GB" sz="2400" b="1" dirty="0"/>
              <a:t>health devices / sensors </a:t>
            </a:r>
            <a:r>
              <a:rPr lang="en-GB" sz="2400" dirty="0"/>
              <a:t>(see D5.x.2), </a:t>
            </a:r>
            <a:r>
              <a:rPr lang="en-GB" sz="2400" b="1" dirty="0"/>
              <a:t>share data</a:t>
            </a:r>
            <a:r>
              <a:rPr lang="en-GB" sz="2400" dirty="0"/>
              <a:t> with professional within or across the boarders</a:t>
            </a:r>
            <a:endParaRPr lang="en-US" sz="2400" dirty="0"/>
          </a:p>
          <a:p>
            <a:pPr>
              <a:buNone/>
            </a:pPr>
            <a:endParaRPr lang="en-US" sz="2400" dirty="0"/>
          </a:p>
          <a:p>
            <a:r>
              <a:rPr lang="en-GB" sz="2400" b="1" dirty="0"/>
              <a:t>Equipment </a:t>
            </a:r>
            <a:endParaRPr lang="en-US" sz="2400" dirty="0"/>
          </a:p>
          <a:p>
            <a:r>
              <a:rPr lang="en-GB" sz="2400" dirty="0"/>
              <a:t>Provision, installation and maintenance of </a:t>
            </a:r>
            <a:r>
              <a:rPr lang="en-GB" sz="2400" b="1" dirty="0">
                <a:solidFill>
                  <a:srgbClr val="C00000"/>
                </a:solidFill>
              </a:rPr>
              <a:t>4 complete sets of equipment </a:t>
            </a:r>
            <a:r>
              <a:rPr lang="en-GB" sz="2400" dirty="0"/>
              <a:t>(tablet/mobile, wireless multi sensor for vital sign recording (heart rate, heart pressure, breath rating, body temperature, glucometer, etc.) </a:t>
            </a:r>
            <a:r>
              <a:rPr lang="en-US" sz="2400" dirty="0"/>
              <a:t> for </a:t>
            </a:r>
            <a:r>
              <a:rPr lang="en-GB" sz="2400" dirty="0"/>
              <a:t>development testing the </a:t>
            </a:r>
            <a:r>
              <a:rPr lang="en-GB" sz="2400" b="1" dirty="0"/>
              <a:t>PHR mobile app for citizens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PHR - mobile app for citizens </a:t>
            </a:r>
            <a:r>
              <a:rPr lang="en-GB" dirty="0"/>
              <a:t>(D5.2.2)</a:t>
            </a:r>
            <a:endParaRPr lang="en-US" dirty="0"/>
          </a:p>
        </p:txBody>
      </p:sp>
      <p:graphicFrame>
        <p:nvGraphicFramePr>
          <p:cNvPr id="4" name="Content Placeholder 3"/>
          <p:cNvGraphicFramePr>
            <a:graphicFrameLocks noGrp="1"/>
          </p:cNvGraphicFramePr>
          <p:nvPr>
            <p:ph idx="1"/>
          </p:nvPr>
        </p:nvGraphicFramePr>
        <p:xfrm>
          <a:off x="533401" y="1142999"/>
          <a:ext cx="7711439" cy="4372452"/>
        </p:xfrm>
        <a:graphic>
          <a:graphicData uri="http://schemas.openxmlformats.org/drawingml/2006/table">
            <a:tbl>
              <a:tblPr/>
              <a:tblGrid>
                <a:gridCol w="941932">
                  <a:extLst>
                    <a:ext uri="{9D8B030D-6E8A-4147-A177-3AD203B41FA5}">
                      <a16:colId xmlns:a16="http://schemas.microsoft.com/office/drawing/2014/main" val="20000"/>
                    </a:ext>
                  </a:extLst>
                </a:gridCol>
                <a:gridCol w="2587145">
                  <a:extLst>
                    <a:ext uri="{9D8B030D-6E8A-4147-A177-3AD203B41FA5}">
                      <a16:colId xmlns:a16="http://schemas.microsoft.com/office/drawing/2014/main" val="20001"/>
                    </a:ext>
                  </a:extLst>
                </a:gridCol>
                <a:gridCol w="2587145">
                  <a:extLst>
                    <a:ext uri="{9D8B030D-6E8A-4147-A177-3AD203B41FA5}">
                      <a16:colId xmlns:a16="http://schemas.microsoft.com/office/drawing/2014/main" val="20002"/>
                    </a:ext>
                  </a:extLst>
                </a:gridCol>
                <a:gridCol w="928599">
                  <a:extLst>
                    <a:ext uri="{9D8B030D-6E8A-4147-A177-3AD203B41FA5}">
                      <a16:colId xmlns:a16="http://schemas.microsoft.com/office/drawing/2014/main" val="20003"/>
                    </a:ext>
                  </a:extLst>
                </a:gridCol>
                <a:gridCol w="666618">
                  <a:extLst>
                    <a:ext uri="{9D8B030D-6E8A-4147-A177-3AD203B41FA5}">
                      <a16:colId xmlns:a16="http://schemas.microsoft.com/office/drawing/2014/main" val="20004"/>
                    </a:ext>
                  </a:extLst>
                </a:gridCol>
              </a:tblGrid>
              <a:tr h="646994">
                <a:tc>
                  <a:txBody>
                    <a:bodyPr/>
                    <a:lstStyle/>
                    <a:p>
                      <a:pPr marL="0" marR="0" algn="ctr">
                        <a:spcBef>
                          <a:spcPts val="0"/>
                        </a:spcBef>
                        <a:spcAft>
                          <a:spcPts val="0"/>
                        </a:spcAft>
                      </a:pPr>
                      <a:endParaRPr lang="en-GB" sz="1200" dirty="0">
                        <a:solidFill>
                          <a:srgbClr val="000000"/>
                        </a:solidFill>
                        <a:latin typeface="Times New Roman"/>
                        <a:ea typeface="Calibri"/>
                      </a:endParaRPr>
                    </a:p>
                    <a:p>
                      <a:pPr marL="0" marR="0" algn="ctr">
                        <a:spcBef>
                          <a:spcPts val="0"/>
                        </a:spcBef>
                        <a:spcAft>
                          <a:spcPts val="0"/>
                        </a:spcAft>
                      </a:pPr>
                      <a:r>
                        <a:rPr lang="en-GB" sz="1200" b="1" dirty="0">
                          <a:solidFill>
                            <a:srgbClr val="000000"/>
                          </a:solidFill>
                          <a:latin typeface="Times New Roman"/>
                          <a:ea typeface="Calibri"/>
                        </a:rPr>
                        <a:t>Month</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1200">
                        <a:latin typeface="Times New Roman"/>
                        <a:ea typeface="Calibri"/>
                      </a:endParaRPr>
                    </a:p>
                    <a:p>
                      <a:pPr marL="0" marR="0" algn="ctr">
                        <a:spcBef>
                          <a:spcPts val="0"/>
                        </a:spcBef>
                        <a:spcAft>
                          <a:spcPts val="0"/>
                        </a:spcAft>
                      </a:pPr>
                      <a:r>
                        <a:rPr lang="en-GB" sz="1200" b="1">
                          <a:solidFill>
                            <a:srgbClr val="000000"/>
                          </a:solidFill>
                          <a:latin typeface="Times New Roman"/>
                          <a:ea typeface="Calibri"/>
                        </a:rPr>
                        <a:t>responsible</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1200">
                        <a:latin typeface="Times New Roman"/>
                        <a:ea typeface="Calibri"/>
                      </a:endParaRPr>
                    </a:p>
                    <a:p>
                      <a:pPr marL="0" marR="0" algn="ctr">
                        <a:spcBef>
                          <a:spcPts val="0"/>
                        </a:spcBef>
                        <a:spcAft>
                          <a:spcPts val="0"/>
                        </a:spcAft>
                      </a:pPr>
                      <a:r>
                        <a:rPr lang="en-GB" sz="1200" b="1">
                          <a:solidFill>
                            <a:srgbClr val="000000"/>
                          </a:solidFill>
                          <a:latin typeface="Times New Roman"/>
                          <a:ea typeface="Calibri"/>
                        </a:rPr>
                        <a:t>Planed activity</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1200">
                        <a:latin typeface="Times New Roman"/>
                        <a:ea typeface="Calibri"/>
                      </a:endParaRPr>
                    </a:p>
                    <a:p>
                      <a:pPr marL="0" marR="0" algn="ctr">
                        <a:spcBef>
                          <a:spcPts val="0"/>
                        </a:spcBef>
                        <a:spcAft>
                          <a:spcPts val="0"/>
                        </a:spcAft>
                      </a:pPr>
                      <a:r>
                        <a:rPr lang="en-GB" sz="1200" b="1">
                          <a:solidFill>
                            <a:srgbClr val="000000"/>
                          </a:solidFill>
                          <a:latin typeface="Times New Roman"/>
                          <a:ea typeface="Calibri"/>
                        </a:rPr>
                        <a:t>Finished activity</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spcBef>
                          <a:spcPts val="0"/>
                        </a:spcBef>
                        <a:spcAft>
                          <a:spcPts val="0"/>
                        </a:spcAft>
                      </a:pPr>
                      <a:endParaRPr lang="en-US" sz="1200">
                        <a:latin typeface="Times New Roman"/>
                        <a:ea typeface="Calibri"/>
                      </a:endParaRPr>
                    </a:p>
                    <a:p>
                      <a:pPr marL="0" marR="0" algn="ctr">
                        <a:spcBef>
                          <a:spcPts val="0"/>
                        </a:spcBef>
                        <a:spcAft>
                          <a:spcPts val="0"/>
                        </a:spcAft>
                      </a:pPr>
                      <a:r>
                        <a:rPr lang="en-GB" sz="1200" b="1">
                          <a:solidFill>
                            <a:srgbClr val="000000"/>
                          </a:solidFill>
                          <a:latin typeface="Times New Roman"/>
                          <a:ea typeface="Calibri"/>
                        </a:rPr>
                        <a:t>Notes</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extLst>
                  <a:ext uri="{0D108BD9-81ED-4DB2-BD59-A6C34878D82A}">
                    <a16:rowId xmlns:a16="http://schemas.microsoft.com/office/drawing/2014/main" val="10000"/>
                  </a:ext>
                </a:extLst>
              </a:tr>
              <a:tr h="253855">
                <a:tc rowSpan="2">
                  <a:txBody>
                    <a:bodyPr/>
                    <a:lstStyle/>
                    <a:p>
                      <a:pPr marL="0" marR="0">
                        <a:spcBef>
                          <a:spcPts val="0"/>
                        </a:spcBef>
                        <a:spcAft>
                          <a:spcPts val="0"/>
                        </a:spcAft>
                      </a:pPr>
                      <a:endParaRPr lang="en-US" sz="1200">
                        <a:latin typeface="Times New Roman"/>
                        <a:ea typeface="Calibri"/>
                      </a:endParaRPr>
                    </a:p>
                    <a:p>
                      <a:pPr marL="0" marR="0">
                        <a:spcBef>
                          <a:spcPts val="0"/>
                        </a:spcBef>
                        <a:spcAft>
                          <a:spcPts val="0"/>
                        </a:spcAft>
                      </a:pPr>
                      <a:r>
                        <a:rPr lang="en-GB" sz="1200" b="1">
                          <a:solidFill>
                            <a:srgbClr val="000000"/>
                          </a:solidFill>
                          <a:latin typeface="Times New Roman"/>
                          <a:ea typeface="Calibri"/>
                        </a:rPr>
                        <a:t>June</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5665">
                <a:tc vMerge="1">
                  <a:txBody>
                    <a:bodyPr/>
                    <a:lstStyle/>
                    <a:p>
                      <a:endParaRPr lang="en-US"/>
                    </a:p>
                  </a:txBody>
                  <a:tcPr/>
                </a:tc>
                <a:tc>
                  <a:txBody>
                    <a:bodyPr/>
                    <a:lstStyle/>
                    <a:p>
                      <a:pPr marL="0" marR="0">
                        <a:spcBef>
                          <a:spcPts val="0"/>
                        </a:spcBef>
                        <a:spcAft>
                          <a:spcPts val="0"/>
                        </a:spcAft>
                      </a:pPr>
                      <a:endParaRPr lang="en-US" sz="120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5665">
                <a:tc>
                  <a:txBody>
                    <a:bodyPr/>
                    <a:lstStyle/>
                    <a:p>
                      <a:pPr marL="0" marR="0">
                        <a:spcBef>
                          <a:spcPts val="0"/>
                        </a:spcBef>
                        <a:spcAft>
                          <a:spcPts val="0"/>
                        </a:spcAft>
                      </a:pPr>
                      <a:r>
                        <a:rPr lang="en-GB" sz="1200" b="1">
                          <a:solidFill>
                            <a:srgbClr val="000000"/>
                          </a:solidFill>
                          <a:latin typeface="Times New Roman"/>
                          <a:ea typeface="Calibri"/>
                        </a:rPr>
                        <a:t>July</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2888">
                <a:tc>
                  <a:txBody>
                    <a:bodyPr/>
                    <a:lstStyle/>
                    <a:p>
                      <a:pPr marL="0" marR="0">
                        <a:spcBef>
                          <a:spcPts val="0"/>
                        </a:spcBef>
                        <a:spcAft>
                          <a:spcPts val="0"/>
                        </a:spcAft>
                      </a:pPr>
                      <a:r>
                        <a:rPr lang="en-GB" sz="1200" b="1">
                          <a:solidFill>
                            <a:srgbClr val="000000"/>
                          </a:solidFill>
                          <a:latin typeface="Times New Roman"/>
                          <a:ea typeface="Calibri"/>
                        </a:rPr>
                        <a:t>August</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5353">
                <a:tc>
                  <a:txBody>
                    <a:bodyPr/>
                    <a:lstStyle/>
                    <a:p>
                      <a:pPr marL="0" marR="0">
                        <a:spcBef>
                          <a:spcPts val="0"/>
                        </a:spcBef>
                        <a:spcAft>
                          <a:spcPts val="0"/>
                        </a:spcAft>
                      </a:pPr>
                      <a:r>
                        <a:rPr lang="en-GB" sz="1200" b="1">
                          <a:solidFill>
                            <a:srgbClr val="000000"/>
                          </a:solidFill>
                          <a:latin typeface="Times New Roman"/>
                          <a:ea typeface="Calibri"/>
                        </a:rPr>
                        <a:t>September</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1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5665">
                <a:tc rowSpan="2">
                  <a:txBody>
                    <a:bodyPr/>
                    <a:lstStyle/>
                    <a:p>
                      <a:pPr marL="0" marR="0">
                        <a:spcBef>
                          <a:spcPts val="0"/>
                        </a:spcBef>
                        <a:spcAft>
                          <a:spcPts val="0"/>
                        </a:spcAft>
                      </a:pPr>
                      <a:endParaRPr lang="en-US" sz="1200">
                        <a:latin typeface="Times New Roman"/>
                        <a:ea typeface="Calibri"/>
                      </a:endParaRPr>
                    </a:p>
                    <a:p>
                      <a:pPr marL="0" marR="0">
                        <a:spcBef>
                          <a:spcPts val="0"/>
                        </a:spcBef>
                        <a:spcAft>
                          <a:spcPts val="0"/>
                        </a:spcAft>
                      </a:pPr>
                      <a:r>
                        <a:rPr lang="en-GB" sz="1200" b="1">
                          <a:solidFill>
                            <a:srgbClr val="000000"/>
                          </a:solidFill>
                          <a:latin typeface="Times New Roman"/>
                          <a:ea typeface="Calibri"/>
                        </a:rPr>
                        <a:t>October</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5665">
                <a:tc vMerge="1">
                  <a:txBody>
                    <a:bodyPr/>
                    <a:lstStyle/>
                    <a:p>
                      <a:endParaRPr lang="en-US"/>
                    </a:p>
                  </a:txBody>
                  <a:tcPr/>
                </a:tc>
                <a:tc>
                  <a:txBody>
                    <a:bodyPr/>
                    <a:lstStyle/>
                    <a:p>
                      <a:pPr marL="0" marR="0">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5385">
                <a:tc>
                  <a:txBody>
                    <a:bodyPr/>
                    <a:lstStyle/>
                    <a:p>
                      <a:pPr marL="0" marR="0">
                        <a:spcBef>
                          <a:spcPts val="0"/>
                        </a:spcBef>
                        <a:spcAft>
                          <a:spcPts val="0"/>
                        </a:spcAft>
                      </a:pPr>
                      <a:r>
                        <a:rPr lang="en-GB" sz="1200" b="1">
                          <a:solidFill>
                            <a:srgbClr val="000000"/>
                          </a:solidFill>
                          <a:latin typeface="Times New Roman"/>
                          <a:ea typeface="Calibri"/>
                        </a:rPr>
                        <a:t>November</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000000"/>
                          </a:solidFill>
                          <a:latin typeface="Times New Roman"/>
                          <a:ea typeface="Calibri"/>
                        </a:rPr>
                        <a:t>Ilija Jolevski, Aleksandar Markoski</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a:solidFill>
                            <a:srgbClr val="000000"/>
                          </a:solidFill>
                          <a:latin typeface="Times New Roman"/>
                          <a:ea typeface="Calibri"/>
                        </a:rPr>
                        <a:t>Testing mobile equipment for data transferring possibilities</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862659">
                <a:tc>
                  <a:txBody>
                    <a:bodyPr/>
                    <a:lstStyle/>
                    <a:p>
                      <a:pPr marL="0" marR="0">
                        <a:spcBef>
                          <a:spcPts val="0"/>
                        </a:spcBef>
                        <a:spcAft>
                          <a:spcPts val="0"/>
                        </a:spcAft>
                      </a:pPr>
                      <a:r>
                        <a:rPr lang="en-GB" sz="1200" b="1">
                          <a:solidFill>
                            <a:srgbClr val="000000"/>
                          </a:solidFill>
                          <a:latin typeface="Times New Roman"/>
                          <a:ea typeface="Calibri"/>
                        </a:rPr>
                        <a:t>December</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dirty="0" err="1">
                          <a:solidFill>
                            <a:srgbClr val="000000"/>
                          </a:solidFill>
                          <a:latin typeface="Times New Roman"/>
                          <a:ea typeface="Calibri"/>
                        </a:rPr>
                        <a:t>Ilija</a:t>
                      </a:r>
                      <a:r>
                        <a:rPr lang="en-GB" sz="1100" dirty="0">
                          <a:solidFill>
                            <a:srgbClr val="000000"/>
                          </a:solidFill>
                          <a:latin typeface="Times New Roman"/>
                          <a:ea typeface="Calibri"/>
                        </a:rPr>
                        <a:t> </a:t>
                      </a:r>
                      <a:r>
                        <a:rPr lang="en-GB" sz="1100" dirty="0" err="1">
                          <a:solidFill>
                            <a:srgbClr val="000000"/>
                          </a:solidFill>
                          <a:latin typeface="Times New Roman"/>
                          <a:ea typeface="Calibri"/>
                        </a:rPr>
                        <a:t>Jolevski</a:t>
                      </a:r>
                      <a:r>
                        <a:rPr lang="en-GB" sz="1100" dirty="0">
                          <a:solidFill>
                            <a:srgbClr val="000000"/>
                          </a:solidFill>
                          <a:latin typeface="Times New Roman"/>
                          <a:ea typeface="Calibri"/>
                        </a:rPr>
                        <a:t>, </a:t>
                      </a:r>
                      <a:r>
                        <a:rPr lang="en-GB" sz="1100" dirty="0" err="1">
                          <a:solidFill>
                            <a:srgbClr val="000000"/>
                          </a:solidFill>
                          <a:latin typeface="Times New Roman"/>
                          <a:ea typeface="Calibri"/>
                        </a:rPr>
                        <a:t>Aleksandar</a:t>
                      </a:r>
                      <a:r>
                        <a:rPr lang="en-GB" sz="1100" dirty="0">
                          <a:solidFill>
                            <a:srgbClr val="000000"/>
                          </a:solidFill>
                          <a:latin typeface="Times New Roman"/>
                          <a:ea typeface="Calibri"/>
                        </a:rPr>
                        <a:t> </a:t>
                      </a:r>
                      <a:r>
                        <a:rPr lang="en-GB" sz="1100" dirty="0" err="1">
                          <a:solidFill>
                            <a:srgbClr val="000000"/>
                          </a:solidFill>
                          <a:latin typeface="Times New Roman"/>
                          <a:ea typeface="Calibri"/>
                        </a:rPr>
                        <a:t>Markoski</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000000"/>
                          </a:solidFill>
                          <a:latin typeface="Times New Roman"/>
                          <a:ea typeface="Calibri"/>
                        </a:rPr>
                        <a:t>Testing data transfer between cloud repository of the equipment vendor and local computer (or cross4all cloud)</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GB" sz="1200" b="1" kern="1200" dirty="0">
                          <a:solidFill>
                            <a:srgbClr val="000000"/>
                          </a:solidFill>
                          <a:latin typeface="Times New Roman"/>
                          <a:ea typeface="Calibri"/>
                          <a:cs typeface="+mn-cs"/>
                        </a:rPr>
                        <a:t>Available</a:t>
                      </a:r>
                      <a:r>
                        <a:rPr lang="en-GB" sz="1200" b="1" kern="1200" baseline="0" dirty="0">
                          <a:solidFill>
                            <a:srgbClr val="000000"/>
                          </a:solidFill>
                          <a:latin typeface="Times New Roman"/>
                          <a:ea typeface="Calibri"/>
                          <a:cs typeface="+mn-cs"/>
                        </a:rPr>
                        <a:t> </a:t>
                      </a:r>
                      <a:r>
                        <a:rPr lang="en-GB" sz="1200" b="1" kern="1200" dirty="0">
                          <a:solidFill>
                            <a:srgbClr val="000000"/>
                          </a:solidFill>
                          <a:latin typeface="Times New Roman"/>
                          <a:ea typeface="Calibri"/>
                          <a:cs typeface="+mn-cs"/>
                        </a:rPr>
                        <a:t> devices</a:t>
                      </a:r>
                      <a:endParaRPr lang="en-US" sz="1200" b="1" kern="1200" dirty="0">
                        <a:solidFill>
                          <a:srgbClr val="000000"/>
                        </a:solidFill>
                        <a:latin typeface="Times New Roman"/>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b="1" kern="1200" dirty="0">
                          <a:solidFill>
                            <a:srgbClr val="000000"/>
                          </a:solidFill>
                          <a:latin typeface="Times New Roman"/>
                          <a:ea typeface="Calibri"/>
                          <a:cs typeface="+mn-cs"/>
                        </a:rPr>
                        <a:t>Lack of equipment</a:t>
                      </a:r>
                      <a:endParaRPr lang="en-US" sz="1200" b="1" kern="1200" dirty="0">
                        <a:solidFill>
                          <a:srgbClr val="000000"/>
                        </a:solidFill>
                        <a:latin typeface="Times New Roman"/>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31329">
                <a:tc>
                  <a:txBody>
                    <a:bodyPr/>
                    <a:lstStyle/>
                    <a:p>
                      <a:pPr marL="0" marR="0">
                        <a:spcBef>
                          <a:spcPts val="0"/>
                        </a:spcBef>
                        <a:spcAft>
                          <a:spcPts val="0"/>
                        </a:spcAft>
                      </a:pPr>
                      <a:r>
                        <a:rPr lang="en-GB" sz="1200" b="1">
                          <a:solidFill>
                            <a:srgbClr val="000000"/>
                          </a:solidFill>
                          <a:latin typeface="Times New Roman"/>
                          <a:ea typeface="Calibri"/>
                        </a:rPr>
                        <a:t>January</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1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1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b="1" dirty="0">
                          <a:solidFill>
                            <a:srgbClr val="000000"/>
                          </a:solidFill>
                          <a:latin typeface="Times New Roman"/>
                          <a:ea typeface="Calibri"/>
                        </a:rPr>
                        <a:t>Bluetooth testing</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31329">
                <a:tc>
                  <a:txBody>
                    <a:bodyPr/>
                    <a:lstStyle/>
                    <a:p>
                      <a:pPr marL="0" marR="0">
                        <a:spcBef>
                          <a:spcPts val="0"/>
                        </a:spcBef>
                        <a:spcAft>
                          <a:spcPts val="0"/>
                        </a:spcAft>
                      </a:pPr>
                      <a:r>
                        <a:rPr lang="en-GB" sz="1200" b="1">
                          <a:solidFill>
                            <a:srgbClr val="000000"/>
                          </a:solidFill>
                          <a:latin typeface="Times New Roman"/>
                          <a:ea typeface="Calibri"/>
                        </a:rPr>
                        <a:t>February</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000000"/>
                          </a:solidFill>
                          <a:latin typeface="Times New Roman"/>
                          <a:ea typeface="Calibri"/>
                        </a:rPr>
                        <a:t>Ilija Jolevski</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100">
                          <a:solidFill>
                            <a:srgbClr val="000000"/>
                          </a:solidFill>
                          <a:latin typeface="Times New Roman"/>
                          <a:ea typeface="Calibri"/>
                        </a:rPr>
                        <a:t>Researches for data availability of the vendors’ cloud systems</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b="1">
                          <a:solidFill>
                            <a:srgbClr val="000000"/>
                          </a:solidFill>
                          <a:latin typeface="Times New Roman"/>
                          <a:ea typeface="Calibri"/>
                        </a:rPr>
                        <a:t>Bluetooth conectivity</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307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200" b="1" i="0" u="none" strike="noStrike" cap="none" normalizeH="0" baseline="0">
                <a:ln>
                  <a:noFill/>
                </a:ln>
                <a:solidFill>
                  <a:srgbClr val="FF0000"/>
                </a:solidFill>
                <a:effectLst/>
                <a:latin typeface="Times New Roman" pitchFamily="18" charset="0"/>
                <a:ea typeface="Calibri" pitchFamily="34" charset="0"/>
                <a:cs typeface="Times New Roman" pitchFamily="18" charset="0"/>
              </a:rPr>
            </a:br>
            <a:endParaRPr kumimoji="0" lang="en-US"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descr="CSV export.pn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7315200" cy="4114800"/>
          </a:xfrm>
        </p:spPr>
      </p:pic>
      <p:pic>
        <p:nvPicPr>
          <p:cNvPr id="5" name="Picture 4" descr="Main scree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2422" y="3276600"/>
            <a:ext cx="5531577" cy="3581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descr="VitaDock API.pn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6629400" cy="2895600"/>
          </a:xfrm>
        </p:spPr>
      </p:pic>
      <p:pic>
        <p:nvPicPr>
          <p:cNvPr id="5" name="Picture 4" descr="Data Overview.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2800" y="3005380"/>
            <a:ext cx="5791200" cy="3852620"/>
          </a:xfrm>
          <a:prstGeom prst="rect">
            <a:avLst/>
          </a:prstGeom>
        </p:spPr>
      </p:pic>
      <p:pic>
        <p:nvPicPr>
          <p:cNvPr id="6" name="Picture 5" descr="Data Charts.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0" y="3429000"/>
            <a:ext cx="3875886" cy="3215905"/>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3303</TotalTime>
  <Words>1539</Words>
  <Application>Microsoft Office PowerPoint</Application>
  <PresentationFormat>Προβολή στην οθόνη (4:3)</PresentationFormat>
  <Paragraphs>260</Paragraphs>
  <Slides>14</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14</vt:i4>
      </vt:variant>
    </vt:vector>
  </HeadingPairs>
  <TitlesOfParts>
    <vt:vector size="19" baseType="lpstr">
      <vt:lpstr>Arial</vt:lpstr>
      <vt:lpstr>Calibri</vt:lpstr>
      <vt:lpstr>Times New Roman</vt:lpstr>
      <vt:lpstr>Wingdings</vt:lpstr>
      <vt:lpstr>Θέμα του Office</vt:lpstr>
      <vt:lpstr>Progress and plans at local level</vt:lpstr>
      <vt:lpstr>Contents of the Presentation </vt:lpstr>
      <vt:lpstr>Contents of the Presentation </vt:lpstr>
      <vt:lpstr>e-Learning web platform (D4.2.3)</vt:lpstr>
      <vt:lpstr>e-learning team activity:</vt:lpstr>
      <vt:lpstr>PHR - mobile app for citizens (D5.2.2)</vt:lpstr>
      <vt:lpstr>PHR - mobile app for citizens (D5.2.2)</vt:lpstr>
      <vt:lpstr>Παρουσίαση του PowerPoint</vt:lpstr>
      <vt:lpstr>Παρουσίαση του PowerPoint</vt:lpstr>
      <vt:lpstr>e-Prescription &amp; e-Referral (D4.2.4)</vt:lpstr>
      <vt:lpstr>e-Prescription &amp; e-Referral (D4.2.4)</vt:lpstr>
      <vt:lpstr>IV. Other activity: web site &amp; other</vt:lpstr>
      <vt:lpstr>Παρουσίαση του PowerPoint</vt:lpstr>
      <vt:lpstr>Problems, Risks and issues to be considered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AM</cp:lastModifiedBy>
  <cp:revision>100</cp:revision>
  <dcterms:created xsi:type="dcterms:W3CDTF">2017-09-06T09:12:49Z</dcterms:created>
  <dcterms:modified xsi:type="dcterms:W3CDTF">2019-04-12T09:00:30Z</dcterms:modified>
</cp:coreProperties>
</file>