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11"/>
  </p:notesMasterIdLst>
  <p:sldIdLst>
    <p:sldId id="256" r:id="rId2"/>
    <p:sldId id="301" r:id="rId3"/>
    <p:sldId id="310" r:id="rId4"/>
    <p:sldId id="302" r:id="rId5"/>
    <p:sldId id="311" r:id="rId6"/>
    <p:sldId id="312" r:id="rId7"/>
    <p:sldId id="313" r:id="rId8"/>
    <p:sldId id="304" r:id="rId9"/>
    <p:sldId id="305" r:id="rId10"/>
  </p:sldIdLst>
  <p:sldSz cx="9144000" cy="6858000" type="screen4x3"/>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61"/>
    <a:srgbClr val="A36298"/>
    <a:srgbClr val="1571CD"/>
    <a:srgbClr val="0F4F8F"/>
    <a:srgbClr val="98C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1" autoAdjust="0"/>
  </p:normalViewPr>
  <p:slideViewPr>
    <p:cSldViewPr>
      <p:cViewPr>
        <p:scale>
          <a:sx n="118" d="100"/>
          <a:sy n="118" d="100"/>
        </p:scale>
        <p:origin x="-143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393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C19B48D5-814A-427E-A07A-062ADF82EC30}" type="datetimeFigureOut">
              <a:rPr lang="el-GR" smtClean="0"/>
              <a:pPr/>
              <a:t>5/4/2019</a:t>
            </a:fld>
            <a:endParaRPr lang="el-GR"/>
          </a:p>
        </p:txBody>
      </p:sp>
      <p:sp>
        <p:nvSpPr>
          <p:cNvPr id="4" name="3 - Θέση εικόνας διαφάνειας"/>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64906105-2895-4AE0-AEA3-D1AC0CC26DE2}" type="slidenum">
              <a:rPr lang="el-GR" smtClean="0"/>
              <a:pPr/>
              <a:t>‹#›</a:t>
            </a:fld>
            <a:endParaRPr lang="el-GR"/>
          </a:p>
        </p:txBody>
      </p:sp>
    </p:spTree>
    <p:extLst>
      <p:ext uri="{BB962C8B-B14F-4D97-AF65-F5344CB8AC3E}">
        <p14:creationId xmlns:p14="http://schemas.microsoft.com/office/powerpoint/2010/main" val="1117943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07900" y="3504872"/>
            <a:ext cx="8072494" cy="655617"/>
          </a:xfrm>
        </p:spPr>
        <p:txBody>
          <a:bodyPr>
            <a:normAutofit/>
          </a:bodyPr>
          <a:lstStyle>
            <a:lvl1pPr>
              <a:defRPr sz="3000">
                <a:latin typeface="+mj-lt"/>
              </a:defRPr>
            </a:lvl1pPr>
          </a:lstStyle>
          <a:p>
            <a:r>
              <a:rPr lang="el-GR" dirty="0" err="1"/>
              <a:t>Kλικ</a:t>
            </a:r>
            <a:r>
              <a:rPr lang="el-GR" dirty="0"/>
              <a:t> για επεξεργασία του τίτλου</a:t>
            </a:r>
          </a:p>
        </p:txBody>
      </p:sp>
      <p:sp>
        <p:nvSpPr>
          <p:cNvPr id="3" name="2 - Υπότιτλος"/>
          <p:cNvSpPr>
            <a:spLocks noGrp="1"/>
          </p:cNvSpPr>
          <p:nvPr>
            <p:ph type="subTitle" idx="1"/>
          </p:nvPr>
        </p:nvSpPr>
        <p:spPr>
          <a:xfrm>
            <a:off x="607900" y="4266476"/>
            <a:ext cx="8072494" cy="966022"/>
          </a:xfrm>
        </p:spPr>
        <p:txBody>
          <a:bodyPr>
            <a:normAutofit/>
          </a:bodyPr>
          <a:lstStyle>
            <a:lvl1pPr marL="0" indent="0" algn="ctr">
              <a:buNone/>
              <a:defRPr sz="2400">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Κάντε κλικ για να επεξεργαστείτε τον υπότιτλο του υποδείγματος</a:t>
            </a:r>
          </a:p>
        </p:txBody>
      </p:sp>
      <p:sp>
        <p:nvSpPr>
          <p:cNvPr id="11" name="Ορθογώνιο 10">
            <a:extLst>
              <a:ext uri="{FF2B5EF4-FFF2-40B4-BE49-F238E27FC236}">
                <a16:creationId xmlns:a16="http://schemas.microsoft.com/office/drawing/2014/main" xmlns="" id="{1B495F56-C729-4F5D-BC87-DEEDF2E390C1}"/>
              </a:ext>
            </a:extLst>
          </p:cNvPr>
          <p:cNvSpPr/>
          <p:nvPr userDrawn="1"/>
        </p:nvSpPr>
        <p:spPr>
          <a:xfrm>
            <a:off x="1267252" y="1476792"/>
            <a:ext cx="6696744" cy="1846659"/>
          </a:xfrm>
          <a:prstGeom prst="rect">
            <a:avLst/>
          </a:prstGeom>
        </p:spPr>
        <p:txBody>
          <a:bodyPr wrap="square">
            <a:spAutoFit/>
          </a:bodyPr>
          <a:lstStyle/>
          <a:p>
            <a:pPr algn="ctr"/>
            <a:endParaRPr lang="en-US" sz="1400" b="1" dirty="0">
              <a:solidFill>
                <a:srgbClr val="0F4F8F"/>
              </a:solidFill>
              <a:ea typeface="ＭＳ Ｐゴシック" pitchFamily="-28" charset="-128"/>
            </a:endParaRPr>
          </a:p>
          <a:p>
            <a:pPr algn="ctr"/>
            <a:endParaRPr lang="en-US" sz="1400" b="1" dirty="0">
              <a:solidFill>
                <a:srgbClr val="0F4F8F"/>
              </a:solidFill>
              <a:ea typeface="ＭＳ Ｐゴシック" pitchFamily="-28" charset="-128"/>
            </a:endParaRPr>
          </a:p>
          <a:p>
            <a:pPr algn="ctr"/>
            <a:endParaRPr lang="en-US" b="1" dirty="0">
              <a:solidFill>
                <a:srgbClr val="0F4F8F"/>
              </a:solidFill>
              <a:ea typeface="ＭＳ Ｐゴシック" pitchFamily="-28" charset="-128"/>
            </a:endParaRPr>
          </a:p>
          <a:p>
            <a:pPr algn="ctr"/>
            <a:r>
              <a:rPr lang="en-GB" sz="1800" dirty="0">
                <a:solidFill>
                  <a:srgbClr val="A36298"/>
                </a:solidFill>
                <a:ea typeface="ＭＳ Ｐゴシック" pitchFamily="-28" charset="-128"/>
              </a:rPr>
              <a:t>Cross-border initiative for integrated health and social services promoting safe ageing, early prevention and independent living for all</a:t>
            </a:r>
            <a:br>
              <a:rPr lang="en-GB" sz="1800" dirty="0">
                <a:solidFill>
                  <a:srgbClr val="A36298"/>
                </a:solidFill>
                <a:ea typeface="ＭＳ Ｐゴシック" pitchFamily="-28" charset="-128"/>
              </a:rPr>
            </a:br>
            <a:r>
              <a:rPr lang="en-US" sz="2000" b="1" dirty="0">
                <a:solidFill>
                  <a:srgbClr val="A36298"/>
                </a:solidFill>
                <a:ea typeface="ＭＳ Ｐゴシック" pitchFamily="-28" charset="-128"/>
              </a:rPr>
              <a:t>– Cross4all –</a:t>
            </a:r>
            <a:r>
              <a:rPr lang="en-US" sz="1800" b="1" dirty="0">
                <a:solidFill>
                  <a:srgbClr val="A36298"/>
                </a:solidFill>
                <a:ea typeface="ＭＳ Ｐゴシック" pitchFamily="-28" charset="-128"/>
              </a:rPr>
              <a:t> </a:t>
            </a:r>
          </a:p>
          <a:p>
            <a:pPr algn="ctr"/>
            <a:r>
              <a:rPr lang="en-GB" sz="1200" i="0" dirty="0">
                <a:solidFill>
                  <a:srgbClr val="A36298"/>
                </a:solidFill>
                <a:ea typeface="ＭＳ Ｐゴシック" pitchFamily="-28" charset="-128"/>
              </a:rPr>
              <a:t>(Reg. No: 1816 / Subsidy Contract No: Cross4all-CN1-SO1.2-SC015)</a:t>
            </a:r>
            <a:endParaRPr lang="en-US" i="0" dirty="0">
              <a:solidFill>
                <a:srgbClr val="A36298"/>
              </a:solidFill>
            </a:endParaRPr>
          </a:p>
        </p:txBody>
      </p:sp>
      <p:pic>
        <p:nvPicPr>
          <p:cNvPr id="20" name="Εικόνα 19">
            <a:extLst>
              <a:ext uri="{FF2B5EF4-FFF2-40B4-BE49-F238E27FC236}">
                <a16:creationId xmlns:a16="http://schemas.microsoft.com/office/drawing/2014/main" xmlns="" id="{9D8CB1EB-C855-4420-A7C4-DA41BEE644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67366" y="363738"/>
            <a:ext cx="1940566" cy="1251343"/>
          </a:xfrm>
          <a:prstGeom prst="rect">
            <a:avLst/>
          </a:prstGeom>
        </p:spPr>
      </p:pic>
      <p:cxnSp>
        <p:nvCxnSpPr>
          <p:cNvPr id="13" name="12 - Ευθεία γραμμή σύνδεσης">
            <a:extLst>
              <a:ext uri="{FF2B5EF4-FFF2-40B4-BE49-F238E27FC236}">
                <a16:creationId xmlns:a16="http://schemas.microsoft.com/office/drawing/2014/main" xmlns="" id="{302BBAEC-BEE8-42B9-84FA-AF527A88A3CC}"/>
              </a:ext>
            </a:extLst>
          </p:cNvPr>
          <p:cNvCxnSpPr/>
          <p:nvPr userDrawn="1"/>
        </p:nvCxnSpPr>
        <p:spPr>
          <a:xfrm>
            <a:off x="2755616" y="3355404"/>
            <a:ext cx="3714776" cy="1588"/>
          </a:xfrm>
          <a:prstGeom prst="line">
            <a:avLst/>
          </a:prstGeom>
          <a:ln w="19050">
            <a:solidFill>
              <a:srgbClr val="A36298"/>
            </a:solidFill>
          </a:ln>
        </p:spPr>
        <p:style>
          <a:lnRef idx="1">
            <a:schemeClr val="accent1"/>
          </a:lnRef>
          <a:fillRef idx="0">
            <a:schemeClr val="accent1"/>
          </a:fillRef>
          <a:effectRef idx="0">
            <a:schemeClr val="accent1"/>
          </a:effectRef>
          <a:fontRef idx="minor">
            <a:schemeClr val="tx1"/>
          </a:fontRef>
        </p:style>
      </p:cxnSp>
      <p:grpSp>
        <p:nvGrpSpPr>
          <p:cNvPr id="14" name="Ομάδα 13">
            <a:extLst>
              <a:ext uri="{FF2B5EF4-FFF2-40B4-BE49-F238E27FC236}">
                <a16:creationId xmlns:a16="http://schemas.microsoft.com/office/drawing/2014/main" xmlns="" id="{A40B494F-6710-44F1-A695-93B3C8BC292B}"/>
              </a:ext>
            </a:extLst>
          </p:cNvPr>
          <p:cNvGrpSpPr/>
          <p:nvPr userDrawn="1"/>
        </p:nvGrpSpPr>
        <p:grpSpPr>
          <a:xfrm>
            <a:off x="1327616" y="5775280"/>
            <a:ext cx="6488767" cy="770059"/>
            <a:chOff x="402889" y="3162256"/>
            <a:chExt cx="11335794" cy="1345284"/>
          </a:xfrm>
        </p:grpSpPr>
        <p:pic>
          <p:nvPicPr>
            <p:cNvPr id="15" name="Εικόνα 14">
              <a:extLst>
                <a:ext uri="{FF2B5EF4-FFF2-40B4-BE49-F238E27FC236}">
                  <a16:creationId xmlns:a16="http://schemas.microsoft.com/office/drawing/2014/main" xmlns="" id="{5D433394-2A1B-43AB-9C56-3AD948A5A3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889" y="3162256"/>
              <a:ext cx="1345284" cy="1345284"/>
            </a:xfrm>
            <a:prstGeom prst="rect">
              <a:avLst/>
            </a:prstGeom>
          </p:spPr>
        </p:pic>
        <p:pic>
          <p:nvPicPr>
            <p:cNvPr id="16" name="Εικόνα 15">
              <a:extLst>
                <a:ext uri="{FF2B5EF4-FFF2-40B4-BE49-F238E27FC236}">
                  <a16:creationId xmlns:a16="http://schemas.microsoft.com/office/drawing/2014/main" xmlns="" id="{FD36588B-75F2-42BD-8CFA-173B95385E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1073" y="3255493"/>
              <a:ext cx="1345284" cy="1158809"/>
            </a:xfrm>
            <a:prstGeom prst="rect">
              <a:avLst/>
            </a:prstGeom>
          </p:spPr>
        </p:pic>
        <p:pic>
          <p:nvPicPr>
            <p:cNvPr id="17" name="Εικόνα 16">
              <a:extLst>
                <a:ext uri="{FF2B5EF4-FFF2-40B4-BE49-F238E27FC236}">
                  <a16:creationId xmlns:a16="http://schemas.microsoft.com/office/drawing/2014/main" xmlns="" id="{24993374-1D8A-4394-98E9-F866D702DC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19261" y="3349923"/>
              <a:ext cx="1345280" cy="969947"/>
            </a:xfrm>
            <a:prstGeom prst="rect">
              <a:avLst/>
            </a:prstGeom>
          </p:spPr>
        </p:pic>
        <p:pic>
          <p:nvPicPr>
            <p:cNvPr id="18" name="Εικόνα 17">
              <a:extLst>
                <a:ext uri="{FF2B5EF4-FFF2-40B4-BE49-F238E27FC236}">
                  <a16:creationId xmlns:a16="http://schemas.microsoft.com/office/drawing/2014/main" xmlns="" id="{7C326A25-C062-4193-9B69-678D86D53B6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48184" y="3162256"/>
              <a:ext cx="898369" cy="1345284"/>
            </a:xfrm>
            <a:prstGeom prst="rect">
              <a:avLst/>
            </a:prstGeom>
          </p:spPr>
        </p:pic>
        <p:pic>
          <p:nvPicPr>
            <p:cNvPr id="19" name="Εικόνα 18">
              <a:extLst>
                <a:ext uri="{FF2B5EF4-FFF2-40B4-BE49-F238E27FC236}">
                  <a16:creationId xmlns:a16="http://schemas.microsoft.com/office/drawing/2014/main" xmlns="" id="{EF20867B-12EB-4093-9B89-EEE3F88B715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35624" y="3611701"/>
              <a:ext cx="1345284" cy="446390"/>
            </a:xfrm>
            <a:prstGeom prst="rect">
              <a:avLst/>
            </a:prstGeom>
          </p:spPr>
        </p:pic>
        <p:pic>
          <p:nvPicPr>
            <p:cNvPr id="27" name="Εικόνα 26">
              <a:extLst>
                <a:ext uri="{FF2B5EF4-FFF2-40B4-BE49-F238E27FC236}">
                  <a16:creationId xmlns:a16="http://schemas.microsoft.com/office/drawing/2014/main" xmlns="" id="{8D81AE43-AE20-44CA-B1C6-91290C99406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94250" y="3209116"/>
              <a:ext cx="1244433" cy="1244433"/>
            </a:xfrm>
            <a:prstGeom prst="rect">
              <a:avLst/>
            </a:prstGeom>
          </p:spPr>
        </p:pic>
      </p:grpSp>
      <p:pic>
        <p:nvPicPr>
          <p:cNvPr id="21" name="Εικόνα 20">
            <a:extLst>
              <a:ext uri="{FF2B5EF4-FFF2-40B4-BE49-F238E27FC236}">
                <a16:creationId xmlns:a16="http://schemas.microsoft.com/office/drawing/2014/main" xmlns="" id="{D60A481A-A881-426E-8475-9D2199FFB8DE}"/>
              </a:ext>
            </a:extLst>
          </p:cNvPr>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301935" y="207377"/>
            <a:ext cx="4600575" cy="15144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xmlns="" id="{E93E9E61-EE2E-4840-BA32-FF9F620D195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57402" b="5754"/>
          <a:stretch/>
        </p:blipFill>
        <p:spPr>
          <a:xfrm>
            <a:off x="6910164" y="6374474"/>
            <a:ext cx="1940566" cy="461040"/>
          </a:xfrm>
          <a:prstGeom prst="rect">
            <a:avLst/>
          </a:prstGeom>
        </p:spPr>
      </p:pic>
      <p:sp>
        <p:nvSpPr>
          <p:cNvPr id="2" name="1 - Τίτλος"/>
          <p:cNvSpPr>
            <a:spLocks noGrp="1"/>
          </p:cNvSpPr>
          <p:nvPr>
            <p:ph type="title"/>
          </p:nvPr>
        </p:nvSpPr>
        <p:spPr>
          <a:xfrm>
            <a:off x="827584" y="274638"/>
            <a:ext cx="7859216" cy="634082"/>
          </a:xfrm>
        </p:spPr>
        <p:txBody>
          <a:bodyPr>
            <a:normAutofit/>
          </a:bodyPr>
          <a:lstStyle>
            <a:lvl1pPr algn="l">
              <a:defRPr sz="3600">
                <a:solidFill>
                  <a:srgbClr val="A36298"/>
                </a:solidFill>
              </a:defRPr>
            </a:lvl1pPr>
          </a:lstStyle>
          <a:p>
            <a:r>
              <a:rPr lang="el-GR" dirty="0" err="1"/>
              <a:t>Kλικ</a:t>
            </a:r>
            <a:r>
              <a:rPr lang="el-GR" dirty="0"/>
              <a:t> για επεξεργασία του τίτλου</a:t>
            </a:r>
          </a:p>
        </p:txBody>
      </p:sp>
      <p:sp>
        <p:nvSpPr>
          <p:cNvPr id="3" name="2 - Θέση περιεχομένου"/>
          <p:cNvSpPr>
            <a:spLocks noGrp="1"/>
          </p:cNvSpPr>
          <p:nvPr>
            <p:ph idx="1"/>
          </p:nvPr>
        </p:nvSpPr>
        <p:spPr>
          <a:xfrm>
            <a:off x="457200" y="1196752"/>
            <a:ext cx="8229600" cy="4929411"/>
          </a:xfrm>
        </p:spPr>
        <p:txBody>
          <a:bodyPr>
            <a:normAutofit/>
          </a:bodyPr>
          <a:lstStyle>
            <a:lvl1pPr>
              <a:defRPr sz="2200">
                <a:latin typeface="+mn-lt"/>
              </a:defRPr>
            </a:lvl1pPr>
            <a:lvl2pPr>
              <a:defRPr sz="2200">
                <a:latin typeface="+mn-lt"/>
              </a:defRPr>
            </a:lvl2pPr>
            <a:lvl3pPr>
              <a:defRPr sz="2200">
                <a:latin typeface="+mn-lt"/>
              </a:defRPr>
            </a:lvl3pPr>
            <a:lvl4pPr>
              <a:defRPr sz="2200">
                <a:latin typeface="+mn-lt"/>
              </a:defRPr>
            </a:lvl4pPr>
            <a:lvl5pPr>
              <a:defRPr sz="2200">
                <a:latin typeface="+mn-lt"/>
              </a:defRPr>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8" name="Line 5">
            <a:extLst>
              <a:ext uri="{FF2B5EF4-FFF2-40B4-BE49-F238E27FC236}">
                <a16:creationId xmlns:a16="http://schemas.microsoft.com/office/drawing/2014/main" xmlns="" id="{CBE2806C-DD83-45B5-BB8B-E865F58DE34C}"/>
              </a:ext>
            </a:extLst>
          </p:cNvPr>
          <p:cNvSpPr>
            <a:spLocks noChangeShapeType="1"/>
          </p:cNvSpPr>
          <p:nvPr userDrawn="1"/>
        </p:nvSpPr>
        <p:spPr bwMode="auto">
          <a:xfrm>
            <a:off x="428596" y="6357958"/>
            <a:ext cx="8305800" cy="0"/>
          </a:xfrm>
          <a:prstGeom prst="line">
            <a:avLst/>
          </a:prstGeom>
          <a:noFill/>
          <a:ln w="9525">
            <a:solidFill>
              <a:srgbClr val="A36298"/>
            </a:solidFill>
            <a:round/>
            <a:headEnd/>
            <a:tailEnd/>
          </a:ln>
        </p:spPr>
        <p:txBody>
          <a:bodyPr wrap="none" anchor="ctr"/>
          <a:lstStyle/>
          <a:p>
            <a:endParaRPr lang="el-GR"/>
          </a:p>
        </p:txBody>
      </p:sp>
      <p:sp>
        <p:nvSpPr>
          <p:cNvPr id="11" name="Line 8">
            <a:extLst>
              <a:ext uri="{FF2B5EF4-FFF2-40B4-BE49-F238E27FC236}">
                <a16:creationId xmlns:a16="http://schemas.microsoft.com/office/drawing/2014/main" xmlns="" id="{6D25F28D-27E2-454F-82BD-AF8ED2239AA2}"/>
              </a:ext>
            </a:extLst>
          </p:cNvPr>
          <p:cNvSpPr>
            <a:spLocks noChangeShapeType="1"/>
          </p:cNvSpPr>
          <p:nvPr userDrawn="1"/>
        </p:nvSpPr>
        <p:spPr bwMode="auto">
          <a:xfrm>
            <a:off x="2483768" y="6357958"/>
            <a:ext cx="0" cy="381000"/>
          </a:xfrm>
          <a:prstGeom prst="line">
            <a:avLst/>
          </a:prstGeom>
          <a:noFill/>
          <a:ln w="9525">
            <a:solidFill>
              <a:srgbClr val="A36298"/>
            </a:solidFill>
            <a:round/>
            <a:headEnd/>
            <a:tailEnd/>
          </a:ln>
        </p:spPr>
        <p:txBody>
          <a:bodyPr wrap="none" anchor="ctr"/>
          <a:lstStyle/>
          <a:p>
            <a:endParaRPr lang="el-GR"/>
          </a:p>
        </p:txBody>
      </p:sp>
      <p:sp>
        <p:nvSpPr>
          <p:cNvPr id="15" name="Ορθογώνιο 14">
            <a:extLst>
              <a:ext uri="{FF2B5EF4-FFF2-40B4-BE49-F238E27FC236}">
                <a16:creationId xmlns:a16="http://schemas.microsoft.com/office/drawing/2014/main" xmlns="" id="{5B396CB5-2E40-4340-8245-AABAF4EEECA9}"/>
              </a:ext>
            </a:extLst>
          </p:cNvPr>
          <p:cNvSpPr/>
          <p:nvPr userDrawn="1"/>
        </p:nvSpPr>
        <p:spPr>
          <a:xfrm>
            <a:off x="927674" y="908720"/>
            <a:ext cx="7806722" cy="59299"/>
          </a:xfrm>
          <a:prstGeom prst="rect">
            <a:avLst/>
          </a:prstGeom>
          <a:solidFill>
            <a:srgbClr val="A3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Ορθογώνιο 3">
            <a:extLst>
              <a:ext uri="{FF2B5EF4-FFF2-40B4-BE49-F238E27FC236}">
                <a16:creationId xmlns:a16="http://schemas.microsoft.com/office/drawing/2014/main" xmlns="" id="{57734D68-D433-418C-80C0-0D7DD2644A22}"/>
              </a:ext>
            </a:extLst>
          </p:cNvPr>
          <p:cNvSpPr/>
          <p:nvPr userDrawn="1"/>
        </p:nvSpPr>
        <p:spPr>
          <a:xfrm>
            <a:off x="2515403" y="6390364"/>
            <a:ext cx="4504867" cy="430887"/>
          </a:xfrm>
          <a:prstGeom prst="rect">
            <a:avLst/>
          </a:prstGeom>
        </p:spPr>
        <p:txBody>
          <a:bodyPr wrap="square">
            <a:spAutoFit/>
          </a:bodyPr>
          <a:lstStyle/>
          <a:p>
            <a:pPr algn="ctr">
              <a:spcBef>
                <a:spcPts val="600"/>
              </a:spcBef>
              <a:spcAft>
                <a:spcPts val="600"/>
              </a:spcAft>
              <a:tabLst>
                <a:tab pos="2637155" algn="ctr"/>
                <a:tab pos="5274310" algn="r"/>
              </a:tabLst>
            </a:pP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The project is co-funded by the European Union and National Funds </a:t>
            </a:r>
            <a:b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of the participating countries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Εικόνα 9">
            <a:extLst>
              <a:ext uri="{FF2B5EF4-FFF2-40B4-BE49-F238E27FC236}">
                <a16:creationId xmlns:a16="http://schemas.microsoft.com/office/drawing/2014/main" xmlns="" id="{AAE77317-88CA-4797-812A-B671DE8B0B3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363" r="44088" b="9202"/>
          <a:stretch/>
        </p:blipFill>
        <p:spPr>
          <a:xfrm>
            <a:off x="127072" y="268120"/>
            <a:ext cx="700512" cy="720228"/>
          </a:xfrm>
          <a:prstGeom prst="rect">
            <a:avLst/>
          </a:prstGeom>
        </p:spPr>
      </p:pic>
      <p:sp>
        <p:nvSpPr>
          <p:cNvPr id="12" name="Line 8">
            <a:extLst>
              <a:ext uri="{FF2B5EF4-FFF2-40B4-BE49-F238E27FC236}">
                <a16:creationId xmlns:a16="http://schemas.microsoft.com/office/drawing/2014/main" xmlns="" id="{AD8C29FB-D1A5-4F75-ABAF-A5F95B7E5507}"/>
              </a:ext>
            </a:extLst>
          </p:cNvPr>
          <p:cNvSpPr>
            <a:spLocks noChangeShapeType="1"/>
          </p:cNvSpPr>
          <p:nvPr userDrawn="1"/>
        </p:nvSpPr>
        <p:spPr bwMode="auto">
          <a:xfrm>
            <a:off x="7020272" y="6357958"/>
            <a:ext cx="0" cy="381000"/>
          </a:xfrm>
          <a:prstGeom prst="line">
            <a:avLst/>
          </a:prstGeom>
          <a:noFill/>
          <a:ln w="9525">
            <a:solidFill>
              <a:srgbClr val="A36298"/>
            </a:solidFill>
            <a:round/>
            <a:headEnd/>
            <a:tailEnd/>
          </a:ln>
        </p:spPr>
        <p:txBody>
          <a:bodyPr wrap="none" anchor="ctr"/>
          <a:lstStyle/>
          <a:p>
            <a:endParaRPr lang="el-GR"/>
          </a:p>
        </p:txBody>
      </p:sp>
      <p:pic>
        <p:nvPicPr>
          <p:cNvPr id="14" name="Εικόνα 13">
            <a:extLst>
              <a:ext uri="{FF2B5EF4-FFF2-40B4-BE49-F238E27FC236}">
                <a16:creationId xmlns:a16="http://schemas.microsoft.com/office/drawing/2014/main" xmlns="" id="{9DA42902-75D6-4F8F-90F1-09739E31C3EF}"/>
              </a:ext>
            </a:extLst>
          </p:cNvPr>
          <p:cNvPicPr/>
          <p:nvPr userDrawn="1"/>
        </p:nvPicPr>
        <p:blipFill rotWithShape="1">
          <a:blip r:embed="rId4" cstate="print">
            <a:extLst>
              <a:ext uri="{28A0092B-C50C-407E-A947-70E740481C1C}">
                <a14:useLocalDpi xmlns:a14="http://schemas.microsoft.com/office/drawing/2010/main" val="0"/>
              </a:ext>
            </a:extLst>
          </a:blip>
          <a:srcRect b="33283"/>
          <a:stretch/>
        </p:blipFill>
        <p:spPr bwMode="auto">
          <a:xfrm>
            <a:off x="293271" y="6290477"/>
            <a:ext cx="2266754" cy="49784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5/4/2019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91D2D0ED-5B63-4087-A4B2-62C7D4B6ADF4}"/>
              </a:ext>
            </a:extLst>
          </p:cNvPr>
          <p:cNvSpPr>
            <a:spLocks noGrp="1"/>
          </p:cNvSpPr>
          <p:nvPr>
            <p:ph type="ctrTitle"/>
          </p:nvPr>
        </p:nvSpPr>
        <p:spPr>
          <a:xfrm>
            <a:off x="571431" y="3499421"/>
            <a:ext cx="8072494" cy="1220959"/>
          </a:xfrm>
        </p:spPr>
        <p:txBody>
          <a:bodyPr>
            <a:normAutofit/>
          </a:bodyPr>
          <a:lstStyle/>
          <a:p>
            <a:r>
              <a:rPr lang="en-GB" dirty="0"/>
              <a:t>Progress and plans of PB5</a:t>
            </a:r>
            <a:endParaRPr lang="en-US" dirty="0"/>
          </a:p>
        </p:txBody>
      </p:sp>
      <p:sp>
        <p:nvSpPr>
          <p:cNvPr id="7" name="Υπότιτλος 6">
            <a:extLst>
              <a:ext uri="{FF2B5EF4-FFF2-40B4-BE49-F238E27FC236}">
                <a16:creationId xmlns:a16="http://schemas.microsoft.com/office/drawing/2014/main" xmlns="" id="{DD7C0C43-FD63-4397-A514-2C8615015A4A}"/>
              </a:ext>
            </a:extLst>
          </p:cNvPr>
          <p:cNvSpPr>
            <a:spLocks noGrp="1"/>
          </p:cNvSpPr>
          <p:nvPr>
            <p:ph type="subTitle" idx="1"/>
          </p:nvPr>
        </p:nvSpPr>
        <p:spPr>
          <a:xfrm>
            <a:off x="571594" y="4708026"/>
            <a:ext cx="8072494" cy="1002265"/>
          </a:xfrm>
          <a:solidFill>
            <a:srgbClr val="A36298"/>
          </a:solidFill>
          <a:ln>
            <a:solidFill>
              <a:srgbClr val="A36298"/>
            </a:solidFill>
          </a:ln>
        </p:spPr>
        <p:txBody>
          <a:bodyPr>
            <a:normAutofit fontScale="92500" lnSpcReduction="10000"/>
          </a:bodyPr>
          <a:lstStyle/>
          <a:p>
            <a:pPr>
              <a:lnSpc>
                <a:spcPct val="110000"/>
              </a:lnSpc>
              <a:spcBef>
                <a:spcPts val="0"/>
              </a:spcBef>
              <a:spcAft>
                <a:spcPts val="600"/>
              </a:spcAft>
            </a:pPr>
            <a:r>
              <a:rPr lang="en-GB" sz="2000" b="1" dirty="0">
                <a:solidFill>
                  <a:schemeClr val="bg1"/>
                </a:solidFill>
              </a:rPr>
              <a:t>3</a:t>
            </a:r>
            <a:r>
              <a:rPr lang="en-GB" sz="2000" b="1" baseline="30000" dirty="0">
                <a:solidFill>
                  <a:schemeClr val="bg1"/>
                </a:solidFill>
              </a:rPr>
              <a:t>rd</a:t>
            </a:r>
            <a:r>
              <a:rPr lang="en-GB" sz="2000" b="1" dirty="0">
                <a:solidFill>
                  <a:schemeClr val="bg1"/>
                </a:solidFill>
              </a:rPr>
              <a:t> Project Meeting, 19-20 March 2019</a:t>
            </a:r>
          </a:p>
          <a:p>
            <a:pPr>
              <a:lnSpc>
                <a:spcPct val="110000"/>
              </a:lnSpc>
            </a:pPr>
            <a:r>
              <a:rPr lang="en-GB" sz="1500" dirty="0">
                <a:solidFill>
                  <a:schemeClr val="bg1"/>
                </a:solidFill>
              </a:rPr>
              <a:t>Host: National Confederation of Disabled People, Greece (PB3)</a:t>
            </a:r>
          </a:p>
          <a:p>
            <a:pPr>
              <a:lnSpc>
                <a:spcPct val="110000"/>
              </a:lnSpc>
            </a:pPr>
            <a:r>
              <a:rPr lang="en-GB" sz="1500" dirty="0">
                <a:solidFill>
                  <a:schemeClr val="bg1"/>
                </a:solidFill>
              </a:rPr>
              <a:t>Venue: CAPSIS HOTEL, </a:t>
            </a:r>
            <a:r>
              <a:rPr lang="en-GB" sz="1500" dirty="0" err="1">
                <a:solidFill>
                  <a:schemeClr val="bg1"/>
                </a:solidFill>
              </a:rPr>
              <a:t>Monasthriou</a:t>
            </a:r>
            <a:r>
              <a:rPr lang="en-GB" sz="1500" dirty="0">
                <a:solidFill>
                  <a:schemeClr val="bg1"/>
                </a:solidFill>
              </a:rPr>
              <a:t> 16, 54629 Thessaloniki</a:t>
            </a:r>
          </a:p>
          <a:p>
            <a:pPr>
              <a:lnSpc>
                <a:spcPct val="110000"/>
              </a:lnSpc>
            </a:pPr>
            <a:endParaRPr lang="en-US" dirty="0">
              <a:solidFill>
                <a:schemeClr val="bg1"/>
              </a:solidFill>
            </a:endParaRPr>
          </a:p>
        </p:txBody>
      </p:sp>
      <p:sp>
        <p:nvSpPr>
          <p:cNvPr id="5" name="Ορθογώνιο 4">
            <a:extLst>
              <a:ext uri="{FF2B5EF4-FFF2-40B4-BE49-F238E27FC236}">
                <a16:creationId xmlns:a16="http://schemas.microsoft.com/office/drawing/2014/main" xmlns="" id="{E853FD28-4274-463C-B1F9-4D4166E35DF9}"/>
              </a:ext>
            </a:extLst>
          </p:cNvPr>
          <p:cNvSpPr/>
          <p:nvPr/>
        </p:nvSpPr>
        <p:spPr>
          <a:xfrm>
            <a:off x="571430" y="5720235"/>
            <a:ext cx="8072494" cy="864096"/>
          </a:xfrm>
          <a:prstGeom prst="rect">
            <a:avLst/>
          </a:prstGeom>
          <a:noFill/>
          <a:ln>
            <a:solidFill>
              <a:srgbClr val="A36298"/>
            </a:solidFill>
          </a:ln>
        </p:spPr>
        <p:txBody>
          <a:bodyPr vert="horz" lIns="91440" tIns="45720" rIns="91440" bIns="45720" rtlCol="0">
            <a:normAutofit/>
          </a:bodyPr>
          <a:lstStyle/>
          <a:p>
            <a:pPr algn="ctr">
              <a:lnSpc>
                <a:spcPct val="110000"/>
              </a:lnSpc>
              <a:spcBef>
                <a:spcPct val="20000"/>
              </a:spcBef>
            </a:pPr>
            <a:endParaRPr lang="en-US" sz="2000" b="1">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A3BD9D-8E88-48C7-988F-9243EF2D7FD9}"/>
              </a:ext>
            </a:extLst>
          </p:cNvPr>
          <p:cNvSpPr>
            <a:spLocks noGrp="1"/>
          </p:cNvSpPr>
          <p:nvPr>
            <p:ph type="title"/>
          </p:nvPr>
        </p:nvSpPr>
        <p:spPr/>
        <p:txBody>
          <a:bodyPr>
            <a:normAutofit fontScale="90000"/>
          </a:bodyPr>
          <a:lstStyle/>
          <a:p>
            <a:r>
              <a:rPr lang="en-US" dirty="0"/>
              <a:t>Status of staff recruitments </a:t>
            </a:r>
            <a:endParaRPr lang="en-GB" dirty="0"/>
          </a:p>
        </p:txBody>
      </p:sp>
      <p:sp>
        <p:nvSpPr>
          <p:cNvPr id="3" name="Θέση περιεχομένου 2">
            <a:extLst>
              <a:ext uri="{FF2B5EF4-FFF2-40B4-BE49-F238E27FC236}">
                <a16:creationId xmlns:a16="http://schemas.microsoft.com/office/drawing/2014/main" xmlns="" id="{52F80AFF-ADB5-4705-826E-A7EE6E0CD6C4}"/>
              </a:ext>
            </a:extLst>
          </p:cNvPr>
          <p:cNvSpPr>
            <a:spLocks noGrp="1"/>
          </p:cNvSpPr>
          <p:nvPr>
            <p:ph idx="1"/>
          </p:nvPr>
        </p:nvSpPr>
        <p:spPr/>
        <p:txBody>
          <a:bodyPr>
            <a:normAutofit/>
          </a:bodyPr>
          <a:lstStyle/>
          <a:p>
            <a:pPr>
              <a:spcAft>
                <a:spcPts val="1200"/>
              </a:spcAft>
            </a:pPr>
            <a:r>
              <a:rPr lang="en-US" dirty="0"/>
              <a:t>Staff #1 </a:t>
            </a:r>
            <a:r>
              <a:rPr lang="en-US" b="1" dirty="0">
                <a:solidFill>
                  <a:srgbClr val="00B050"/>
                </a:solidFill>
              </a:rPr>
              <a:t>- assigned</a:t>
            </a:r>
            <a:endParaRPr lang="en-US" dirty="0"/>
          </a:p>
          <a:p>
            <a:pPr lvl="1">
              <a:spcAft>
                <a:spcPts val="1200"/>
              </a:spcAft>
            </a:pPr>
            <a:r>
              <a:rPr lang="en-US" dirty="0"/>
              <a:t>Local Project &amp; Financial Manager (D1.5.2)</a:t>
            </a:r>
            <a:endParaRPr lang="en-US" b="1" dirty="0">
              <a:solidFill>
                <a:srgbClr val="00B050"/>
              </a:solidFill>
            </a:endParaRPr>
          </a:p>
          <a:p>
            <a:pPr>
              <a:spcAft>
                <a:spcPts val="1200"/>
              </a:spcAft>
            </a:pPr>
            <a:r>
              <a:rPr lang="en-US" dirty="0"/>
              <a:t>Staff #2 </a:t>
            </a:r>
            <a:r>
              <a:rPr lang="en-US" b="1" dirty="0">
                <a:solidFill>
                  <a:srgbClr val="00B050"/>
                </a:solidFill>
              </a:rPr>
              <a:t>– hired </a:t>
            </a:r>
            <a:endParaRPr lang="en-US" dirty="0"/>
          </a:p>
          <a:p>
            <a:pPr lvl="1">
              <a:spcAft>
                <a:spcPts val="1200"/>
              </a:spcAft>
            </a:pPr>
            <a:r>
              <a:rPr lang="en-US" dirty="0"/>
              <a:t>Local Project Manager assistant (D1.5.2)</a:t>
            </a:r>
            <a:endParaRPr lang="en-US" b="1" dirty="0">
              <a:solidFill>
                <a:srgbClr val="00B050"/>
              </a:solidFill>
            </a:endParaRPr>
          </a:p>
          <a:p>
            <a:pPr lvl="1">
              <a:spcAft>
                <a:spcPts val="1200"/>
              </a:spcAft>
            </a:pPr>
            <a:r>
              <a:rPr lang="en-US" dirty="0"/>
              <a:t>Person for preparing and monitoring the WP3/WP2 tender (D3.5.3)</a:t>
            </a:r>
          </a:p>
          <a:p>
            <a:pPr lvl="1">
              <a:spcAft>
                <a:spcPts val="1200"/>
              </a:spcAft>
            </a:pPr>
            <a:r>
              <a:rPr lang="en-US" dirty="0"/>
              <a:t>Coordinator of the Pilot Programme (incl. equipment acquisition)</a:t>
            </a:r>
          </a:p>
          <a:p>
            <a:pPr lvl="1"/>
            <a:endParaRPr lang="en-GB" dirty="0"/>
          </a:p>
          <a:p>
            <a:pPr lvl="1"/>
            <a:endParaRPr lang="en-GB" dirty="0"/>
          </a:p>
        </p:txBody>
      </p:sp>
    </p:spTree>
    <p:extLst>
      <p:ext uri="{BB962C8B-B14F-4D97-AF65-F5344CB8AC3E}">
        <p14:creationId xmlns:p14="http://schemas.microsoft.com/office/powerpoint/2010/main" val="240269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436EB47-AEE2-4DBD-8EBE-14CEA01C4E65}"/>
              </a:ext>
            </a:extLst>
          </p:cNvPr>
          <p:cNvSpPr>
            <a:spLocks noGrp="1"/>
          </p:cNvSpPr>
          <p:nvPr>
            <p:ph type="title"/>
          </p:nvPr>
        </p:nvSpPr>
        <p:spPr/>
        <p:txBody>
          <a:bodyPr>
            <a:normAutofit fontScale="90000"/>
          </a:bodyPr>
          <a:lstStyle/>
          <a:p>
            <a:r>
              <a:rPr lang="en-US" dirty="0"/>
              <a:t>Status of staff recruitments </a:t>
            </a:r>
          </a:p>
        </p:txBody>
      </p:sp>
      <p:graphicFrame>
        <p:nvGraphicFramePr>
          <p:cNvPr id="6" name="Θέση περιεχομένου 5">
            <a:extLst>
              <a:ext uri="{FF2B5EF4-FFF2-40B4-BE49-F238E27FC236}">
                <a16:creationId xmlns:a16="http://schemas.microsoft.com/office/drawing/2014/main" xmlns="" id="{A8CD0AC0-6B05-413A-84E9-0723C00DA437}"/>
              </a:ext>
            </a:extLst>
          </p:cNvPr>
          <p:cNvGraphicFramePr>
            <a:graphicFrameLocks noGrp="1"/>
          </p:cNvGraphicFramePr>
          <p:nvPr>
            <p:ph idx="1"/>
            <p:extLst>
              <p:ext uri="{D42A27DB-BD31-4B8C-83A1-F6EECF244321}">
                <p14:modId xmlns:p14="http://schemas.microsoft.com/office/powerpoint/2010/main" val="14886738"/>
              </p:ext>
            </p:extLst>
          </p:nvPr>
        </p:nvGraphicFramePr>
        <p:xfrm>
          <a:off x="457199" y="1340768"/>
          <a:ext cx="8229600" cy="2790521"/>
        </p:xfrm>
        <a:graphic>
          <a:graphicData uri="http://schemas.openxmlformats.org/drawingml/2006/table">
            <a:tbl>
              <a:tblPr>
                <a:tableStyleId>{5C22544A-7EE6-4342-B048-85BDC9FD1C3A}</a:tableStyleId>
              </a:tblPr>
              <a:tblGrid>
                <a:gridCol w="486219">
                  <a:extLst>
                    <a:ext uri="{9D8B030D-6E8A-4147-A177-3AD203B41FA5}">
                      <a16:colId xmlns:a16="http://schemas.microsoft.com/office/drawing/2014/main" xmlns="" val="2388218569"/>
                    </a:ext>
                  </a:extLst>
                </a:gridCol>
                <a:gridCol w="502646">
                  <a:extLst>
                    <a:ext uri="{9D8B030D-6E8A-4147-A177-3AD203B41FA5}">
                      <a16:colId xmlns:a16="http://schemas.microsoft.com/office/drawing/2014/main" xmlns="" val="1493455801"/>
                    </a:ext>
                  </a:extLst>
                </a:gridCol>
                <a:gridCol w="1103851">
                  <a:extLst>
                    <a:ext uri="{9D8B030D-6E8A-4147-A177-3AD203B41FA5}">
                      <a16:colId xmlns:a16="http://schemas.microsoft.com/office/drawing/2014/main" xmlns="" val="2101030914"/>
                    </a:ext>
                  </a:extLst>
                </a:gridCol>
                <a:gridCol w="6136884">
                  <a:extLst>
                    <a:ext uri="{9D8B030D-6E8A-4147-A177-3AD203B41FA5}">
                      <a16:colId xmlns:a16="http://schemas.microsoft.com/office/drawing/2014/main" xmlns="" val="2960623160"/>
                    </a:ext>
                  </a:extLst>
                </a:gridCol>
              </a:tblGrid>
              <a:tr h="424001">
                <a:tc>
                  <a:txBody>
                    <a:bodyPr/>
                    <a:lstStyle/>
                    <a:p>
                      <a:pPr algn="l" fontAlgn="b"/>
                      <a:r>
                        <a:rPr lang="en-US" sz="1800" u="none" strike="noStrike" dirty="0">
                          <a:solidFill>
                            <a:schemeClr val="bg1"/>
                          </a:solidFill>
                          <a:effectLst/>
                        </a:rPr>
                        <a:t>WP</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1">
                        <a:lumMod val="75000"/>
                        <a:lumOff val="25000"/>
                      </a:schemeClr>
                    </a:solidFill>
                  </a:tcPr>
                </a:tc>
                <a:tc>
                  <a:txBody>
                    <a:bodyPr/>
                    <a:lstStyle/>
                    <a:p>
                      <a:pPr algn="l" fontAlgn="b"/>
                      <a:r>
                        <a:rPr lang="en-US" sz="1800" u="none" strike="noStrike">
                          <a:solidFill>
                            <a:schemeClr val="bg1"/>
                          </a:solidFill>
                          <a:effectLst/>
                        </a:rPr>
                        <a:t>Del.</a:t>
                      </a:r>
                      <a:endParaRPr lang="en-US" sz="1800" b="0" i="0" u="none" strike="noStrike">
                        <a:solidFill>
                          <a:schemeClr val="bg1"/>
                        </a:solidFill>
                        <a:effectLst/>
                        <a:latin typeface="Calibri" panose="020F0502020204030204" pitchFamily="34" charset="0"/>
                      </a:endParaRPr>
                    </a:p>
                  </a:txBody>
                  <a:tcPr marL="0" marR="0" marT="0" marB="0" anchor="b">
                    <a:solidFill>
                      <a:schemeClr val="tx1">
                        <a:lumMod val="75000"/>
                        <a:lumOff val="25000"/>
                      </a:schemeClr>
                    </a:solidFill>
                  </a:tcPr>
                </a:tc>
                <a:tc>
                  <a:txBody>
                    <a:bodyPr/>
                    <a:lstStyle/>
                    <a:p>
                      <a:pPr algn="l" fontAlgn="b"/>
                      <a:r>
                        <a:rPr lang="en-US" sz="1800" u="none" strike="noStrike" dirty="0">
                          <a:solidFill>
                            <a:schemeClr val="bg1"/>
                          </a:solidFill>
                          <a:effectLst/>
                        </a:rPr>
                        <a:t>Item</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1">
                        <a:lumMod val="75000"/>
                        <a:lumOff val="25000"/>
                      </a:schemeClr>
                    </a:solidFill>
                  </a:tcPr>
                </a:tc>
                <a:tc>
                  <a:txBody>
                    <a:bodyPr/>
                    <a:lstStyle/>
                    <a:p>
                      <a:pPr algn="l" fontAlgn="b"/>
                      <a:r>
                        <a:rPr lang="en-US" sz="1800" u="none" strike="noStrike" dirty="0">
                          <a:solidFill>
                            <a:schemeClr val="bg1"/>
                          </a:solidFill>
                          <a:effectLst/>
                        </a:rPr>
                        <a:t>Brief justification of the expenditure (Max 350 Characters)</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1">
                        <a:lumMod val="75000"/>
                        <a:lumOff val="25000"/>
                      </a:schemeClr>
                    </a:solidFill>
                  </a:tcPr>
                </a:tc>
                <a:extLst>
                  <a:ext uri="{0D108BD9-81ED-4DB2-BD59-A6C34878D82A}">
                    <a16:rowId xmlns:a16="http://schemas.microsoft.com/office/drawing/2014/main" xmlns="" val="2875582093"/>
                  </a:ext>
                </a:extLst>
              </a:tr>
              <a:tr h="591630">
                <a:tc>
                  <a:txBody>
                    <a:bodyPr/>
                    <a:lstStyle/>
                    <a:p>
                      <a:pPr algn="l" fontAlgn="ctr"/>
                      <a:r>
                        <a:rPr lang="en-US" sz="1200" u="none" strike="noStrike" dirty="0">
                          <a:effectLst/>
                        </a:rPr>
                        <a:t>WP1</a:t>
                      </a:r>
                      <a:endParaRPr lang="en-US" sz="1200" b="0" i="0" u="none" strike="noStrike" dirty="0">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dirty="0">
                          <a:effectLst/>
                        </a:rPr>
                        <a:t>D1.5.2</a:t>
                      </a:r>
                      <a:endParaRPr lang="en-US" sz="1200" b="0" i="0" u="none" strike="noStrike" dirty="0">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dirty="0">
                          <a:effectLst/>
                        </a:rPr>
                        <a:t>Project manager</a:t>
                      </a:r>
                      <a:endParaRPr lang="en-US" sz="1200" b="0" i="0" u="none" strike="noStrike" dirty="0">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b"/>
                      <a:r>
                        <a:rPr lang="en-US" sz="1200" u="none" strike="noStrike" dirty="0">
                          <a:effectLst/>
                        </a:rPr>
                        <a:t>1 Person (Local Project and Financial Manager) responsible for the management of the project (reporting, monitoring, etc.) - Part time (24 months X 5 </a:t>
                      </a:r>
                      <a:r>
                        <a:rPr lang="en-US" sz="1200" u="none" strike="noStrike" dirty="0" err="1">
                          <a:effectLst/>
                        </a:rPr>
                        <a:t>hrs</a:t>
                      </a:r>
                      <a:r>
                        <a:rPr lang="en-US" sz="1200" u="none" strike="noStrike" dirty="0">
                          <a:effectLst/>
                        </a:rPr>
                        <a:t> per month)</a:t>
                      </a:r>
                      <a:endParaRPr lang="en-US" sz="1200" b="0" i="0" u="none" strike="noStrike" dirty="0">
                        <a:solidFill>
                          <a:srgbClr val="000000"/>
                        </a:solidFill>
                        <a:effectLst/>
                        <a:latin typeface="Calibri" panose="020F0502020204030204" pitchFamily="34" charset="0"/>
                      </a:endParaRPr>
                    </a:p>
                  </a:txBody>
                  <a:tcPr marL="0" marR="0" marT="0" marB="0" anchor="b">
                    <a:solidFill>
                      <a:schemeClr val="bg1">
                        <a:lumMod val="85000"/>
                      </a:schemeClr>
                    </a:solidFill>
                  </a:tcPr>
                </a:tc>
                <a:extLst>
                  <a:ext uri="{0D108BD9-81ED-4DB2-BD59-A6C34878D82A}">
                    <a16:rowId xmlns:a16="http://schemas.microsoft.com/office/drawing/2014/main" xmlns="" val="760327277"/>
                  </a:ext>
                </a:extLst>
              </a:tr>
              <a:tr h="591630">
                <a:tc>
                  <a:txBody>
                    <a:bodyPr/>
                    <a:lstStyle/>
                    <a:p>
                      <a:pPr algn="l" fontAlgn="ctr"/>
                      <a:r>
                        <a:rPr lang="en-US" sz="1200" u="none" strike="noStrike">
                          <a:effectLst/>
                        </a:rPr>
                        <a:t>WP1</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a:effectLst/>
                        </a:rPr>
                        <a:t>D1.5.2</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dirty="0">
                          <a:effectLst/>
                        </a:rPr>
                        <a:t>Administrative staff</a:t>
                      </a:r>
                      <a:endParaRPr lang="en-US" sz="1200" b="0" i="0" u="none" strike="noStrike" dirty="0">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b"/>
                      <a:r>
                        <a:rPr lang="en-US" sz="1200" u="none" strike="noStrike" dirty="0">
                          <a:effectLst/>
                        </a:rPr>
                        <a:t>1 Person (Local Project Manager Assistant) will be hired to support the Local PM. Part time (24 months X 55 </a:t>
                      </a:r>
                      <a:r>
                        <a:rPr lang="en-US" sz="1200" u="none" strike="noStrike" dirty="0" err="1">
                          <a:effectLst/>
                        </a:rPr>
                        <a:t>hrs</a:t>
                      </a:r>
                      <a:r>
                        <a:rPr lang="en-US" sz="1200" u="none" strike="noStrike" dirty="0">
                          <a:effectLst/>
                        </a:rPr>
                        <a:t> per month)</a:t>
                      </a:r>
                      <a:endParaRPr lang="en-US" sz="1200" b="0" i="0" u="none" strike="noStrike" dirty="0">
                        <a:solidFill>
                          <a:srgbClr val="000000"/>
                        </a:solidFill>
                        <a:effectLst/>
                        <a:latin typeface="Calibri" panose="020F0502020204030204" pitchFamily="34" charset="0"/>
                      </a:endParaRPr>
                    </a:p>
                  </a:txBody>
                  <a:tcPr marL="0" marR="0" marT="0" marB="0" anchor="b">
                    <a:solidFill>
                      <a:schemeClr val="bg1">
                        <a:lumMod val="85000"/>
                      </a:schemeClr>
                    </a:solidFill>
                  </a:tcPr>
                </a:tc>
                <a:extLst>
                  <a:ext uri="{0D108BD9-81ED-4DB2-BD59-A6C34878D82A}">
                    <a16:rowId xmlns:a16="http://schemas.microsoft.com/office/drawing/2014/main" xmlns="" val="1506965140"/>
                  </a:ext>
                </a:extLst>
              </a:tr>
              <a:tr h="591630">
                <a:tc>
                  <a:txBody>
                    <a:bodyPr/>
                    <a:lstStyle/>
                    <a:p>
                      <a:pPr algn="l" fontAlgn="ctr"/>
                      <a:r>
                        <a:rPr lang="en-US" sz="1200" u="none" strike="noStrike">
                          <a:effectLst/>
                        </a:rPr>
                        <a:t>WP3</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a:effectLst/>
                        </a:rPr>
                        <a:t>D3.5.3</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a:effectLst/>
                        </a:rPr>
                        <a:t>Technical Staff</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b"/>
                      <a:r>
                        <a:rPr lang="en-US" sz="1200" u="none" strike="noStrike" dirty="0">
                          <a:effectLst/>
                        </a:rPr>
                        <a:t>1 Person responsible for preparation and monitoring of the tenders and for reviewing and editing the Final Deliverable of the Municipality (Contribution to Joint Strategy and Action Plan with emphasis on local practices and municipalities) </a:t>
                      </a:r>
                      <a:endParaRPr lang="en-US" sz="1200" b="0" i="0" u="none" strike="noStrike" dirty="0">
                        <a:solidFill>
                          <a:srgbClr val="000000"/>
                        </a:solidFill>
                        <a:effectLst/>
                        <a:latin typeface="Calibri" panose="020F0502020204030204" pitchFamily="34" charset="0"/>
                      </a:endParaRPr>
                    </a:p>
                  </a:txBody>
                  <a:tcPr marL="0" marR="0" marT="0" marB="0" anchor="b">
                    <a:solidFill>
                      <a:schemeClr val="bg1">
                        <a:lumMod val="85000"/>
                      </a:schemeClr>
                    </a:solidFill>
                  </a:tcPr>
                </a:tc>
                <a:extLst>
                  <a:ext uri="{0D108BD9-81ED-4DB2-BD59-A6C34878D82A}">
                    <a16:rowId xmlns:a16="http://schemas.microsoft.com/office/drawing/2014/main" xmlns="" val="4227539728"/>
                  </a:ext>
                </a:extLst>
              </a:tr>
              <a:tr h="591630">
                <a:tc>
                  <a:txBody>
                    <a:bodyPr/>
                    <a:lstStyle/>
                    <a:p>
                      <a:pPr algn="l" fontAlgn="ctr"/>
                      <a:r>
                        <a:rPr lang="en-US" sz="1200" u="none" strike="noStrike">
                          <a:effectLst/>
                        </a:rPr>
                        <a:t>WP6</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a:effectLst/>
                        </a:rPr>
                        <a:t>D6.5.1</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ctr"/>
                      <a:r>
                        <a:rPr lang="en-US" sz="1200" u="none" strike="noStrike">
                          <a:effectLst/>
                        </a:rPr>
                        <a:t>Other</a:t>
                      </a:r>
                      <a:endParaRPr lang="en-US" sz="1200" b="0" i="0" u="none" strike="noStrike">
                        <a:solidFill>
                          <a:srgbClr val="000000"/>
                        </a:solidFill>
                        <a:effectLst/>
                        <a:latin typeface="Calibri" panose="020F0502020204030204" pitchFamily="34" charset="0"/>
                      </a:endParaRPr>
                    </a:p>
                  </a:txBody>
                  <a:tcPr marL="0" marR="0" marT="0" marB="0" anchor="ctr">
                    <a:solidFill>
                      <a:schemeClr val="bg1">
                        <a:lumMod val="85000"/>
                      </a:schemeClr>
                    </a:solidFill>
                  </a:tcPr>
                </a:tc>
                <a:tc>
                  <a:txBody>
                    <a:bodyPr/>
                    <a:lstStyle/>
                    <a:p>
                      <a:pPr algn="l" fontAlgn="b"/>
                      <a:r>
                        <a:rPr lang="en-US" sz="1200" u="none" strike="noStrike" dirty="0">
                          <a:effectLst/>
                        </a:rPr>
                        <a:t>Coordinator of the Pilot Programme. Part time, 8 months</a:t>
                      </a:r>
                      <a:endParaRPr lang="en-US" sz="1200" b="0" i="0" u="none" strike="noStrike" dirty="0">
                        <a:solidFill>
                          <a:srgbClr val="000000"/>
                        </a:solidFill>
                        <a:effectLst/>
                        <a:latin typeface="Calibri" panose="020F0502020204030204" pitchFamily="34" charset="0"/>
                      </a:endParaRPr>
                    </a:p>
                  </a:txBody>
                  <a:tcPr marL="0" marR="0" marT="0" marB="0" anchor="b">
                    <a:solidFill>
                      <a:schemeClr val="bg1">
                        <a:lumMod val="85000"/>
                      </a:schemeClr>
                    </a:solidFill>
                  </a:tcPr>
                </a:tc>
                <a:extLst>
                  <a:ext uri="{0D108BD9-81ED-4DB2-BD59-A6C34878D82A}">
                    <a16:rowId xmlns:a16="http://schemas.microsoft.com/office/drawing/2014/main" xmlns="" val="3184867504"/>
                  </a:ext>
                </a:extLst>
              </a:tr>
            </a:tbl>
          </a:graphicData>
        </a:graphic>
      </p:graphicFrame>
      <p:sp>
        <p:nvSpPr>
          <p:cNvPr id="8" name="TextBox 7">
            <a:extLst>
              <a:ext uri="{FF2B5EF4-FFF2-40B4-BE49-F238E27FC236}">
                <a16:creationId xmlns:a16="http://schemas.microsoft.com/office/drawing/2014/main" xmlns="" id="{57F755BE-06F3-4B12-948A-C676D0619C19}"/>
              </a:ext>
            </a:extLst>
          </p:cNvPr>
          <p:cNvSpPr txBox="1"/>
          <p:nvPr/>
        </p:nvSpPr>
        <p:spPr>
          <a:xfrm>
            <a:off x="7832063" y="657335"/>
            <a:ext cx="1343638" cy="1862048"/>
          </a:xfrm>
          <a:prstGeom prst="rect">
            <a:avLst/>
          </a:prstGeom>
          <a:noFill/>
        </p:spPr>
        <p:txBody>
          <a:bodyPr wrap="none" rtlCol="0">
            <a:spAutoFit/>
          </a:bodyPr>
          <a:lstStyle/>
          <a:p>
            <a:r>
              <a:rPr lang="en-US" sz="11500" dirty="0">
                <a:solidFill>
                  <a:srgbClr val="00B050"/>
                </a:solidFill>
                <a:sym typeface="Wingdings" panose="05000000000000000000" pitchFamily="2" charset="2"/>
              </a:rPr>
              <a:t></a:t>
            </a:r>
            <a:endParaRPr lang="en-US" sz="4000" dirty="0">
              <a:solidFill>
                <a:srgbClr val="00B050"/>
              </a:solidFill>
            </a:endParaRPr>
          </a:p>
        </p:txBody>
      </p:sp>
    </p:spTree>
    <p:extLst>
      <p:ext uri="{BB962C8B-B14F-4D97-AF65-F5344CB8AC3E}">
        <p14:creationId xmlns:p14="http://schemas.microsoft.com/office/powerpoint/2010/main" val="794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A3BD9D-8E88-48C7-988F-9243EF2D7FD9}"/>
              </a:ext>
            </a:extLst>
          </p:cNvPr>
          <p:cNvSpPr>
            <a:spLocks noGrp="1"/>
          </p:cNvSpPr>
          <p:nvPr>
            <p:ph type="title"/>
          </p:nvPr>
        </p:nvSpPr>
        <p:spPr/>
        <p:txBody>
          <a:bodyPr>
            <a:normAutofit fontScale="90000"/>
          </a:bodyPr>
          <a:lstStyle/>
          <a:p>
            <a:r>
              <a:rPr lang="en-US" dirty="0"/>
              <a:t>Status of Tenders</a:t>
            </a:r>
            <a:endParaRPr lang="en-GB" dirty="0"/>
          </a:p>
        </p:txBody>
      </p:sp>
      <p:sp>
        <p:nvSpPr>
          <p:cNvPr id="3" name="Θέση περιεχομένου 2">
            <a:extLst>
              <a:ext uri="{FF2B5EF4-FFF2-40B4-BE49-F238E27FC236}">
                <a16:creationId xmlns:a16="http://schemas.microsoft.com/office/drawing/2014/main" xmlns="" id="{52F80AFF-ADB5-4705-826E-A7EE6E0CD6C4}"/>
              </a:ext>
            </a:extLst>
          </p:cNvPr>
          <p:cNvSpPr>
            <a:spLocks noGrp="1"/>
          </p:cNvSpPr>
          <p:nvPr>
            <p:ph idx="1"/>
          </p:nvPr>
        </p:nvSpPr>
        <p:spPr>
          <a:xfrm>
            <a:off x="457200" y="1196752"/>
            <a:ext cx="8229600" cy="5184576"/>
          </a:xfrm>
        </p:spPr>
        <p:txBody>
          <a:bodyPr>
            <a:normAutofit fontScale="85000" lnSpcReduction="10000"/>
          </a:bodyPr>
          <a:lstStyle/>
          <a:p>
            <a:r>
              <a:rPr lang="en-US" sz="1800" b="1" i="1" dirty="0"/>
              <a:t>Tender #1: </a:t>
            </a:r>
          </a:p>
          <a:p>
            <a:pPr lvl="1"/>
            <a:r>
              <a:rPr lang="en-US" sz="1800" dirty="0"/>
              <a:t>Related to:		D1.5.5 – FLC (assigned)</a:t>
            </a:r>
          </a:p>
          <a:p>
            <a:pPr lvl="1"/>
            <a:r>
              <a:rPr lang="en-US" sz="1800" dirty="0"/>
              <a:t>Budget: 		</a:t>
            </a:r>
            <a:r>
              <a:rPr lang="el-GR" sz="1800" dirty="0"/>
              <a:t>€</a:t>
            </a:r>
            <a:r>
              <a:rPr lang="en-US" sz="1800" dirty="0"/>
              <a:t>5.000</a:t>
            </a:r>
            <a:r>
              <a:rPr lang="el-GR" sz="1800" dirty="0"/>
              <a:t> (</a:t>
            </a:r>
            <a:r>
              <a:rPr lang="en-US" sz="1800" dirty="0"/>
              <a:t>incl. VAT)</a:t>
            </a:r>
          </a:p>
          <a:p>
            <a:pPr lvl="1"/>
            <a:r>
              <a:rPr lang="en-US" sz="1800" dirty="0"/>
              <a:t>Status:		</a:t>
            </a:r>
            <a:r>
              <a:rPr lang="en-US" sz="1800" b="1" dirty="0"/>
              <a:t>Invitation to be announced</a:t>
            </a:r>
            <a:endParaRPr lang="en-US" sz="1800" b="1" i="1" dirty="0"/>
          </a:p>
          <a:p>
            <a:r>
              <a:rPr lang="en-US" sz="1800" b="1" i="1" dirty="0"/>
              <a:t>Tender #2: </a:t>
            </a:r>
          </a:p>
          <a:p>
            <a:pPr lvl="1"/>
            <a:r>
              <a:rPr lang="en-US" sz="1800" dirty="0"/>
              <a:t>Related to:		D1.5.3, D2.5.3 (Project meeting and Project Open event</a:t>
            </a:r>
          </a:p>
          <a:p>
            <a:pPr lvl="1"/>
            <a:r>
              <a:rPr lang="en-US" sz="1800" dirty="0"/>
              <a:t>Budget: 		</a:t>
            </a:r>
            <a:r>
              <a:rPr lang="el-GR" sz="1800" dirty="0"/>
              <a:t>€</a:t>
            </a:r>
            <a:r>
              <a:rPr lang="en-US" sz="1800" dirty="0"/>
              <a:t>3.927,00</a:t>
            </a:r>
            <a:r>
              <a:rPr lang="el-GR" sz="1800" dirty="0"/>
              <a:t> (</a:t>
            </a:r>
            <a:r>
              <a:rPr lang="en-US" sz="1800" dirty="0"/>
              <a:t>incl. VAT)</a:t>
            </a:r>
          </a:p>
          <a:p>
            <a:pPr lvl="1"/>
            <a:r>
              <a:rPr lang="en-US" sz="1800" dirty="0"/>
              <a:t>Status: 		</a:t>
            </a:r>
            <a:r>
              <a:rPr lang="en-US" sz="1800" b="1" dirty="0"/>
              <a:t>Invitation to be announced</a:t>
            </a:r>
            <a:endParaRPr lang="en-US" sz="1800" b="1" i="1" dirty="0"/>
          </a:p>
          <a:p>
            <a:r>
              <a:rPr lang="en-US" sz="1800" b="1" i="1" dirty="0"/>
              <a:t>Tender #3: </a:t>
            </a:r>
          </a:p>
          <a:p>
            <a:pPr lvl="1"/>
            <a:r>
              <a:rPr lang="en-US" sz="1800" dirty="0"/>
              <a:t>Related to:		D3.5.3, D3.5.4, D3.5.5 (strategy, workshops, awareness) </a:t>
            </a:r>
          </a:p>
          <a:p>
            <a:pPr lvl="1"/>
            <a:r>
              <a:rPr lang="en-US" sz="1800" dirty="0"/>
              <a:t>Budget: 		</a:t>
            </a:r>
            <a:r>
              <a:rPr lang="el-GR" sz="1800" dirty="0"/>
              <a:t>€</a:t>
            </a:r>
            <a:r>
              <a:rPr lang="en-US" sz="1800" dirty="0"/>
              <a:t>21.889,98</a:t>
            </a:r>
            <a:r>
              <a:rPr lang="el-GR" sz="1800" dirty="0"/>
              <a:t> (</a:t>
            </a:r>
            <a:r>
              <a:rPr lang="en-US" sz="1800" dirty="0"/>
              <a:t>incl. VAT)</a:t>
            </a:r>
          </a:p>
          <a:p>
            <a:pPr lvl="1"/>
            <a:r>
              <a:rPr lang="en-US" sz="1800" dirty="0"/>
              <a:t>Status: 		Tender closed on 04.03.2019 – </a:t>
            </a:r>
            <a:r>
              <a:rPr lang="en-US" sz="1800" b="1" dirty="0"/>
              <a:t>Under contract signing</a:t>
            </a:r>
            <a:endParaRPr lang="en-US" sz="1800" b="1" i="1" dirty="0"/>
          </a:p>
          <a:p>
            <a:r>
              <a:rPr lang="en-US" sz="1800" b="1" i="1" dirty="0"/>
              <a:t>Tender #4: </a:t>
            </a:r>
          </a:p>
          <a:p>
            <a:pPr lvl="1"/>
            <a:r>
              <a:rPr lang="en-US" sz="1800" dirty="0"/>
              <a:t>Related to:		D4.5.5, D5.5.1, D5.5.2 (Equipment)</a:t>
            </a:r>
          </a:p>
          <a:p>
            <a:pPr lvl="1"/>
            <a:r>
              <a:rPr lang="en-US" sz="1800" dirty="0"/>
              <a:t>Budget: 		</a:t>
            </a:r>
            <a:r>
              <a:rPr lang="el-GR" sz="1800" dirty="0"/>
              <a:t>€</a:t>
            </a:r>
            <a:r>
              <a:rPr lang="en-US" sz="1800" dirty="0"/>
              <a:t>50.900,00</a:t>
            </a:r>
            <a:r>
              <a:rPr lang="el-GR" sz="1800" dirty="0"/>
              <a:t> (</a:t>
            </a:r>
            <a:r>
              <a:rPr lang="en-US" sz="1800" dirty="0"/>
              <a:t>incl. VAT)</a:t>
            </a:r>
          </a:p>
          <a:p>
            <a:pPr lvl="1"/>
            <a:r>
              <a:rPr lang="en-US" sz="1800" dirty="0"/>
              <a:t>Status: 		</a:t>
            </a:r>
            <a:r>
              <a:rPr lang="en-US" sz="1800" b="1" dirty="0"/>
              <a:t>Input is pending for finalizing the </a:t>
            </a:r>
            <a:r>
              <a:rPr lang="en-US" sz="1800" b="1" dirty="0" err="1"/>
              <a:t>ToRs</a:t>
            </a:r>
            <a:endParaRPr lang="en-GB" sz="1800" b="1" dirty="0"/>
          </a:p>
          <a:p>
            <a:r>
              <a:rPr lang="en-US" sz="1800" b="1" i="1" dirty="0"/>
              <a:t>Tender #5: </a:t>
            </a:r>
          </a:p>
          <a:p>
            <a:pPr lvl="1"/>
            <a:r>
              <a:rPr lang="en-US" sz="1800" dirty="0"/>
              <a:t>Related to:		D4.5.5, D6.5.1, D6.5.2 (Pilots)</a:t>
            </a:r>
          </a:p>
          <a:p>
            <a:pPr lvl="1"/>
            <a:r>
              <a:rPr lang="en-US" sz="1800" dirty="0"/>
              <a:t>Budget: 		</a:t>
            </a:r>
            <a:r>
              <a:rPr lang="el-GR" sz="1800" dirty="0"/>
              <a:t>€</a:t>
            </a:r>
            <a:r>
              <a:rPr lang="en-US" sz="1800" dirty="0"/>
              <a:t>99.300,00</a:t>
            </a:r>
            <a:r>
              <a:rPr lang="el-GR" sz="1800" dirty="0"/>
              <a:t> (</a:t>
            </a:r>
            <a:r>
              <a:rPr lang="en-US" sz="1800" dirty="0"/>
              <a:t>incl. VAT)</a:t>
            </a:r>
          </a:p>
          <a:p>
            <a:pPr lvl="1"/>
            <a:r>
              <a:rPr lang="en-US" sz="1800" dirty="0"/>
              <a:t>Status: 		</a:t>
            </a:r>
            <a:r>
              <a:rPr lang="en-US" sz="1800" b="1" dirty="0" err="1"/>
              <a:t>ToRs</a:t>
            </a:r>
            <a:r>
              <a:rPr lang="en-US" sz="1800" b="1" dirty="0"/>
              <a:t> under preparation</a:t>
            </a:r>
            <a:endParaRPr lang="en-GB" sz="1800" b="1" dirty="0"/>
          </a:p>
        </p:txBody>
      </p:sp>
    </p:spTree>
    <p:extLst>
      <p:ext uri="{BB962C8B-B14F-4D97-AF65-F5344CB8AC3E}">
        <p14:creationId xmlns:p14="http://schemas.microsoft.com/office/powerpoint/2010/main" val="282974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A3BD9D-8E88-48C7-988F-9243EF2D7FD9}"/>
              </a:ext>
            </a:extLst>
          </p:cNvPr>
          <p:cNvSpPr>
            <a:spLocks noGrp="1"/>
          </p:cNvSpPr>
          <p:nvPr>
            <p:ph type="title"/>
          </p:nvPr>
        </p:nvSpPr>
        <p:spPr/>
        <p:txBody>
          <a:bodyPr>
            <a:normAutofit fontScale="90000"/>
          </a:bodyPr>
          <a:lstStyle/>
          <a:p>
            <a:r>
              <a:rPr lang="en-US" dirty="0"/>
              <a:t>Implementation progress and status</a:t>
            </a:r>
            <a:endParaRPr lang="en-GB" dirty="0"/>
          </a:p>
        </p:txBody>
      </p:sp>
      <p:sp>
        <p:nvSpPr>
          <p:cNvPr id="3" name="Θέση περιεχομένου 2">
            <a:extLst>
              <a:ext uri="{FF2B5EF4-FFF2-40B4-BE49-F238E27FC236}">
                <a16:creationId xmlns:a16="http://schemas.microsoft.com/office/drawing/2014/main" xmlns="" id="{52F80AFF-ADB5-4705-826E-A7EE6E0CD6C4}"/>
              </a:ext>
            </a:extLst>
          </p:cNvPr>
          <p:cNvSpPr>
            <a:spLocks noGrp="1"/>
          </p:cNvSpPr>
          <p:nvPr>
            <p:ph idx="1"/>
          </p:nvPr>
        </p:nvSpPr>
        <p:spPr/>
        <p:txBody>
          <a:bodyPr>
            <a:normAutofit fontScale="77500" lnSpcReduction="20000"/>
          </a:bodyPr>
          <a:lstStyle/>
          <a:p>
            <a:pPr marL="0" indent="0">
              <a:buNone/>
            </a:pPr>
            <a:r>
              <a:rPr lang="en-US" dirty="0" smtClean="0"/>
              <a:t>WP1</a:t>
            </a:r>
            <a:endParaRPr lang="el-GR" dirty="0" smtClean="0"/>
          </a:p>
          <a:p>
            <a:r>
              <a:rPr lang="en-US" dirty="0"/>
              <a:t>Key Staff assigned to the Project</a:t>
            </a:r>
          </a:p>
          <a:p>
            <a:r>
              <a:rPr lang="en-US" dirty="0" smtClean="0"/>
              <a:t>Studying</a:t>
            </a:r>
            <a:r>
              <a:rPr lang="en-US" dirty="0"/>
              <a:t>, downloading and archiving relevant documents for Cross4all Project implementation </a:t>
            </a:r>
            <a:endParaRPr lang="el-GR" dirty="0" smtClean="0"/>
          </a:p>
          <a:p>
            <a:r>
              <a:rPr lang="en-US" dirty="0" err="1" smtClean="0"/>
              <a:t>Organising</a:t>
            </a:r>
            <a:r>
              <a:rPr lang="en-US" dirty="0" smtClean="0"/>
              <a:t> </a:t>
            </a:r>
            <a:r>
              <a:rPr lang="en-US" dirty="0"/>
              <a:t>project’s work at beneficiary level: Related procurements (incl. drafting the Municipality's Procurement Plan at the Managing Authority's appropriate template, collecting Municipality's procurement templates, etc.) </a:t>
            </a:r>
            <a:endParaRPr lang="el-GR" dirty="0" smtClean="0"/>
          </a:p>
          <a:p>
            <a:r>
              <a:rPr lang="en-US" dirty="0" smtClean="0"/>
              <a:t>Administrative </a:t>
            </a:r>
            <a:r>
              <a:rPr lang="en-US" dirty="0"/>
              <a:t>actions related to the Municipality’s project work team </a:t>
            </a:r>
            <a:endParaRPr lang="el-GR" dirty="0" smtClean="0"/>
          </a:p>
          <a:p>
            <a:r>
              <a:rPr lang="en-US" dirty="0"/>
              <a:t>Relevant actions for e-</a:t>
            </a:r>
            <a:r>
              <a:rPr lang="en-US" dirty="0" err="1"/>
              <a:t>pde</a:t>
            </a:r>
            <a:r>
              <a:rPr lang="en-US" dirty="0"/>
              <a:t> (request of allocation </a:t>
            </a:r>
            <a:r>
              <a:rPr lang="en-US" dirty="0" err="1"/>
              <a:t>etc</a:t>
            </a:r>
            <a:r>
              <a:rPr lang="en-US" dirty="0"/>
              <a:t>)</a:t>
            </a:r>
          </a:p>
          <a:p>
            <a:r>
              <a:rPr lang="en-US" dirty="0" smtClean="0"/>
              <a:t>Expenditure </a:t>
            </a:r>
            <a:r>
              <a:rPr lang="en-US" dirty="0"/>
              <a:t>forecast for the year 2018 and relevant confirmation </a:t>
            </a:r>
            <a:endParaRPr lang="el-GR" dirty="0" smtClean="0"/>
          </a:p>
          <a:p>
            <a:r>
              <a:rPr lang="en-US" dirty="0" smtClean="0"/>
              <a:t>Attendance </a:t>
            </a:r>
            <a:r>
              <a:rPr lang="en-US" dirty="0"/>
              <a:t>of the Seminar on MIS in Thessaloniki on 27th of November 2018 </a:t>
            </a:r>
            <a:endParaRPr lang="el-GR" dirty="0" smtClean="0"/>
          </a:p>
          <a:p>
            <a:r>
              <a:rPr lang="en-US" dirty="0" smtClean="0"/>
              <a:t>Written </a:t>
            </a:r>
            <a:r>
              <a:rPr lang="en-US" dirty="0"/>
              <a:t>consent regarding the requested budget modification of PB4 </a:t>
            </a:r>
            <a:endParaRPr lang="el-GR" dirty="0" smtClean="0"/>
          </a:p>
          <a:p>
            <a:r>
              <a:rPr lang="en-US" dirty="0" smtClean="0"/>
              <a:t>Preparation </a:t>
            </a:r>
            <a:r>
              <a:rPr lang="en-US" dirty="0"/>
              <a:t>and integration of the Cross4all stamp for financial use </a:t>
            </a:r>
            <a:endParaRPr lang="el-GR" dirty="0" smtClean="0"/>
          </a:p>
          <a:p>
            <a:r>
              <a:rPr lang="en-US" dirty="0" smtClean="0"/>
              <a:t>Preparation </a:t>
            </a:r>
            <a:r>
              <a:rPr lang="en-US" dirty="0"/>
              <a:t>of documents for statement of expenditure (collecting financial documents of the </a:t>
            </a:r>
            <a:r>
              <a:rPr lang="en-US" dirty="0" err="1"/>
              <a:t>MoNS</a:t>
            </a:r>
            <a:r>
              <a:rPr lang="en-US" dirty="0"/>
              <a:t> for the statement of expenditure, communication with Managing Authority, etc.) </a:t>
            </a:r>
            <a:endParaRPr lang="el-GR" dirty="0" smtClean="0"/>
          </a:p>
          <a:p>
            <a:r>
              <a:rPr lang="en-US" dirty="0" smtClean="0"/>
              <a:t>Preparation </a:t>
            </a:r>
            <a:r>
              <a:rPr lang="en-US" dirty="0"/>
              <a:t>of supporting documents for expenditure certification </a:t>
            </a:r>
            <a:endParaRPr lang="el-GR" dirty="0" smtClean="0"/>
          </a:p>
          <a:p>
            <a:r>
              <a:rPr lang="en-US" dirty="0" smtClean="0"/>
              <a:t>Programming </a:t>
            </a:r>
            <a:r>
              <a:rPr lang="en-US" dirty="0"/>
              <a:t>of the work of WP 5 (communication with LB etc.) </a:t>
            </a:r>
            <a:endParaRPr lang="en-US" dirty="0"/>
          </a:p>
        </p:txBody>
      </p:sp>
    </p:spTree>
    <p:extLst>
      <p:ext uri="{BB962C8B-B14F-4D97-AF65-F5344CB8AC3E}">
        <p14:creationId xmlns:p14="http://schemas.microsoft.com/office/powerpoint/2010/main" val="2127797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A3BD9D-8E88-48C7-988F-9243EF2D7FD9}"/>
              </a:ext>
            </a:extLst>
          </p:cNvPr>
          <p:cNvSpPr>
            <a:spLocks noGrp="1"/>
          </p:cNvSpPr>
          <p:nvPr>
            <p:ph type="title"/>
          </p:nvPr>
        </p:nvSpPr>
        <p:spPr/>
        <p:txBody>
          <a:bodyPr>
            <a:normAutofit fontScale="90000"/>
          </a:bodyPr>
          <a:lstStyle/>
          <a:p>
            <a:r>
              <a:rPr lang="en-US" dirty="0"/>
              <a:t>Implementation progress and status</a:t>
            </a:r>
            <a:endParaRPr lang="en-GB" dirty="0"/>
          </a:p>
        </p:txBody>
      </p:sp>
      <p:sp>
        <p:nvSpPr>
          <p:cNvPr id="3" name="Θέση περιεχομένου 2">
            <a:extLst>
              <a:ext uri="{FF2B5EF4-FFF2-40B4-BE49-F238E27FC236}">
                <a16:creationId xmlns:a16="http://schemas.microsoft.com/office/drawing/2014/main" xmlns="" id="{52F80AFF-ADB5-4705-826E-A7EE6E0CD6C4}"/>
              </a:ext>
            </a:extLst>
          </p:cNvPr>
          <p:cNvSpPr>
            <a:spLocks noGrp="1"/>
          </p:cNvSpPr>
          <p:nvPr>
            <p:ph idx="1"/>
          </p:nvPr>
        </p:nvSpPr>
        <p:spPr/>
        <p:txBody>
          <a:bodyPr>
            <a:normAutofit fontScale="77500" lnSpcReduction="20000"/>
          </a:bodyPr>
          <a:lstStyle/>
          <a:p>
            <a:pPr marL="0" indent="0">
              <a:buNone/>
            </a:pPr>
            <a:r>
              <a:rPr lang="en-US" dirty="0" smtClean="0"/>
              <a:t>WP3</a:t>
            </a:r>
            <a:endParaRPr lang="el-GR" dirty="0" smtClean="0"/>
          </a:p>
          <a:p>
            <a:r>
              <a:rPr lang="en-US" dirty="0"/>
              <a:t>Key Staff assigned to the Project</a:t>
            </a:r>
          </a:p>
          <a:p>
            <a:r>
              <a:rPr lang="en-US" dirty="0" smtClean="0"/>
              <a:t>Studying </a:t>
            </a:r>
            <a:r>
              <a:rPr lang="en-US" dirty="0"/>
              <a:t>and archiving the relevant documents concerning WP3 </a:t>
            </a:r>
            <a:endParaRPr lang="en-US" dirty="0" smtClean="0"/>
          </a:p>
          <a:p>
            <a:r>
              <a:rPr lang="en-US" dirty="0" smtClean="0"/>
              <a:t>Desk </a:t>
            </a:r>
            <a:r>
              <a:rPr lang="en-US" dirty="0"/>
              <a:t>based investigation in relation to the subject to be addressed in WP3 </a:t>
            </a:r>
            <a:endParaRPr lang="en-US" dirty="0" smtClean="0"/>
          </a:p>
          <a:p>
            <a:r>
              <a:rPr lang="en-US" dirty="0" smtClean="0"/>
              <a:t>Studying </a:t>
            </a:r>
            <a:r>
              <a:rPr lang="en-US" dirty="0"/>
              <a:t>the requirements of the relevant tender that is focusing on Activity 3.3: Common strategy, action plan &amp; guide, Activity 3.4: Workshops (health &amp; social care professionals) and Activity 3.5: Awareness and activation raising campaign. </a:t>
            </a:r>
            <a:endParaRPr lang="en-US" dirty="0" smtClean="0"/>
          </a:p>
          <a:p>
            <a:r>
              <a:rPr lang="en-US" dirty="0" smtClean="0"/>
              <a:t>Studying </a:t>
            </a:r>
            <a:r>
              <a:rPr lang="en-US" dirty="0"/>
              <a:t>and drafting the relevant tender (requirements, introductory section, main objective, etc.) for a) D3.5.3 Contribution to the Joint Strategy and Action Plan formulation, b) D3.5.4 </a:t>
            </a:r>
            <a:r>
              <a:rPr lang="en-US" dirty="0" err="1"/>
              <a:t>Organisation</a:t>
            </a:r>
            <a:r>
              <a:rPr lang="en-US" dirty="0"/>
              <a:t> of 2 three-day workshops for health and social care professionals, Preparation of the educational material and conduction of 1 day training for health and social care professionals (1 day for each workshop), and payment to 3 adult trainers c) D3.5.5 </a:t>
            </a:r>
            <a:r>
              <a:rPr lang="en-US" dirty="0" err="1"/>
              <a:t>Organisation</a:t>
            </a:r>
            <a:r>
              <a:rPr lang="en-US" dirty="0"/>
              <a:t> of 1 three-day seminar on health literacy and digital health literacy of citizens, Preparation of the educational material and conduction of the 1 day training (1 day for each workshop) to improve the levels of health literacy and digital health literacy among the citizens and to better self-manage their health issues, and exploit outcomes of the Project, and payment to 3 special adult </a:t>
            </a:r>
            <a:r>
              <a:rPr lang="en-US" dirty="0" smtClean="0"/>
              <a:t>trainers. </a:t>
            </a:r>
          </a:p>
          <a:p>
            <a:r>
              <a:rPr lang="en-US" dirty="0" smtClean="0"/>
              <a:t>Procurement </a:t>
            </a:r>
            <a:r>
              <a:rPr lang="en-US" dirty="0"/>
              <a:t>for WP3 </a:t>
            </a:r>
            <a:r>
              <a:rPr lang="en-US" dirty="0" smtClean="0"/>
              <a:t>completed (15/1/2019, tender on 12/2/2019).</a:t>
            </a:r>
            <a:endParaRPr lang="en-US" dirty="0"/>
          </a:p>
        </p:txBody>
      </p:sp>
    </p:spTree>
    <p:extLst>
      <p:ext uri="{BB962C8B-B14F-4D97-AF65-F5344CB8AC3E}">
        <p14:creationId xmlns:p14="http://schemas.microsoft.com/office/powerpoint/2010/main" val="230662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A3BD9D-8E88-48C7-988F-9243EF2D7FD9}"/>
              </a:ext>
            </a:extLst>
          </p:cNvPr>
          <p:cNvSpPr>
            <a:spLocks noGrp="1"/>
          </p:cNvSpPr>
          <p:nvPr>
            <p:ph type="title"/>
          </p:nvPr>
        </p:nvSpPr>
        <p:spPr/>
        <p:txBody>
          <a:bodyPr>
            <a:normAutofit fontScale="90000"/>
          </a:bodyPr>
          <a:lstStyle/>
          <a:p>
            <a:r>
              <a:rPr lang="en-US" dirty="0"/>
              <a:t>Implementation progress and status</a:t>
            </a:r>
            <a:endParaRPr lang="en-GB" dirty="0"/>
          </a:p>
        </p:txBody>
      </p:sp>
      <p:sp>
        <p:nvSpPr>
          <p:cNvPr id="3" name="Θέση περιεχομένου 2">
            <a:extLst>
              <a:ext uri="{FF2B5EF4-FFF2-40B4-BE49-F238E27FC236}">
                <a16:creationId xmlns:a16="http://schemas.microsoft.com/office/drawing/2014/main" xmlns="" id="{52F80AFF-ADB5-4705-826E-A7EE6E0CD6C4}"/>
              </a:ext>
            </a:extLst>
          </p:cNvPr>
          <p:cNvSpPr>
            <a:spLocks noGrp="1"/>
          </p:cNvSpPr>
          <p:nvPr>
            <p:ph idx="1"/>
          </p:nvPr>
        </p:nvSpPr>
        <p:spPr/>
        <p:txBody>
          <a:bodyPr>
            <a:normAutofit/>
          </a:bodyPr>
          <a:lstStyle/>
          <a:p>
            <a:pPr marL="0" indent="0">
              <a:buNone/>
            </a:pPr>
            <a:r>
              <a:rPr lang="en-US" dirty="0" smtClean="0"/>
              <a:t>WP5</a:t>
            </a:r>
          </a:p>
          <a:p>
            <a:r>
              <a:rPr lang="en-US" dirty="0" smtClean="0"/>
              <a:t>Programming </a:t>
            </a:r>
            <a:r>
              <a:rPr lang="en-US" dirty="0"/>
              <a:t>of the work of WP 5, particularly programming Activity 5.1: Mobile sets for preventive health checks &amp; Activity 5.2: Tele-monitoring kits for remote </a:t>
            </a:r>
            <a:r>
              <a:rPr lang="en-US" dirty="0" smtClean="0"/>
              <a:t>citizens (</a:t>
            </a:r>
            <a:r>
              <a:rPr lang="en-US" dirty="0"/>
              <a:t>communication with LB etc.) </a:t>
            </a:r>
          </a:p>
          <a:p>
            <a:pPr marL="0" indent="0">
              <a:buNone/>
            </a:pPr>
            <a:endParaRPr lang="en-US" dirty="0"/>
          </a:p>
          <a:p>
            <a:pPr marL="0" indent="0">
              <a:buNone/>
            </a:pPr>
            <a:endParaRPr lang="el-GR" dirty="0" smtClean="0"/>
          </a:p>
        </p:txBody>
      </p:sp>
    </p:spTree>
    <p:extLst>
      <p:ext uri="{BB962C8B-B14F-4D97-AF65-F5344CB8AC3E}">
        <p14:creationId xmlns:p14="http://schemas.microsoft.com/office/powerpoint/2010/main" val="2431688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A3BD9D-8E88-48C7-988F-9243EF2D7FD9}"/>
              </a:ext>
            </a:extLst>
          </p:cNvPr>
          <p:cNvSpPr>
            <a:spLocks noGrp="1"/>
          </p:cNvSpPr>
          <p:nvPr>
            <p:ph type="title"/>
          </p:nvPr>
        </p:nvSpPr>
        <p:spPr/>
        <p:txBody>
          <a:bodyPr>
            <a:normAutofit fontScale="90000"/>
          </a:bodyPr>
          <a:lstStyle/>
          <a:p>
            <a:r>
              <a:rPr lang="en-US" dirty="0"/>
              <a:t>Status of expenditures </a:t>
            </a:r>
            <a:endParaRPr lang="en-GB" dirty="0"/>
          </a:p>
        </p:txBody>
      </p:sp>
      <p:sp>
        <p:nvSpPr>
          <p:cNvPr id="3" name="Θέση περιεχομένου 2">
            <a:extLst>
              <a:ext uri="{FF2B5EF4-FFF2-40B4-BE49-F238E27FC236}">
                <a16:creationId xmlns:a16="http://schemas.microsoft.com/office/drawing/2014/main" xmlns="" id="{52F80AFF-ADB5-4705-826E-A7EE6E0CD6C4}"/>
              </a:ext>
            </a:extLst>
          </p:cNvPr>
          <p:cNvSpPr>
            <a:spLocks noGrp="1"/>
          </p:cNvSpPr>
          <p:nvPr>
            <p:ph idx="1"/>
          </p:nvPr>
        </p:nvSpPr>
        <p:spPr/>
        <p:txBody>
          <a:bodyPr>
            <a:normAutofit/>
          </a:bodyPr>
          <a:lstStyle/>
          <a:p>
            <a:r>
              <a:rPr lang="en-US" b="1" dirty="0"/>
              <a:t>Paid out and verified expenditures until 31.12.2018</a:t>
            </a:r>
          </a:p>
          <a:p>
            <a:pPr lvl="1"/>
            <a:r>
              <a:rPr lang="en-US" dirty="0"/>
              <a:t>Contracted: 	</a:t>
            </a:r>
            <a:r>
              <a:rPr lang="el-GR" dirty="0"/>
              <a:t>€</a:t>
            </a:r>
            <a:r>
              <a:rPr lang="en-US" dirty="0"/>
              <a:t>28</a:t>
            </a:r>
            <a:r>
              <a:rPr lang="el-GR" dirty="0"/>
              <a:t>.</a:t>
            </a:r>
            <a:r>
              <a:rPr lang="en-US" dirty="0"/>
              <a:t>132,50 (</a:t>
            </a:r>
            <a:r>
              <a:rPr lang="en-US" b="1" dirty="0">
                <a:solidFill>
                  <a:srgbClr val="00B050"/>
                </a:solidFill>
              </a:rPr>
              <a:t>Staff 100%</a:t>
            </a:r>
            <a:r>
              <a:rPr lang="en-US" dirty="0"/>
              <a:t>, 13,21% in total)</a:t>
            </a:r>
            <a:endParaRPr lang="el-GR" dirty="0"/>
          </a:p>
          <a:p>
            <a:pPr lvl="1"/>
            <a:r>
              <a:rPr lang="en-US" dirty="0"/>
              <a:t>Paid out: 		</a:t>
            </a:r>
            <a:r>
              <a:rPr lang="el-GR" dirty="0"/>
              <a:t>€</a:t>
            </a:r>
            <a:r>
              <a:rPr lang="en-US" dirty="0"/>
              <a:t>3.642,58 (1,7%)</a:t>
            </a:r>
            <a:endParaRPr lang="el-GR" dirty="0"/>
          </a:p>
          <a:p>
            <a:pPr lvl="1"/>
            <a:r>
              <a:rPr lang="en-US" dirty="0"/>
              <a:t>Verified:		</a:t>
            </a:r>
            <a:r>
              <a:rPr lang="el-GR" dirty="0"/>
              <a:t>€0,00 </a:t>
            </a:r>
            <a:r>
              <a:rPr lang="el-GR" sz="2000" dirty="0"/>
              <a:t>(</a:t>
            </a:r>
            <a:r>
              <a:rPr lang="en-US" sz="2000" dirty="0"/>
              <a:t>to be contracted these days) </a:t>
            </a:r>
            <a:endParaRPr lang="en-US" dirty="0"/>
          </a:p>
          <a:p>
            <a:pPr lvl="1"/>
            <a:endParaRPr lang="en-US" i="1" dirty="0"/>
          </a:p>
          <a:p>
            <a:r>
              <a:rPr lang="en-US" b="1" dirty="0"/>
              <a:t>Expected paid out expenditures until 31.03.2019 </a:t>
            </a:r>
            <a:r>
              <a:rPr lang="en-US" sz="2000" i="1" dirty="0"/>
              <a:t>(in order to assess the risks in relation to the 20% rule of the Programme)</a:t>
            </a:r>
          </a:p>
          <a:p>
            <a:pPr lvl="1"/>
            <a:r>
              <a:rPr lang="en-US" b="1" dirty="0"/>
              <a:t>Total</a:t>
            </a:r>
            <a:r>
              <a:rPr lang="en-US" dirty="0"/>
              <a:t>:  </a:t>
            </a:r>
            <a:r>
              <a:rPr lang="el-GR" dirty="0"/>
              <a:t>	</a:t>
            </a:r>
            <a:r>
              <a:rPr lang="en-US" dirty="0"/>
              <a:t>	</a:t>
            </a:r>
            <a:r>
              <a:rPr lang="el-GR" b="1" dirty="0"/>
              <a:t>€</a:t>
            </a:r>
            <a:r>
              <a:rPr lang="en-US" b="1" dirty="0"/>
              <a:t>6</a:t>
            </a:r>
            <a:r>
              <a:rPr lang="el-GR" b="1" dirty="0"/>
              <a:t>.</a:t>
            </a:r>
            <a:r>
              <a:rPr lang="en-US" b="1" dirty="0"/>
              <a:t>939,29 (3,26%)</a:t>
            </a:r>
          </a:p>
        </p:txBody>
      </p:sp>
    </p:spTree>
    <p:extLst>
      <p:ext uri="{BB962C8B-B14F-4D97-AF65-F5344CB8AC3E}">
        <p14:creationId xmlns:p14="http://schemas.microsoft.com/office/powerpoint/2010/main" val="3749918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A3BD9D-8E88-48C7-988F-9243EF2D7FD9}"/>
              </a:ext>
            </a:extLst>
          </p:cNvPr>
          <p:cNvSpPr>
            <a:spLocks noGrp="1"/>
          </p:cNvSpPr>
          <p:nvPr>
            <p:ph type="title"/>
          </p:nvPr>
        </p:nvSpPr>
        <p:spPr/>
        <p:txBody>
          <a:bodyPr>
            <a:normAutofit fontScale="90000"/>
          </a:bodyPr>
          <a:lstStyle/>
          <a:p>
            <a:r>
              <a:rPr lang="en-US" dirty="0"/>
              <a:t>Publicity outcomes and plans</a:t>
            </a:r>
            <a:endParaRPr lang="en-GB" dirty="0"/>
          </a:p>
        </p:txBody>
      </p:sp>
      <p:sp>
        <p:nvSpPr>
          <p:cNvPr id="3" name="Θέση περιεχομένου 2">
            <a:extLst>
              <a:ext uri="{FF2B5EF4-FFF2-40B4-BE49-F238E27FC236}">
                <a16:creationId xmlns:a16="http://schemas.microsoft.com/office/drawing/2014/main" xmlns="" id="{52F80AFF-ADB5-4705-826E-A7EE6E0CD6C4}"/>
              </a:ext>
            </a:extLst>
          </p:cNvPr>
          <p:cNvSpPr>
            <a:spLocks noGrp="1"/>
          </p:cNvSpPr>
          <p:nvPr>
            <p:ph idx="1"/>
          </p:nvPr>
        </p:nvSpPr>
        <p:spPr/>
        <p:txBody>
          <a:bodyPr>
            <a:normAutofit/>
          </a:bodyPr>
          <a:lstStyle/>
          <a:p>
            <a:pPr marL="0" indent="0">
              <a:spcAft>
                <a:spcPts val="600"/>
              </a:spcAft>
              <a:buNone/>
            </a:pPr>
            <a:r>
              <a:rPr lang="en-US" b="1" dirty="0"/>
              <a:t>OUTCOMES:</a:t>
            </a:r>
          </a:p>
          <a:p>
            <a:pPr>
              <a:spcAft>
                <a:spcPts val="600"/>
              </a:spcAft>
            </a:pPr>
            <a:r>
              <a:rPr lang="en-US" dirty="0"/>
              <a:t>Publicity actions of the </a:t>
            </a:r>
            <a:r>
              <a:rPr lang="en-US" dirty="0" err="1"/>
              <a:t>MoNs</a:t>
            </a:r>
            <a:r>
              <a:rPr lang="en-US" dirty="0"/>
              <a:t> are </a:t>
            </a:r>
            <a:r>
              <a:rPr lang="en-US" dirty="0" smtClean="0"/>
              <a:t>focusing:</a:t>
            </a:r>
          </a:p>
          <a:p>
            <a:pPr lvl="1">
              <a:spcAft>
                <a:spcPts val="600"/>
              </a:spcAft>
            </a:pPr>
            <a:r>
              <a:rPr lang="en-US" dirty="0" smtClean="0"/>
              <a:t>on </a:t>
            </a:r>
            <a:r>
              <a:rPr lang="en-US" dirty="0"/>
              <a:t>actions concerning the diffusion of information about the Project and the Programme in the </a:t>
            </a:r>
            <a:r>
              <a:rPr lang="en-US" dirty="0" err="1"/>
              <a:t>MoNS</a:t>
            </a:r>
            <a:r>
              <a:rPr lang="en-US" dirty="0"/>
              <a:t> </a:t>
            </a:r>
            <a:r>
              <a:rPr lang="en-US" dirty="0" err="1" smtClean="0"/>
              <a:t>webage</a:t>
            </a:r>
            <a:endParaRPr lang="en-US" dirty="0"/>
          </a:p>
          <a:p>
            <a:pPr lvl="1">
              <a:spcAft>
                <a:spcPts val="600"/>
              </a:spcAft>
            </a:pPr>
            <a:r>
              <a:rPr lang="en-US" dirty="0" smtClean="0"/>
              <a:t>on </a:t>
            </a:r>
            <a:r>
              <a:rPr lang="en-US" dirty="0"/>
              <a:t>actions concerning the hiring of the Local Project Manager Assistant according to information and publicity </a:t>
            </a:r>
            <a:r>
              <a:rPr lang="en-US" dirty="0" smtClean="0"/>
              <a:t>rules/measures</a:t>
            </a:r>
          </a:p>
          <a:p>
            <a:pPr lvl="1">
              <a:spcAft>
                <a:spcPts val="600"/>
              </a:spcAft>
            </a:pPr>
            <a:r>
              <a:rPr lang="en-US" dirty="0" smtClean="0"/>
              <a:t>on invitation to tender (WP3)</a:t>
            </a:r>
            <a:endParaRPr lang="en-US" dirty="0"/>
          </a:p>
          <a:p>
            <a:pPr marL="0" indent="0">
              <a:spcAft>
                <a:spcPts val="600"/>
              </a:spcAft>
              <a:buNone/>
            </a:pPr>
            <a:endParaRPr lang="en-US" dirty="0"/>
          </a:p>
          <a:p>
            <a:pPr marL="0" indent="0">
              <a:spcAft>
                <a:spcPts val="600"/>
              </a:spcAft>
              <a:buNone/>
            </a:pPr>
            <a:r>
              <a:rPr lang="en-US" b="1" dirty="0"/>
              <a:t>PLANS</a:t>
            </a:r>
            <a:r>
              <a:rPr lang="en-US" dirty="0"/>
              <a:t>: Opening (or Closing) event Thessaloniki</a:t>
            </a:r>
          </a:p>
        </p:txBody>
      </p:sp>
    </p:spTree>
    <p:extLst>
      <p:ext uri="{BB962C8B-B14F-4D97-AF65-F5344CB8AC3E}">
        <p14:creationId xmlns:p14="http://schemas.microsoft.com/office/powerpoint/2010/main" val="292674171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1380</TotalTime>
  <Words>751</Words>
  <Application>Microsoft Office PowerPoint</Application>
  <PresentationFormat>Προβολή στην οθόνη (4:3)</PresentationFormat>
  <Paragraphs>95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Progress and plans of PB5</vt:lpstr>
      <vt:lpstr>Status of staff recruitments </vt:lpstr>
      <vt:lpstr>Status of staff recruitments </vt:lpstr>
      <vt:lpstr>Status of Tenders</vt:lpstr>
      <vt:lpstr>Implementation progress and status</vt:lpstr>
      <vt:lpstr>Implementation progress and status</vt:lpstr>
      <vt:lpstr>Implementation progress and status</vt:lpstr>
      <vt:lpstr>Status of expenditures </vt:lpstr>
      <vt:lpstr>Publicity outcomes and plans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Γραφείο Προγραμματισμού-2</cp:lastModifiedBy>
  <cp:revision>78</cp:revision>
  <cp:lastPrinted>2019-04-05T12:10:02Z</cp:lastPrinted>
  <dcterms:created xsi:type="dcterms:W3CDTF">2017-09-06T09:12:49Z</dcterms:created>
  <dcterms:modified xsi:type="dcterms:W3CDTF">2019-04-05T12:11:07Z</dcterms:modified>
</cp:coreProperties>
</file>