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2"/>
  </p:notesMasterIdLst>
  <p:sldIdLst>
    <p:sldId id="256" r:id="rId2"/>
    <p:sldId id="326" r:id="rId3"/>
    <p:sldId id="344" r:id="rId4"/>
    <p:sldId id="327" r:id="rId5"/>
    <p:sldId id="328" r:id="rId6"/>
    <p:sldId id="330" r:id="rId7"/>
    <p:sldId id="331" r:id="rId8"/>
    <p:sldId id="332" r:id="rId9"/>
    <p:sldId id="340" r:id="rId10"/>
    <p:sldId id="341" r:id="rId11"/>
    <p:sldId id="333" r:id="rId12"/>
    <p:sldId id="335" r:id="rId13"/>
    <p:sldId id="336" r:id="rId14"/>
    <p:sldId id="343" r:id="rId15"/>
    <p:sldId id="339" r:id="rId16"/>
    <p:sldId id="338" r:id="rId17"/>
    <p:sldId id="320" r:id="rId18"/>
    <p:sldId id="321" r:id="rId19"/>
    <p:sldId id="342" r:id="rId20"/>
    <p:sldId id="311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161"/>
    <a:srgbClr val="A36298"/>
    <a:srgbClr val="1571CD"/>
    <a:srgbClr val="0F4F8F"/>
    <a:srgbClr val="98C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01" autoAdjust="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48D5-814A-427E-A07A-062ADF82EC30}" type="datetimeFigureOut">
              <a:rPr lang="el-GR" smtClean="0"/>
              <a:pPr/>
              <a:t>12/04/19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06105-2895-4AE0-AEA3-D1AC0CC26DE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07900" y="3504872"/>
            <a:ext cx="8072494" cy="655617"/>
          </a:xfrm>
        </p:spPr>
        <p:txBody>
          <a:bodyPr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9660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1B495F56-C729-4F5D-BC87-DEEDF2E390C1}"/>
              </a:ext>
            </a:extLst>
          </p:cNvPr>
          <p:cNvSpPr/>
          <p:nvPr userDrawn="1"/>
        </p:nvSpPr>
        <p:spPr>
          <a:xfrm>
            <a:off x="1267252" y="1476792"/>
            <a:ext cx="66967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  <a:t>Cross-border initiative for integrated health and social services promoting safe ageing, early prevention and independent living for all</a:t>
            </a:r>
            <a:b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</a:br>
            <a:r>
              <a:rPr lang="en-US" sz="2000" b="1" dirty="0">
                <a:solidFill>
                  <a:srgbClr val="A36298"/>
                </a:solidFill>
                <a:ea typeface="ＭＳ Ｐゴシック" pitchFamily="-28" charset="-128"/>
              </a:rPr>
              <a:t>– Cross4all –</a:t>
            </a:r>
            <a:r>
              <a:rPr lang="en-US" sz="1800" b="1" dirty="0">
                <a:solidFill>
                  <a:srgbClr val="A36298"/>
                </a:solidFill>
                <a:ea typeface="ＭＳ Ｐゴシック" pitchFamily="-28" charset="-128"/>
              </a:rPr>
              <a:t> </a:t>
            </a:r>
          </a:p>
          <a:p>
            <a:pPr algn="ctr"/>
            <a:r>
              <a:rPr lang="en-GB" sz="1200" i="0" dirty="0">
                <a:solidFill>
                  <a:srgbClr val="A36298"/>
                </a:solidFill>
                <a:ea typeface="ＭＳ Ｐゴシック" pitchFamily="-28" charset="-128"/>
              </a:rPr>
              <a:t>(Reg. No: 1816 / Subsidy Contract No: Cross4all-CN1-SO1.2-SC015)</a:t>
            </a:r>
            <a:endParaRPr lang="en-US" i="0" dirty="0">
              <a:solidFill>
                <a:srgbClr val="A36298"/>
              </a:solidFill>
            </a:endParaRPr>
          </a:p>
        </p:txBody>
      </p:sp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8CB1EB-C855-4420-A7C4-DA41BEE644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7366" y="363738"/>
            <a:ext cx="1940566" cy="1251343"/>
          </a:xfrm>
          <a:prstGeom prst="rect">
            <a:avLst/>
          </a:prstGeom>
        </p:spPr>
      </p:pic>
      <p:cxnSp>
        <p:nvCxnSpPr>
          <p:cNvPr id="13" name="12 - Ευθεία γραμμή σύνδεσης">
            <a:extLst>
              <a:ext uri="{FF2B5EF4-FFF2-40B4-BE49-F238E27FC236}">
                <a16:creationId xmlns:a16="http://schemas.microsoft.com/office/drawing/2014/main" id="{302BBAEC-BEE8-42B9-84FA-AF527A88A3CC}"/>
              </a:ext>
            </a:extLst>
          </p:cNvPr>
          <p:cNvCxnSpPr/>
          <p:nvPr userDrawn="1"/>
        </p:nvCxnSpPr>
        <p:spPr>
          <a:xfrm>
            <a:off x="2755616" y="3355404"/>
            <a:ext cx="3714776" cy="1588"/>
          </a:xfrm>
          <a:prstGeom prst="line">
            <a:avLst/>
          </a:prstGeom>
          <a:ln w="19050">
            <a:solidFill>
              <a:srgbClr val="A362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Ομάδα 13">
            <a:extLst>
              <a:ext uri="{FF2B5EF4-FFF2-40B4-BE49-F238E27FC236}">
                <a16:creationId xmlns:a16="http://schemas.microsoft.com/office/drawing/2014/main" id="{A40B494F-6710-44F1-A695-93B3C8BC292B}"/>
              </a:ext>
            </a:extLst>
          </p:cNvPr>
          <p:cNvGrpSpPr/>
          <p:nvPr userDrawn="1"/>
        </p:nvGrpSpPr>
        <p:grpSpPr>
          <a:xfrm>
            <a:off x="1327616" y="5775280"/>
            <a:ext cx="6488767" cy="770059"/>
            <a:chOff x="402889" y="3162256"/>
            <a:chExt cx="11335794" cy="1345284"/>
          </a:xfrm>
        </p:grpSpPr>
        <p:pic>
          <p:nvPicPr>
            <p:cNvPr id="15" name="Εικόνα 14">
              <a:extLst>
                <a:ext uri="{FF2B5EF4-FFF2-40B4-BE49-F238E27FC236}">
                  <a16:creationId xmlns:a16="http://schemas.microsoft.com/office/drawing/2014/main" id="{5D433394-2A1B-43AB-9C56-3AD948A5A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2889" y="3162256"/>
              <a:ext cx="1345284" cy="1345284"/>
            </a:xfrm>
            <a:prstGeom prst="rect">
              <a:avLst/>
            </a:prstGeom>
          </p:spPr>
        </p:pic>
        <p:pic>
          <p:nvPicPr>
            <p:cNvPr id="16" name="Εικόνα 15">
              <a:extLst>
                <a:ext uri="{FF2B5EF4-FFF2-40B4-BE49-F238E27FC236}">
                  <a16:creationId xmlns:a16="http://schemas.microsoft.com/office/drawing/2014/main" id="{FD36588B-75F2-42BD-8CFA-173B95385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11073" y="3255493"/>
              <a:ext cx="1345284" cy="1158809"/>
            </a:xfrm>
            <a:prstGeom prst="rect">
              <a:avLst/>
            </a:prstGeom>
          </p:spPr>
        </p:pic>
        <p:pic>
          <p:nvPicPr>
            <p:cNvPr id="17" name="Εικόνα 16">
              <a:extLst>
                <a:ext uri="{FF2B5EF4-FFF2-40B4-BE49-F238E27FC236}">
                  <a16:creationId xmlns:a16="http://schemas.microsoft.com/office/drawing/2014/main" id="{24993374-1D8A-4394-98E9-F866D702D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19261" y="3349923"/>
              <a:ext cx="1345280" cy="969947"/>
            </a:xfrm>
            <a:prstGeom prst="rect">
              <a:avLst/>
            </a:prstGeom>
          </p:spPr>
        </p:pic>
        <p:pic>
          <p:nvPicPr>
            <p:cNvPr id="18" name="Εικόνα 17">
              <a:extLst>
                <a:ext uri="{FF2B5EF4-FFF2-40B4-BE49-F238E27FC236}">
                  <a16:creationId xmlns:a16="http://schemas.microsoft.com/office/drawing/2014/main" id="{7C326A25-C062-4193-9B69-678D86D53B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48184" y="3162256"/>
              <a:ext cx="898369" cy="1345284"/>
            </a:xfrm>
            <a:prstGeom prst="rect">
              <a:avLst/>
            </a:prstGeom>
          </p:spPr>
        </p:pic>
        <p:pic>
          <p:nvPicPr>
            <p:cNvPr id="19" name="Εικόνα 18">
              <a:extLst>
                <a:ext uri="{FF2B5EF4-FFF2-40B4-BE49-F238E27FC236}">
                  <a16:creationId xmlns:a16="http://schemas.microsoft.com/office/drawing/2014/main" id="{EF20867B-12EB-4093-9B89-EEE3F88B7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35624" y="3611701"/>
              <a:ext cx="1345284" cy="446390"/>
            </a:xfrm>
            <a:prstGeom prst="rect">
              <a:avLst/>
            </a:prstGeom>
          </p:spPr>
        </p:pic>
        <p:pic>
          <p:nvPicPr>
            <p:cNvPr id="27" name="Εικόνα 26">
              <a:extLst>
                <a:ext uri="{FF2B5EF4-FFF2-40B4-BE49-F238E27FC236}">
                  <a16:creationId xmlns:a16="http://schemas.microsoft.com/office/drawing/2014/main" id="{8D81AE43-AE20-44CA-B1C6-91290C994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94250" y="3209116"/>
              <a:ext cx="1244433" cy="1244433"/>
            </a:xfrm>
            <a:prstGeom prst="rect">
              <a:avLst/>
            </a:prstGeom>
          </p:spPr>
        </p:pic>
      </p:grpSp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D60A481A-A881-426E-8475-9D2199FFB8DE}"/>
              </a:ext>
            </a:extLst>
          </p:cNvPr>
          <p:cNvPicPr/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1935" y="207377"/>
            <a:ext cx="4600575" cy="15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12/04/19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12/04/19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E93E9E61-EE2E-4840-BA32-FF9F620D19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10164" y="6374474"/>
            <a:ext cx="1940566" cy="46104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63408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36298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  <a:lvl4pPr>
              <a:defRPr sz="2200">
                <a:latin typeface="+mn-lt"/>
              </a:defRPr>
            </a:lvl4pPr>
            <a:lvl5pPr>
              <a:defRPr sz="2200">
                <a:latin typeface="+mn-lt"/>
              </a:defRPr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CBE2806C-DD83-45B5-BB8B-E865F58DE3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8596" y="6357958"/>
            <a:ext cx="8305800" cy="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6D25F28D-27E2-454F-82BD-AF8ED2239AA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483768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B396CB5-2E40-4340-8245-AABAF4EEECA9}"/>
              </a:ext>
            </a:extLst>
          </p:cNvPr>
          <p:cNvSpPr/>
          <p:nvPr userDrawn="1"/>
        </p:nvSpPr>
        <p:spPr>
          <a:xfrm>
            <a:off x="927674" y="908720"/>
            <a:ext cx="7806722" cy="59299"/>
          </a:xfrm>
          <a:prstGeom prst="rect">
            <a:avLst/>
          </a:prstGeom>
          <a:solidFill>
            <a:srgbClr val="A36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7734D68-D433-418C-80C0-0D7DD2644A22}"/>
              </a:ext>
            </a:extLst>
          </p:cNvPr>
          <p:cNvSpPr/>
          <p:nvPr userDrawn="1"/>
        </p:nvSpPr>
        <p:spPr>
          <a:xfrm>
            <a:off x="2515403" y="6390364"/>
            <a:ext cx="45048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2637155" algn="ctr"/>
                <a:tab pos="5274310" algn="r"/>
              </a:tabLst>
            </a:pP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project is co-funded by the European Union and National Funds </a:t>
            </a:r>
            <a:b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participating countries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AAE77317-88CA-4797-812A-B671DE8B0B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7072" y="268120"/>
            <a:ext cx="700512" cy="720228"/>
          </a:xfrm>
          <a:prstGeom prst="rect">
            <a:avLst/>
          </a:prstGeom>
        </p:spPr>
      </p:pic>
      <p:sp>
        <p:nvSpPr>
          <p:cNvPr id="12" name="Line 8">
            <a:extLst>
              <a:ext uri="{FF2B5EF4-FFF2-40B4-BE49-F238E27FC236}">
                <a16:creationId xmlns:a16="http://schemas.microsoft.com/office/drawing/2014/main" id="{AD8C29FB-D1A5-4F75-ABAF-A5F95B7E550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020272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9DA42902-75D6-4F8F-90F1-09739E31C3EF}"/>
              </a:ext>
            </a:extLst>
          </p:cNvPr>
          <p:cNvPicPr/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93271" y="6290477"/>
            <a:ext cx="2266754" cy="497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12/04/19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12/04/19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12/04/19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12/04/19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12/04/19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12/04/19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12/04/19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12/04/19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8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1D2D0ED-5B63-4087-A4B2-62C7D4B6A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431" y="3499421"/>
            <a:ext cx="8072494" cy="1220959"/>
          </a:xfrm>
        </p:spPr>
        <p:txBody>
          <a:bodyPr>
            <a:normAutofit/>
          </a:bodyPr>
          <a:lstStyle/>
          <a:p>
            <a:r>
              <a:rPr lang="en-GB" dirty="0"/>
              <a:t>State of Play</a:t>
            </a:r>
            <a:br>
              <a:rPr lang="en-GB" dirty="0"/>
            </a:br>
            <a:r>
              <a:rPr lang="en-GB" sz="1800" dirty="0"/>
              <a:t>Presenter: Ioanna Chouvarda</a:t>
            </a:r>
            <a:endParaRPr lang="en-US" dirty="0"/>
          </a:p>
        </p:txBody>
      </p:sp>
      <p:sp>
        <p:nvSpPr>
          <p:cNvPr id="7" name="Υπότιτλος 6">
            <a:extLst>
              <a:ext uri="{FF2B5EF4-FFF2-40B4-BE49-F238E27FC236}">
                <a16:creationId xmlns:a16="http://schemas.microsoft.com/office/drawing/2014/main" id="{DD7C0C43-FD63-4397-A514-2C8615015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94" y="4708026"/>
            <a:ext cx="8072494" cy="1002265"/>
          </a:xfrm>
          <a:solidFill>
            <a:srgbClr val="A36298"/>
          </a:solidFill>
          <a:ln>
            <a:solidFill>
              <a:srgbClr val="A36298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bg1"/>
                </a:solidFill>
              </a:rPr>
              <a:t>3</a:t>
            </a:r>
            <a:r>
              <a:rPr lang="en-GB" sz="2000" b="1" baseline="30000" dirty="0">
                <a:solidFill>
                  <a:schemeClr val="bg1"/>
                </a:solidFill>
              </a:rPr>
              <a:t>rd</a:t>
            </a:r>
            <a:r>
              <a:rPr lang="en-GB" sz="2000" b="1" dirty="0">
                <a:solidFill>
                  <a:schemeClr val="bg1"/>
                </a:solidFill>
              </a:rPr>
              <a:t> Project Meeting, 19-20 March 2019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Host: National Confederation of Disabled People, Greece (PB3)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Venue: CAPSIS HOTEL, </a:t>
            </a:r>
            <a:r>
              <a:rPr lang="en-GB" sz="1500" dirty="0" err="1">
                <a:solidFill>
                  <a:schemeClr val="bg1"/>
                </a:solidFill>
              </a:rPr>
              <a:t>Monasthriou</a:t>
            </a:r>
            <a:r>
              <a:rPr lang="en-GB" sz="1500" dirty="0">
                <a:solidFill>
                  <a:schemeClr val="bg1"/>
                </a:solidFill>
              </a:rPr>
              <a:t> 16, 54629 Thessaloniki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E853FD28-4274-463C-B1F9-4D4166E35DF9}"/>
              </a:ext>
            </a:extLst>
          </p:cNvPr>
          <p:cNvSpPr/>
          <p:nvPr/>
        </p:nvSpPr>
        <p:spPr>
          <a:xfrm>
            <a:off x="571430" y="5720235"/>
            <a:ext cx="8072494" cy="864096"/>
          </a:xfrm>
          <a:prstGeom prst="rect">
            <a:avLst/>
          </a:prstGeom>
          <a:noFill/>
          <a:ln>
            <a:solidFill>
              <a:srgbClr val="A36298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10000"/>
              </a:lnSpc>
              <a:spcBef>
                <a:spcPct val="20000"/>
              </a:spcBef>
            </a:pP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5B7D71-C1CC-46A1-9FE1-DB5FE145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From the beginning of 2019 until today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DB178520-905D-4AF1-993A-EB4858967D2F}"/>
              </a:ext>
            </a:extLst>
          </p:cNvPr>
          <p:cNvSpPr/>
          <p:nvPr/>
        </p:nvSpPr>
        <p:spPr>
          <a:xfrm>
            <a:off x="2186539" y="2636912"/>
            <a:ext cx="4770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Overview of progress &amp; major delays</a:t>
            </a:r>
          </a:p>
        </p:txBody>
      </p:sp>
    </p:spTree>
    <p:extLst>
      <p:ext uri="{BB962C8B-B14F-4D97-AF65-F5344CB8AC3E}">
        <p14:creationId xmlns:p14="http://schemas.microsoft.com/office/powerpoint/2010/main" val="249315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351CCE31-70F4-429B-8531-CE3FF8242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9808"/>
            <a:ext cx="9144000" cy="5058383"/>
          </a:xfrm>
          <a:prstGeom prst="rect">
            <a:avLst/>
          </a:prstGeom>
        </p:spPr>
      </p:pic>
      <p:cxnSp>
        <p:nvCxnSpPr>
          <p:cNvPr id="15" name="Ευθεία γραμμή σύνδεσης 14">
            <a:extLst>
              <a:ext uri="{FF2B5EF4-FFF2-40B4-BE49-F238E27FC236}">
                <a16:creationId xmlns:a16="http://schemas.microsoft.com/office/drawing/2014/main" id="{5F295EC2-6E1B-46D1-8E2D-0A08585FF762}"/>
              </a:ext>
            </a:extLst>
          </p:cNvPr>
          <p:cNvCxnSpPr/>
          <p:nvPr/>
        </p:nvCxnSpPr>
        <p:spPr>
          <a:xfrm>
            <a:off x="4979659" y="612596"/>
            <a:ext cx="0" cy="5832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07290897-6D19-4103-8726-1566371D9713}"/>
              </a:ext>
            </a:extLst>
          </p:cNvPr>
          <p:cNvCxnSpPr/>
          <p:nvPr/>
        </p:nvCxnSpPr>
        <p:spPr>
          <a:xfrm>
            <a:off x="3299176" y="620688"/>
            <a:ext cx="0" cy="5832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57CD52E7-6CB0-4DBD-B3D5-BA0998B9DFD8}"/>
              </a:ext>
            </a:extLst>
          </p:cNvPr>
          <p:cNvGrpSpPr/>
          <p:nvPr/>
        </p:nvGrpSpPr>
        <p:grpSpPr>
          <a:xfrm>
            <a:off x="3283948" y="6058603"/>
            <a:ext cx="1703803" cy="307777"/>
            <a:chOff x="3275856" y="6058603"/>
            <a:chExt cx="1703803" cy="30777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9D12F91-E5E4-4BB7-9938-9CCBD8A5788E}"/>
                </a:ext>
              </a:extLst>
            </p:cNvPr>
            <p:cNvSpPr txBox="1"/>
            <p:nvPr/>
          </p:nvSpPr>
          <p:spPr>
            <a:xfrm>
              <a:off x="3542297" y="6058603"/>
              <a:ext cx="11737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JUL-DEC 2018</a:t>
              </a:r>
            </a:p>
          </p:txBody>
        </p:sp>
        <p:cxnSp>
          <p:nvCxnSpPr>
            <p:cNvPr id="20" name="Ευθύγραμμο βέλος σύνδεσης 19">
              <a:extLst>
                <a:ext uri="{FF2B5EF4-FFF2-40B4-BE49-F238E27FC236}">
                  <a16:creationId xmlns:a16="http://schemas.microsoft.com/office/drawing/2014/main" id="{94EF4BBD-DCCE-4198-A3B0-3B6C4313322B}"/>
                </a:ext>
              </a:extLst>
            </p:cNvPr>
            <p:cNvCxnSpPr/>
            <p:nvPr/>
          </p:nvCxnSpPr>
          <p:spPr>
            <a:xfrm flipH="1">
              <a:off x="3275856" y="6301644"/>
              <a:ext cx="1703803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F95066EA-227B-4299-9D95-CC8094D59618}"/>
              </a:ext>
            </a:extLst>
          </p:cNvPr>
          <p:cNvCxnSpPr/>
          <p:nvPr/>
        </p:nvCxnSpPr>
        <p:spPr>
          <a:xfrm>
            <a:off x="5652120" y="620688"/>
            <a:ext cx="0" cy="5832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EB42BCF-794B-48F6-872B-7BA1F9C944CC}"/>
              </a:ext>
            </a:extLst>
          </p:cNvPr>
          <p:cNvSpPr txBox="1"/>
          <p:nvPr/>
        </p:nvSpPr>
        <p:spPr>
          <a:xfrm>
            <a:off x="5668305" y="610669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today</a:t>
            </a:r>
          </a:p>
        </p:txBody>
      </p:sp>
      <p:cxnSp>
        <p:nvCxnSpPr>
          <p:cNvPr id="25" name="Ευθύγραμμο βέλος σύνδεσης 24">
            <a:extLst>
              <a:ext uri="{FF2B5EF4-FFF2-40B4-BE49-F238E27FC236}">
                <a16:creationId xmlns:a16="http://schemas.microsoft.com/office/drawing/2014/main" id="{4D2D4495-1329-4FB2-B05C-6A525C2CA9EE}"/>
              </a:ext>
            </a:extLst>
          </p:cNvPr>
          <p:cNvCxnSpPr>
            <a:cxnSpLocks/>
          </p:cNvCxnSpPr>
          <p:nvPr/>
        </p:nvCxnSpPr>
        <p:spPr>
          <a:xfrm flipH="1">
            <a:off x="4993899" y="6301644"/>
            <a:ext cx="64203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C82560D-2B29-485B-92FA-82A7C29FC9FB}"/>
              </a:ext>
            </a:extLst>
          </p:cNvPr>
          <p:cNvSpPr txBox="1"/>
          <p:nvPr/>
        </p:nvSpPr>
        <p:spPr>
          <a:xfrm>
            <a:off x="5012304" y="6040034"/>
            <a:ext cx="668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2,5 </a:t>
            </a:r>
            <a:b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months</a:t>
            </a:r>
          </a:p>
        </p:txBody>
      </p:sp>
      <p:grpSp>
        <p:nvGrpSpPr>
          <p:cNvPr id="31" name="Ομάδα 30">
            <a:extLst>
              <a:ext uri="{FF2B5EF4-FFF2-40B4-BE49-F238E27FC236}">
                <a16:creationId xmlns:a16="http://schemas.microsoft.com/office/drawing/2014/main" id="{C7AB7CE2-F25E-4F11-A823-406BA77A334C}"/>
              </a:ext>
            </a:extLst>
          </p:cNvPr>
          <p:cNvGrpSpPr/>
          <p:nvPr/>
        </p:nvGrpSpPr>
        <p:grpSpPr>
          <a:xfrm>
            <a:off x="3273191" y="80540"/>
            <a:ext cx="4951419" cy="2184796"/>
            <a:chOff x="3273191" y="80540"/>
            <a:chExt cx="4951419" cy="2184796"/>
          </a:xfrm>
        </p:grpSpPr>
        <p:sp>
          <p:nvSpPr>
            <p:cNvPr id="28" name="Ορθογώνιο 27">
              <a:extLst>
                <a:ext uri="{FF2B5EF4-FFF2-40B4-BE49-F238E27FC236}">
                  <a16:creationId xmlns:a16="http://schemas.microsoft.com/office/drawing/2014/main" id="{A731590B-1BE0-4751-8FA7-AA4A7AF81D2C}"/>
                </a:ext>
              </a:extLst>
            </p:cNvPr>
            <p:cNvSpPr/>
            <p:nvPr/>
          </p:nvSpPr>
          <p:spPr>
            <a:xfrm>
              <a:off x="3273191" y="2100509"/>
              <a:ext cx="606634" cy="164827"/>
            </a:xfrm>
            <a:prstGeom prst="rect">
              <a:avLst/>
            </a:prstGeom>
            <a:solidFill>
              <a:srgbClr val="FFFF00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Επεξήγηση: Γραμμή με γωνία 4">
              <a:extLst>
                <a:ext uri="{FF2B5EF4-FFF2-40B4-BE49-F238E27FC236}">
                  <a16:creationId xmlns:a16="http://schemas.microsoft.com/office/drawing/2014/main" id="{853DA99C-1B77-4674-B48B-E2DAE64DA4D9}"/>
                </a:ext>
              </a:extLst>
            </p:cNvPr>
            <p:cNvSpPr/>
            <p:nvPr/>
          </p:nvSpPr>
          <p:spPr>
            <a:xfrm>
              <a:off x="4606829" y="80540"/>
              <a:ext cx="3617781" cy="377205"/>
            </a:xfrm>
            <a:prstGeom prst="borderCallout2">
              <a:avLst>
                <a:gd name="adj1" fmla="val 44493"/>
                <a:gd name="adj2" fmla="val -2517"/>
                <a:gd name="adj3" fmla="val 143175"/>
                <a:gd name="adj4" fmla="val -15549"/>
                <a:gd name="adj5" fmla="val 526925"/>
                <a:gd name="adj6" fmla="val -27617"/>
              </a:avLst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Opening events in </a:t>
              </a:r>
              <a:r>
                <a:rPr lang="en-US" sz="1600" dirty="0" err="1">
                  <a:solidFill>
                    <a:schemeClr val="tx1"/>
                  </a:solidFill>
                  <a:latin typeface="Arial Narrow" panose="020B0606020202030204" pitchFamily="34" charset="0"/>
                </a:rPr>
                <a:t>Ohrid</a:t>
              </a:r>
              <a:r>
                <a:rPr lang="en-US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 and Thessaloniki</a:t>
              </a:r>
            </a:p>
          </p:txBody>
        </p:sp>
      </p:grpSp>
      <p:grpSp>
        <p:nvGrpSpPr>
          <p:cNvPr id="30" name="Ομάδα 29">
            <a:extLst>
              <a:ext uri="{FF2B5EF4-FFF2-40B4-BE49-F238E27FC236}">
                <a16:creationId xmlns:a16="http://schemas.microsoft.com/office/drawing/2014/main" id="{6FA57447-674F-4FFE-A4D1-99FC670548AC}"/>
              </a:ext>
            </a:extLst>
          </p:cNvPr>
          <p:cNvGrpSpPr/>
          <p:nvPr/>
        </p:nvGrpSpPr>
        <p:grpSpPr>
          <a:xfrm>
            <a:off x="323538" y="2283334"/>
            <a:ext cx="4968534" cy="4103190"/>
            <a:chOff x="323538" y="2283334"/>
            <a:chExt cx="4968534" cy="4103190"/>
          </a:xfrm>
        </p:grpSpPr>
        <p:sp>
          <p:nvSpPr>
            <p:cNvPr id="8" name="Ορθογώνιο 7">
              <a:extLst>
                <a:ext uri="{FF2B5EF4-FFF2-40B4-BE49-F238E27FC236}">
                  <a16:creationId xmlns:a16="http://schemas.microsoft.com/office/drawing/2014/main" id="{071D1165-1C86-4C5F-8DEF-F6D20B672F3E}"/>
                </a:ext>
              </a:extLst>
            </p:cNvPr>
            <p:cNvSpPr/>
            <p:nvPr/>
          </p:nvSpPr>
          <p:spPr>
            <a:xfrm>
              <a:off x="3270817" y="2283334"/>
              <a:ext cx="2021255" cy="164827"/>
            </a:xfrm>
            <a:prstGeom prst="rect">
              <a:avLst/>
            </a:prstGeom>
            <a:solidFill>
              <a:srgbClr val="FFFF00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Επεξήγηση: Γραμμή με γωνία 28">
              <a:extLst>
                <a:ext uri="{FF2B5EF4-FFF2-40B4-BE49-F238E27FC236}">
                  <a16:creationId xmlns:a16="http://schemas.microsoft.com/office/drawing/2014/main" id="{A46894BF-4036-4922-B4E9-664455939D11}"/>
                </a:ext>
              </a:extLst>
            </p:cNvPr>
            <p:cNvSpPr/>
            <p:nvPr/>
          </p:nvSpPr>
          <p:spPr>
            <a:xfrm>
              <a:off x="323538" y="6009319"/>
              <a:ext cx="2160214" cy="377205"/>
            </a:xfrm>
            <a:prstGeom prst="borderCallout2">
              <a:avLst>
                <a:gd name="adj1" fmla="val 42348"/>
                <a:gd name="adj2" fmla="val 102726"/>
                <a:gd name="adj3" fmla="val 27331"/>
                <a:gd name="adj4" fmla="val 125934"/>
                <a:gd name="adj5" fmla="val -946869"/>
                <a:gd name="adj6" fmla="val 182055"/>
              </a:avLst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Project dedicated website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8C53E9ED-7AD5-422E-862A-93E01AF22407}"/>
              </a:ext>
            </a:extLst>
          </p:cNvPr>
          <p:cNvSpPr txBox="1"/>
          <p:nvPr/>
        </p:nvSpPr>
        <p:spPr>
          <a:xfrm>
            <a:off x="7004199" y="6137573"/>
            <a:ext cx="203229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Limited publicity outcomes &amp; results</a:t>
            </a:r>
          </a:p>
        </p:txBody>
      </p:sp>
    </p:spTree>
    <p:extLst>
      <p:ext uri="{BB962C8B-B14F-4D97-AF65-F5344CB8AC3E}">
        <p14:creationId xmlns:p14="http://schemas.microsoft.com/office/powerpoint/2010/main" val="356345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351CCE31-70F4-429B-8531-CE3FF8242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9808"/>
            <a:ext cx="9144000" cy="5058383"/>
          </a:xfrm>
          <a:prstGeom prst="rect">
            <a:avLst/>
          </a:prstGeom>
        </p:spPr>
      </p:pic>
      <p:cxnSp>
        <p:nvCxnSpPr>
          <p:cNvPr id="15" name="Ευθεία γραμμή σύνδεσης 14">
            <a:extLst>
              <a:ext uri="{FF2B5EF4-FFF2-40B4-BE49-F238E27FC236}">
                <a16:creationId xmlns:a16="http://schemas.microsoft.com/office/drawing/2014/main" id="{5F295EC2-6E1B-46D1-8E2D-0A08585FF762}"/>
              </a:ext>
            </a:extLst>
          </p:cNvPr>
          <p:cNvCxnSpPr/>
          <p:nvPr/>
        </p:nvCxnSpPr>
        <p:spPr>
          <a:xfrm>
            <a:off x="4979659" y="612596"/>
            <a:ext cx="0" cy="5832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07290897-6D19-4103-8726-1566371D9713}"/>
              </a:ext>
            </a:extLst>
          </p:cNvPr>
          <p:cNvCxnSpPr/>
          <p:nvPr/>
        </p:nvCxnSpPr>
        <p:spPr>
          <a:xfrm>
            <a:off x="3299176" y="620688"/>
            <a:ext cx="0" cy="5832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57CD52E7-6CB0-4DBD-B3D5-BA0998B9DFD8}"/>
              </a:ext>
            </a:extLst>
          </p:cNvPr>
          <p:cNvGrpSpPr/>
          <p:nvPr/>
        </p:nvGrpSpPr>
        <p:grpSpPr>
          <a:xfrm>
            <a:off x="3283948" y="6058603"/>
            <a:ext cx="1703803" cy="307777"/>
            <a:chOff x="3275856" y="6058603"/>
            <a:chExt cx="1703803" cy="30777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9D12F91-E5E4-4BB7-9938-9CCBD8A5788E}"/>
                </a:ext>
              </a:extLst>
            </p:cNvPr>
            <p:cNvSpPr txBox="1"/>
            <p:nvPr/>
          </p:nvSpPr>
          <p:spPr>
            <a:xfrm>
              <a:off x="3542297" y="6058603"/>
              <a:ext cx="11737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JUL-DEC 2018</a:t>
              </a:r>
            </a:p>
          </p:txBody>
        </p:sp>
        <p:cxnSp>
          <p:nvCxnSpPr>
            <p:cNvPr id="20" name="Ευθύγραμμο βέλος σύνδεσης 19">
              <a:extLst>
                <a:ext uri="{FF2B5EF4-FFF2-40B4-BE49-F238E27FC236}">
                  <a16:creationId xmlns:a16="http://schemas.microsoft.com/office/drawing/2014/main" id="{94EF4BBD-DCCE-4198-A3B0-3B6C4313322B}"/>
                </a:ext>
              </a:extLst>
            </p:cNvPr>
            <p:cNvCxnSpPr/>
            <p:nvPr/>
          </p:nvCxnSpPr>
          <p:spPr>
            <a:xfrm flipH="1">
              <a:off x="3275856" y="6301644"/>
              <a:ext cx="1703803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F95066EA-227B-4299-9D95-CC8094D59618}"/>
              </a:ext>
            </a:extLst>
          </p:cNvPr>
          <p:cNvCxnSpPr/>
          <p:nvPr/>
        </p:nvCxnSpPr>
        <p:spPr>
          <a:xfrm>
            <a:off x="5652120" y="620688"/>
            <a:ext cx="0" cy="5832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EB42BCF-794B-48F6-872B-7BA1F9C944CC}"/>
              </a:ext>
            </a:extLst>
          </p:cNvPr>
          <p:cNvSpPr txBox="1"/>
          <p:nvPr/>
        </p:nvSpPr>
        <p:spPr>
          <a:xfrm>
            <a:off x="5668305" y="610669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today</a:t>
            </a:r>
          </a:p>
        </p:txBody>
      </p:sp>
      <p:cxnSp>
        <p:nvCxnSpPr>
          <p:cNvPr id="25" name="Ευθύγραμμο βέλος σύνδεσης 24">
            <a:extLst>
              <a:ext uri="{FF2B5EF4-FFF2-40B4-BE49-F238E27FC236}">
                <a16:creationId xmlns:a16="http://schemas.microsoft.com/office/drawing/2014/main" id="{4D2D4495-1329-4FB2-B05C-6A525C2CA9EE}"/>
              </a:ext>
            </a:extLst>
          </p:cNvPr>
          <p:cNvCxnSpPr>
            <a:cxnSpLocks/>
          </p:cNvCxnSpPr>
          <p:nvPr/>
        </p:nvCxnSpPr>
        <p:spPr>
          <a:xfrm flipH="1">
            <a:off x="4993899" y="6301644"/>
            <a:ext cx="64203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C82560D-2B29-485B-92FA-82A7C29FC9FB}"/>
              </a:ext>
            </a:extLst>
          </p:cNvPr>
          <p:cNvSpPr txBox="1"/>
          <p:nvPr/>
        </p:nvSpPr>
        <p:spPr>
          <a:xfrm>
            <a:off x="5012304" y="6040034"/>
            <a:ext cx="668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2,5 </a:t>
            </a:r>
            <a:b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months</a:t>
            </a:r>
          </a:p>
        </p:txBody>
      </p:sp>
      <p:grpSp>
        <p:nvGrpSpPr>
          <p:cNvPr id="31" name="Ομάδα 30">
            <a:extLst>
              <a:ext uri="{FF2B5EF4-FFF2-40B4-BE49-F238E27FC236}">
                <a16:creationId xmlns:a16="http://schemas.microsoft.com/office/drawing/2014/main" id="{C7AB7CE2-F25E-4F11-A823-406BA77A334C}"/>
              </a:ext>
            </a:extLst>
          </p:cNvPr>
          <p:cNvGrpSpPr/>
          <p:nvPr/>
        </p:nvGrpSpPr>
        <p:grpSpPr>
          <a:xfrm>
            <a:off x="502649" y="179150"/>
            <a:ext cx="4222482" cy="2550581"/>
            <a:chOff x="502649" y="179150"/>
            <a:chExt cx="4222482" cy="2550581"/>
          </a:xfrm>
        </p:grpSpPr>
        <p:sp>
          <p:nvSpPr>
            <p:cNvPr id="28" name="Ορθογώνιο 27">
              <a:extLst>
                <a:ext uri="{FF2B5EF4-FFF2-40B4-BE49-F238E27FC236}">
                  <a16:creationId xmlns:a16="http://schemas.microsoft.com/office/drawing/2014/main" id="{A731590B-1BE0-4751-8FA7-AA4A7AF81D2C}"/>
                </a:ext>
              </a:extLst>
            </p:cNvPr>
            <p:cNvSpPr/>
            <p:nvPr/>
          </p:nvSpPr>
          <p:spPr>
            <a:xfrm>
              <a:off x="3610530" y="2564904"/>
              <a:ext cx="1114601" cy="164827"/>
            </a:xfrm>
            <a:prstGeom prst="rect">
              <a:avLst/>
            </a:prstGeom>
            <a:solidFill>
              <a:srgbClr val="FFFF00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Επεξήγηση: Γραμμή με γωνία 4">
              <a:extLst>
                <a:ext uri="{FF2B5EF4-FFF2-40B4-BE49-F238E27FC236}">
                  <a16:creationId xmlns:a16="http://schemas.microsoft.com/office/drawing/2014/main" id="{853DA99C-1B77-4674-B48B-E2DAE64DA4D9}"/>
                </a:ext>
              </a:extLst>
            </p:cNvPr>
            <p:cNvSpPr/>
            <p:nvPr/>
          </p:nvSpPr>
          <p:spPr>
            <a:xfrm>
              <a:off x="502649" y="179150"/>
              <a:ext cx="2485443" cy="377205"/>
            </a:xfrm>
            <a:prstGeom prst="borderCallout2">
              <a:avLst>
                <a:gd name="adj1" fmla="val 50929"/>
                <a:gd name="adj2" fmla="val 102319"/>
                <a:gd name="adj3" fmla="val 123868"/>
                <a:gd name="adj4" fmla="val 131286"/>
                <a:gd name="adj5" fmla="val 621317"/>
                <a:gd name="adj6" fmla="val 143456"/>
              </a:avLst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Preliminary studies on needs</a:t>
              </a:r>
            </a:p>
          </p:txBody>
        </p:sp>
      </p:grpSp>
      <p:grpSp>
        <p:nvGrpSpPr>
          <p:cNvPr id="30" name="Ομάδα 29">
            <a:extLst>
              <a:ext uri="{FF2B5EF4-FFF2-40B4-BE49-F238E27FC236}">
                <a16:creationId xmlns:a16="http://schemas.microsoft.com/office/drawing/2014/main" id="{6FA57447-674F-4FFE-A4D1-99FC670548AC}"/>
              </a:ext>
            </a:extLst>
          </p:cNvPr>
          <p:cNvGrpSpPr/>
          <p:nvPr/>
        </p:nvGrpSpPr>
        <p:grpSpPr>
          <a:xfrm>
            <a:off x="502649" y="5639636"/>
            <a:ext cx="3358275" cy="746888"/>
            <a:chOff x="502649" y="5639636"/>
            <a:chExt cx="3358275" cy="746888"/>
          </a:xfrm>
        </p:grpSpPr>
        <p:sp>
          <p:nvSpPr>
            <p:cNvPr id="8" name="Ορθογώνιο 7">
              <a:extLst>
                <a:ext uri="{FF2B5EF4-FFF2-40B4-BE49-F238E27FC236}">
                  <a16:creationId xmlns:a16="http://schemas.microsoft.com/office/drawing/2014/main" id="{071D1165-1C86-4C5F-8DEF-F6D20B672F3E}"/>
                </a:ext>
              </a:extLst>
            </p:cNvPr>
            <p:cNvSpPr/>
            <p:nvPr/>
          </p:nvSpPr>
          <p:spPr>
            <a:xfrm>
              <a:off x="2987823" y="5639636"/>
              <a:ext cx="873101" cy="164827"/>
            </a:xfrm>
            <a:prstGeom prst="rect">
              <a:avLst/>
            </a:prstGeom>
            <a:solidFill>
              <a:srgbClr val="FFFF00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Επεξήγηση: Γραμμή με γωνία 28">
              <a:extLst>
                <a:ext uri="{FF2B5EF4-FFF2-40B4-BE49-F238E27FC236}">
                  <a16:creationId xmlns:a16="http://schemas.microsoft.com/office/drawing/2014/main" id="{A46894BF-4036-4922-B4E9-664455939D11}"/>
                </a:ext>
              </a:extLst>
            </p:cNvPr>
            <p:cNvSpPr/>
            <p:nvPr/>
          </p:nvSpPr>
          <p:spPr>
            <a:xfrm>
              <a:off x="502649" y="6009319"/>
              <a:ext cx="1630046" cy="377205"/>
            </a:xfrm>
            <a:prstGeom prst="borderCallout2">
              <a:avLst>
                <a:gd name="adj1" fmla="val 42348"/>
                <a:gd name="adj2" fmla="val 102726"/>
                <a:gd name="adj3" fmla="val 27331"/>
                <a:gd name="adj4" fmla="val 125934"/>
                <a:gd name="adj5" fmla="val -58731"/>
                <a:gd name="adj6" fmla="val 168347"/>
              </a:avLst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Study visits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A6351165-91BF-475F-91E8-0122C6ADBC3E}"/>
              </a:ext>
            </a:extLst>
          </p:cNvPr>
          <p:cNvSpPr txBox="1"/>
          <p:nvPr/>
        </p:nvSpPr>
        <p:spPr>
          <a:xfrm>
            <a:off x="6437235" y="6137573"/>
            <a:ext cx="259926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Pushing behind the common strategy &amp; the workshops</a:t>
            </a:r>
          </a:p>
        </p:txBody>
      </p:sp>
      <p:sp>
        <p:nvSpPr>
          <p:cNvPr id="24" name="Ορθογώνιο 23">
            <a:extLst>
              <a:ext uri="{FF2B5EF4-FFF2-40B4-BE49-F238E27FC236}">
                <a16:creationId xmlns:a16="http://schemas.microsoft.com/office/drawing/2014/main" id="{4BCD9F27-5B63-4D1B-82CF-72B3EBE1D65F}"/>
              </a:ext>
            </a:extLst>
          </p:cNvPr>
          <p:cNvSpPr/>
          <p:nvPr/>
        </p:nvSpPr>
        <p:spPr>
          <a:xfrm>
            <a:off x="3314723" y="2744761"/>
            <a:ext cx="1977352" cy="139822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Επεξήγηση: Γραμμή με γωνία 26">
            <a:extLst>
              <a:ext uri="{FF2B5EF4-FFF2-40B4-BE49-F238E27FC236}">
                <a16:creationId xmlns:a16="http://schemas.microsoft.com/office/drawing/2014/main" id="{8548B84E-F8EF-4A87-BB0B-F53FA390989F}"/>
              </a:ext>
            </a:extLst>
          </p:cNvPr>
          <p:cNvSpPr/>
          <p:nvPr/>
        </p:nvSpPr>
        <p:spPr>
          <a:xfrm>
            <a:off x="6155910" y="84934"/>
            <a:ext cx="2485443" cy="527662"/>
          </a:xfrm>
          <a:prstGeom prst="borderCallout2">
            <a:avLst>
              <a:gd name="adj1" fmla="val 57365"/>
              <a:gd name="adj2" fmla="val -1540"/>
              <a:gd name="adj3" fmla="val 123868"/>
              <a:gd name="adj4" fmla="val -15549"/>
              <a:gd name="adj5" fmla="val 490895"/>
              <a:gd name="adj6" fmla="val -43751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Services and accessibility assessment</a:t>
            </a:r>
          </a:p>
        </p:txBody>
      </p:sp>
    </p:spTree>
    <p:extLst>
      <p:ext uri="{BB962C8B-B14F-4D97-AF65-F5344CB8AC3E}">
        <p14:creationId xmlns:p14="http://schemas.microsoft.com/office/powerpoint/2010/main" val="82138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351CCE31-70F4-429B-8531-CE3FF8242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9808"/>
            <a:ext cx="9144000" cy="5058383"/>
          </a:xfrm>
          <a:prstGeom prst="rect">
            <a:avLst/>
          </a:prstGeom>
        </p:spPr>
      </p:pic>
      <p:cxnSp>
        <p:nvCxnSpPr>
          <p:cNvPr id="15" name="Ευθεία γραμμή σύνδεσης 14">
            <a:extLst>
              <a:ext uri="{FF2B5EF4-FFF2-40B4-BE49-F238E27FC236}">
                <a16:creationId xmlns:a16="http://schemas.microsoft.com/office/drawing/2014/main" id="{5F295EC2-6E1B-46D1-8E2D-0A08585FF762}"/>
              </a:ext>
            </a:extLst>
          </p:cNvPr>
          <p:cNvCxnSpPr/>
          <p:nvPr/>
        </p:nvCxnSpPr>
        <p:spPr>
          <a:xfrm>
            <a:off x="4979659" y="612596"/>
            <a:ext cx="0" cy="5832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07290897-6D19-4103-8726-1566371D9713}"/>
              </a:ext>
            </a:extLst>
          </p:cNvPr>
          <p:cNvCxnSpPr/>
          <p:nvPr/>
        </p:nvCxnSpPr>
        <p:spPr>
          <a:xfrm>
            <a:off x="3299176" y="620688"/>
            <a:ext cx="0" cy="5832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57CD52E7-6CB0-4DBD-B3D5-BA0998B9DFD8}"/>
              </a:ext>
            </a:extLst>
          </p:cNvPr>
          <p:cNvGrpSpPr/>
          <p:nvPr/>
        </p:nvGrpSpPr>
        <p:grpSpPr>
          <a:xfrm>
            <a:off x="3283948" y="6058603"/>
            <a:ext cx="1703803" cy="307777"/>
            <a:chOff x="3275856" y="6058603"/>
            <a:chExt cx="1703803" cy="30777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9D12F91-E5E4-4BB7-9938-9CCBD8A5788E}"/>
                </a:ext>
              </a:extLst>
            </p:cNvPr>
            <p:cNvSpPr txBox="1"/>
            <p:nvPr/>
          </p:nvSpPr>
          <p:spPr>
            <a:xfrm>
              <a:off x="3542297" y="6058603"/>
              <a:ext cx="11737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JUL-DEC 2018</a:t>
              </a:r>
            </a:p>
          </p:txBody>
        </p:sp>
        <p:cxnSp>
          <p:nvCxnSpPr>
            <p:cNvPr id="20" name="Ευθύγραμμο βέλος σύνδεσης 19">
              <a:extLst>
                <a:ext uri="{FF2B5EF4-FFF2-40B4-BE49-F238E27FC236}">
                  <a16:creationId xmlns:a16="http://schemas.microsoft.com/office/drawing/2014/main" id="{94EF4BBD-DCCE-4198-A3B0-3B6C4313322B}"/>
                </a:ext>
              </a:extLst>
            </p:cNvPr>
            <p:cNvCxnSpPr/>
            <p:nvPr/>
          </p:nvCxnSpPr>
          <p:spPr>
            <a:xfrm flipH="1">
              <a:off x="3275856" y="6301644"/>
              <a:ext cx="1703803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F95066EA-227B-4299-9D95-CC8094D59618}"/>
              </a:ext>
            </a:extLst>
          </p:cNvPr>
          <p:cNvCxnSpPr/>
          <p:nvPr/>
        </p:nvCxnSpPr>
        <p:spPr>
          <a:xfrm>
            <a:off x="5652120" y="620688"/>
            <a:ext cx="0" cy="5832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EB42BCF-794B-48F6-872B-7BA1F9C944CC}"/>
              </a:ext>
            </a:extLst>
          </p:cNvPr>
          <p:cNvSpPr txBox="1"/>
          <p:nvPr/>
        </p:nvSpPr>
        <p:spPr>
          <a:xfrm>
            <a:off x="5668305" y="610669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today</a:t>
            </a:r>
          </a:p>
        </p:txBody>
      </p:sp>
      <p:cxnSp>
        <p:nvCxnSpPr>
          <p:cNvPr id="25" name="Ευθύγραμμο βέλος σύνδεσης 24">
            <a:extLst>
              <a:ext uri="{FF2B5EF4-FFF2-40B4-BE49-F238E27FC236}">
                <a16:creationId xmlns:a16="http://schemas.microsoft.com/office/drawing/2014/main" id="{4D2D4495-1329-4FB2-B05C-6A525C2CA9EE}"/>
              </a:ext>
            </a:extLst>
          </p:cNvPr>
          <p:cNvCxnSpPr>
            <a:cxnSpLocks/>
          </p:cNvCxnSpPr>
          <p:nvPr/>
        </p:nvCxnSpPr>
        <p:spPr>
          <a:xfrm flipH="1">
            <a:off x="4993899" y="6301644"/>
            <a:ext cx="64203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C82560D-2B29-485B-92FA-82A7C29FC9FB}"/>
              </a:ext>
            </a:extLst>
          </p:cNvPr>
          <p:cNvSpPr txBox="1"/>
          <p:nvPr/>
        </p:nvSpPr>
        <p:spPr>
          <a:xfrm>
            <a:off x="5012304" y="6040034"/>
            <a:ext cx="668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2,5 </a:t>
            </a:r>
            <a:b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months</a:t>
            </a:r>
          </a:p>
        </p:txBody>
      </p:sp>
      <p:grpSp>
        <p:nvGrpSpPr>
          <p:cNvPr id="2" name="Ομάδα 1">
            <a:extLst>
              <a:ext uri="{FF2B5EF4-FFF2-40B4-BE49-F238E27FC236}">
                <a16:creationId xmlns:a16="http://schemas.microsoft.com/office/drawing/2014/main" id="{FFA54725-F8F0-4441-B964-7F19474094DC}"/>
              </a:ext>
            </a:extLst>
          </p:cNvPr>
          <p:cNvGrpSpPr/>
          <p:nvPr/>
        </p:nvGrpSpPr>
        <p:grpSpPr>
          <a:xfrm>
            <a:off x="3034951" y="84934"/>
            <a:ext cx="5606402" cy="3885116"/>
            <a:chOff x="3034951" y="84934"/>
            <a:chExt cx="5606402" cy="3885116"/>
          </a:xfrm>
        </p:grpSpPr>
        <p:sp>
          <p:nvSpPr>
            <p:cNvPr id="24" name="Ορθογώνιο 23">
              <a:extLst>
                <a:ext uri="{FF2B5EF4-FFF2-40B4-BE49-F238E27FC236}">
                  <a16:creationId xmlns:a16="http://schemas.microsoft.com/office/drawing/2014/main" id="{4BCD9F27-5B63-4D1B-82CF-72B3EBE1D65F}"/>
                </a:ext>
              </a:extLst>
            </p:cNvPr>
            <p:cNvSpPr/>
            <p:nvPr/>
          </p:nvSpPr>
          <p:spPr>
            <a:xfrm>
              <a:off x="3034951" y="3805223"/>
              <a:ext cx="2473147" cy="164827"/>
            </a:xfrm>
            <a:prstGeom prst="rect">
              <a:avLst/>
            </a:prstGeom>
            <a:solidFill>
              <a:srgbClr val="FFFF00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Επεξήγηση: Γραμμή με γωνία 26">
              <a:extLst>
                <a:ext uri="{FF2B5EF4-FFF2-40B4-BE49-F238E27FC236}">
                  <a16:creationId xmlns:a16="http://schemas.microsoft.com/office/drawing/2014/main" id="{8548B84E-F8EF-4A87-BB0B-F53FA390989F}"/>
                </a:ext>
              </a:extLst>
            </p:cNvPr>
            <p:cNvSpPr/>
            <p:nvPr/>
          </p:nvSpPr>
          <p:spPr>
            <a:xfrm>
              <a:off x="6155910" y="84934"/>
              <a:ext cx="2485443" cy="527662"/>
            </a:xfrm>
            <a:prstGeom prst="borderCallout2">
              <a:avLst>
                <a:gd name="adj1" fmla="val 57365"/>
                <a:gd name="adj2" fmla="val -1540"/>
                <a:gd name="adj3" fmla="val 123868"/>
                <a:gd name="adj4" fmla="val -15549"/>
                <a:gd name="adj5" fmla="val 699460"/>
                <a:gd name="adj6" fmla="val -61332"/>
              </a:avLst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E-learning (s/w &amp; content)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892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5B7D71-C1CC-46A1-9FE1-DB5FE145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Mid-term (12 months)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DB178520-905D-4AF1-993A-EB4858967D2F}"/>
              </a:ext>
            </a:extLst>
          </p:cNvPr>
          <p:cNvSpPr/>
          <p:nvPr/>
        </p:nvSpPr>
        <p:spPr>
          <a:xfrm>
            <a:off x="3051872" y="2708920"/>
            <a:ext cx="30402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Major challenge ahead</a:t>
            </a:r>
          </a:p>
        </p:txBody>
      </p:sp>
    </p:spTree>
    <p:extLst>
      <p:ext uri="{BB962C8B-B14F-4D97-AF65-F5344CB8AC3E}">
        <p14:creationId xmlns:p14="http://schemas.microsoft.com/office/powerpoint/2010/main" val="4031217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5B7D71-C1CC-46A1-9FE1-DB5FE145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Mid-term (12 months)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1D7963-1589-47E4-9D2F-B0C8E872E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Also according to the Subsidy Contract (par. 3.7 ), in case that </a:t>
            </a:r>
            <a:br>
              <a:rPr lang="en-US" i="1" dirty="0"/>
            </a:br>
            <a:r>
              <a:rPr lang="en-US" b="1" i="1" dirty="0">
                <a:solidFill>
                  <a:srgbClr val="FF0000"/>
                </a:solidFill>
              </a:rPr>
              <a:t>one (1) year after signing of the subsidy contract</a:t>
            </a:r>
            <a:r>
              <a:rPr lang="en-US" i="1" dirty="0"/>
              <a:t> the total verified expenditure reported in the progress reports, with regard to the previous year, is </a:t>
            </a:r>
            <a:r>
              <a:rPr lang="en-US" b="1" i="1" dirty="0">
                <a:solidFill>
                  <a:srgbClr val="FF0000"/>
                </a:solidFill>
              </a:rPr>
              <a:t>less than 20% of the total project budget</a:t>
            </a:r>
            <a:r>
              <a:rPr lang="en-US" i="1" dirty="0"/>
              <a:t>, the Joint Monitoring Committee, based on the proposal of the Managing Authority, may decide to reduce the budget of the project.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If the reduction of the project budget is decided, this contract and respective annexes will be modified accordingly.</a:t>
            </a:r>
          </a:p>
          <a:p>
            <a:pPr marL="0" indent="0">
              <a:spcAft>
                <a:spcPts val="600"/>
              </a:spcAft>
              <a:buNone/>
            </a:pPr>
            <a:endParaRPr lang="en-US" b="1" u="sng" dirty="0"/>
          </a:p>
          <a:p>
            <a:pPr marL="0" indent="0">
              <a:spcAft>
                <a:spcPts val="600"/>
              </a:spcAft>
              <a:buNone/>
            </a:pPr>
            <a:endParaRPr lang="en-US" b="1" u="sng" dirty="0"/>
          </a:p>
          <a:p>
            <a:pPr marL="0" indent="0">
              <a:spcAft>
                <a:spcPts val="600"/>
              </a:spcAft>
              <a:buNone/>
            </a:pPr>
            <a:endParaRPr lang="en-US" b="1" u="sng" dirty="0"/>
          </a:p>
          <a:p>
            <a:pPr marL="0" indent="0">
              <a:spcAft>
                <a:spcPts val="600"/>
              </a:spcAft>
              <a:buNone/>
            </a:pPr>
            <a:endParaRPr lang="en-US" b="1" u="sng" dirty="0"/>
          </a:p>
          <a:p>
            <a:pPr marL="0" indent="0">
              <a:spcAft>
                <a:spcPts val="600"/>
              </a:spcAft>
              <a:buNone/>
            </a:pPr>
            <a:endParaRPr lang="en-US" b="1" u="sng" dirty="0"/>
          </a:p>
          <a:p>
            <a:pPr marL="0" indent="0">
              <a:spcAft>
                <a:spcPts val="600"/>
              </a:spcAft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515588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>
            <a:extLst>
              <a:ext uri="{FF2B5EF4-FFF2-40B4-BE49-F238E27FC236}">
                <a16:creationId xmlns:a16="http://schemas.microsoft.com/office/drawing/2014/main" id="{07EF0009-6705-4F74-8DE2-1211C7319EE5}"/>
              </a:ext>
            </a:extLst>
          </p:cNvPr>
          <p:cNvGrpSpPr/>
          <p:nvPr/>
        </p:nvGrpSpPr>
        <p:grpSpPr>
          <a:xfrm>
            <a:off x="0" y="39966"/>
            <a:ext cx="9144000" cy="5918225"/>
            <a:chOff x="0" y="39966"/>
            <a:chExt cx="9144000" cy="5918225"/>
          </a:xfrm>
        </p:grpSpPr>
        <p:pic>
          <p:nvPicPr>
            <p:cNvPr id="3" name="Εικόνα 2">
              <a:extLst>
                <a:ext uri="{FF2B5EF4-FFF2-40B4-BE49-F238E27FC236}">
                  <a16:creationId xmlns:a16="http://schemas.microsoft.com/office/drawing/2014/main" id="{351CCE31-70F4-429B-8531-CE3FF82421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899808"/>
              <a:ext cx="9144000" cy="5058383"/>
            </a:xfrm>
            <a:prstGeom prst="rect">
              <a:avLst/>
            </a:prstGeom>
          </p:spPr>
        </p:pic>
        <p:cxnSp>
          <p:nvCxnSpPr>
            <p:cNvPr id="14" name="Ευθεία γραμμή σύνδεσης 13">
              <a:extLst>
                <a:ext uri="{FF2B5EF4-FFF2-40B4-BE49-F238E27FC236}">
                  <a16:creationId xmlns:a16="http://schemas.microsoft.com/office/drawing/2014/main" id="{642D40B1-E4CA-47A5-9563-4228AC792B75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612596"/>
              <a:ext cx="0" cy="519266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91BAE7B-879D-45DE-B734-C60E0CF70296}"/>
                </a:ext>
              </a:extLst>
            </p:cNvPr>
            <p:cNvSpPr txBox="1"/>
            <p:nvPr/>
          </p:nvSpPr>
          <p:spPr>
            <a:xfrm>
              <a:off x="5317479" y="39966"/>
              <a:ext cx="95731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Mid-term </a:t>
              </a:r>
              <a:br>
                <a:rPr lang="en-US" sz="1600" dirty="0">
                  <a:solidFill>
                    <a:srgbClr val="FF0000"/>
                  </a:solidFill>
                  <a:latin typeface="Arial Narrow" panose="020B0606020202030204" pitchFamily="34" charset="0"/>
                </a:rPr>
              </a:br>
              <a:r>
                <a:rPr lang="en-US" sz="16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(20% rule)</a:t>
              </a:r>
            </a:p>
          </p:txBody>
        </p:sp>
        <p:cxnSp>
          <p:nvCxnSpPr>
            <p:cNvPr id="23" name="Ευθύγραμμο βέλος σύνδεσης 22">
              <a:extLst>
                <a:ext uri="{FF2B5EF4-FFF2-40B4-BE49-F238E27FC236}">
                  <a16:creationId xmlns:a16="http://schemas.microsoft.com/office/drawing/2014/main" id="{091A5D02-E4E6-4A8C-9319-B7955FD19F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67585" y="764704"/>
              <a:ext cx="3328551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>
              <a:extLst>
                <a:ext uri="{FF2B5EF4-FFF2-40B4-BE49-F238E27FC236}">
                  <a16:creationId xmlns:a16="http://schemas.microsoft.com/office/drawing/2014/main" id="{109C9EE9-EAD2-4ABF-87C5-69C15D537915}"/>
                </a:ext>
              </a:extLst>
            </p:cNvPr>
            <p:cNvCxnSpPr>
              <a:cxnSpLocks/>
            </p:cNvCxnSpPr>
            <p:nvPr/>
          </p:nvCxnSpPr>
          <p:spPr>
            <a:xfrm>
              <a:off x="2467584" y="612596"/>
              <a:ext cx="0" cy="519266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92216B7B-AFAB-49A4-BDBF-8CD96DEC5E5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7161"/>
          <a:stretch/>
        </p:blipFill>
        <p:spPr>
          <a:xfrm>
            <a:off x="0" y="5805263"/>
            <a:ext cx="9144000" cy="143585"/>
          </a:xfrm>
          <a:prstGeom prst="rect">
            <a:avLst/>
          </a:prstGeom>
        </p:spPr>
      </p:pic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F95066EA-227B-4299-9D95-CC8094D59618}"/>
              </a:ext>
            </a:extLst>
          </p:cNvPr>
          <p:cNvCxnSpPr>
            <a:cxnSpLocks/>
          </p:cNvCxnSpPr>
          <p:nvPr/>
        </p:nvCxnSpPr>
        <p:spPr>
          <a:xfrm>
            <a:off x="5652120" y="899808"/>
            <a:ext cx="0" cy="5471186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EB42BCF-794B-48F6-872B-7BA1F9C944CC}"/>
              </a:ext>
            </a:extLst>
          </p:cNvPr>
          <p:cNvSpPr txBox="1"/>
          <p:nvPr/>
        </p:nvSpPr>
        <p:spPr>
          <a:xfrm>
            <a:off x="5113729" y="602434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today</a:t>
            </a: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26BD0757-FE7C-4A61-83D7-CADC3F96CA90}"/>
              </a:ext>
            </a:extLst>
          </p:cNvPr>
          <p:cNvSpPr/>
          <p:nvPr/>
        </p:nvSpPr>
        <p:spPr>
          <a:xfrm>
            <a:off x="2493179" y="912216"/>
            <a:ext cx="528975" cy="4893047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Ομάδα 6">
            <a:extLst>
              <a:ext uri="{FF2B5EF4-FFF2-40B4-BE49-F238E27FC236}">
                <a16:creationId xmlns:a16="http://schemas.microsoft.com/office/drawing/2014/main" id="{FB50A8C8-8E59-466C-83B6-1B754CF5EB57}"/>
              </a:ext>
            </a:extLst>
          </p:cNvPr>
          <p:cNvGrpSpPr/>
          <p:nvPr/>
        </p:nvGrpSpPr>
        <p:grpSpPr>
          <a:xfrm>
            <a:off x="2286832" y="3501008"/>
            <a:ext cx="5181673" cy="3133817"/>
            <a:chOff x="2278740" y="3501008"/>
            <a:chExt cx="5181673" cy="3133817"/>
          </a:xfrm>
        </p:grpSpPr>
        <p:sp>
          <p:nvSpPr>
            <p:cNvPr id="15" name="Επεξήγηση: Γραμμή με γωνία 14">
              <a:extLst>
                <a:ext uri="{FF2B5EF4-FFF2-40B4-BE49-F238E27FC236}">
                  <a16:creationId xmlns:a16="http://schemas.microsoft.com/office/drawing/2014/main" id="{17DEFBA7-70C6-4E28-A19D-CD10B64F0CC3}"/>
                </a:ext>
              </a:extLst>
            </p:cNvPr>
            <p:cNvSpPr/>
            <p:nvPr/>
          </p:nvSpPr>
          <p:spPr>
            <a:xfrm>
              <a:off x="2278740" y="6107163"/>
              <a:ext cx="2485443" cy="527662"/>
            </a:xfrm>
            <a:prstGeom prst="borderCallout2">
              <a:avLst>
                <a:gd name="adj1" fmla="val 43563"/>
                <a:gd name="adj2" fmla="val 99714"/>
                <a:gd name="adj3" fmla="val 39522"/>
                <a:gd name="adj4" fmla="val 111426"/>
                <a:gd name="adj5" fmla="val -232947"/>
                <a:gd name="adj6" fmla="val 162340"/>
              </a:avLst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Finish the developments</a:t>
              </a:r>
            </a:p>
          </p:txBody>
        </p:sp>
        <p:sp>
          <p:nvSpPr>
            <p:cNvPr id="16" name="Ορθογώνιο 15">
              <a:extLst>
                <a:ext uri="{FF2B5EF4-FFF2-40B4-BE49-F238E27FC236}">
                  <a16:creationId xmlns:a16="http://schemas.microsoft.com/office/drawing/2014/main" id="{8809F98B-89AE-49E0-8B16-7E889C41B6B1}"/>
                </a:ext>
              </a:extLst>
            </p:cNvPr>
            <p:cNvSpPr/>
            <p:nvPr/>
          </p:nvSpPr>
          <p:spPr>
            <a:xfrm>
              <a:off x="5660213" y="3501008"/>
              <a:ext cx="1800200" cy="1368152"/>
            </a:xfrm>
            <a:prstGeom prst="rect">
              <a:avLst/>
            </a:prstGeom>
            <a:solidFill>
              <a:srgbClr val="FFFF00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Ομάδα 5">
            <a:extLst>
              <a:ext uri="{FF2B5EF4-FFF2-40B4-BE49-F238E27FC236}">
                <a16:creationId xmlns:a16="http://schemas.microsoft.com/office/drawing/2014/main" id="{0D57B3D1-6544-4E53-A78C-BD2F0D9F8D4D}"/>
              </a:ext>
            </a:extLst>
          </p:cNvPr>
          <p:cNvGrpSpPr/>
          <p:nvPr/>
        </p:nvGrpSpPr>
        <p:grpSpPr>
          <a:xfrm>
            <a:off x="5921567" y="5034390"/>
            <a:ext cx="3203116" cy="1600435"/>
            <a:chOff x="5921567" y="5034390"/>
            <a:chExt cx="3203116" cy="1600435"/>
          </a:xfrm>
        </p:grpSpPr>
        <p:sp>
          <p:nvSpPr>
            <p:cNvPr id="18" name="Ορθογώνιο 17">
              <a:extLst>
                <a:ext uri="{FF2B5EF4-FFF2-40B4-BE49-F238E27FC236}">
                  <a16:creationId xmlns:a16="http://schemas.microsoft.com/office/drawing/2014/main" id="{55B60265-534A-46EE-95C3-F927A3539A45}"/>
                </a:ext>
              </a:extLst>
            </p:cNvPr>
            <p:cNvSpPr/>
            <p:nvPr/>
          </p:nvSpPr>
          <p:spPr>
            <a:xfrm>
              <a:off x="7164289" y="5034390"/>
              <a:ext cx="1960394" cy="298366"/>
            </a:xfrm>
            <a:prstGeom prst="rect">
              <a:avLst/>
            </a:prstGeom>
            <a:solidFill>
              <a:srgbClr val="FFFF00">
                <a:alpha val="6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Επεξήγηση: Γραμμή με γωνία 18">
              <a:extLst>
                <a:ext uri="{FF2B5EF4-FFF2-40B4-BE49-F238E27FC236}">
                  <a16:creationId xmlns:a16="http://schemas.microsoft.com/office/drawing/2014/main" id="{C1747823-3F1D-4926-8202-77320C871A37}"/>
                </a:ext>
              </a:extLst>
            </p:cNvPr>
            <p:cNvSpPr/>
            <p:nvPr/>
          </p:nvSpPr>
          <p:spPr>
            <a:xfrm>
              <a:off x="5921567" y="6107163"/>
              <a:ext cx="1314729" cy="527662"/>
            </a:xfrm>
            <a:prstGeom prst="borderCallout2">
              <a:avLst>
                <a:gd name="adj1" fmla="val 43563"/>
                <a:gd name="adj2" fmla="val 99714"/>
                <a:gd name="adj3" fmla="val 39522"/>
                <a:gd name="adj4" fmla="val 111426"/>
                <a:gd name="adj5" fmla="val -147067"/>
                <a:gd name="adj6" fmla="val 155406"/>
              </a:avLst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Run the pilots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528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.0592 -0.0002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5B7D71-C1CC-46A1-9FE1-DB5FE145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Main topics and objectives for this meeting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1D7963-1589-47E4-9D2F-B0C8E872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dirty="0"/>
              <a:t>Discuss and agree on the reporting of the </a:t>
            </a:r>
            <a:r>
              <a:rPr lang="en-US" b="1" i="1" dirty="0">
                <a:solidFill>
                  <a:srgbClr val="FF0000"/>
                </a:solidFill>
              </a:rPr>
              <a:t>status of the realized and activities initiated in this period according the submitted start-up plan</a:t>
            </a:r>
            <a:endParaRPr lang="en-GB" b="1" i="1" dirty="0">
              <a:solidFill>
                <a:srgbClr val="FF0000"/>
              </a:solidFill>
            </a:endParaRPr>
          </a:p>
          <a:p>
            <a:pPr>
              <a:spcAft>
                <a:spcPts val="1200"/>
              </a:spcAft>
            </a:pPr>
            <a:r>
              <a:rPr lang="en-GB" dirty="0"/>
              <a:t>Identify and address the risks in relation to the </a:t>
            </a:r>
            <a:r>
              <a:rPr lang="en-GB" b="1" dirty="0">
                <a:solidFill>
                  <a:srgbClr val="FF0000"/>
                </a:solidFill>
              </a:rPr>
              <a:t>mid-term 20% rule (forecast of paid out and verified expenditures)</a:t>
            </a:r>
          </a:p>
          <a:p>
            <a:r>
              <a:rPr lang="en-GB" dirty="0"/>
              <a:t>Plan and ensure the </a:t>
            </a:r>
            <a:r>
              <a:rPr lang="en-GB" b="1" dirty="0">
                <a:solidFill>
                  <a:srgbClr val="FF0000"/>
                </a:solidFill>
              </a:rPr>
              <a:t>delivery of delayed outcomes</a:t>
            </a:r>
          </a:p>
          <a:p>
            <a:pPr lvl="1"/>
            <a:r>
              <a:rPr lang="en-US" dirty="0"/>
              <a:t>The </a:t>
            </a:r>
            <a:r>
              <a:rPr lang="en-US" u="sng" dirty="0"/>
              <a:t>study visits</a:t>
            </a:r>
            <a:r>
              <a:rPr lang="en-US" dirty="0"/>
              <a:t> need to be completed (WP6)</a:t>
            </a:r>
          </a:p>
          <a:p>
            <a:pPr lvl="1"/>
            <a:r>
              <a:rPr lang="en-US" dirty="0"/>
              <a:t>The </a:t>
            </a:r>
            <a:r>
              <a:rPr lang="en-US" u="sng" dirty="0"/>
              <a:t>opening events</a:t>
            </a:r>
            <a:r>
              <a:rPr lang="en-US" dirty="0"/>
              <a:t> (WP2) in Thessaloniki (PB3) and </a:t>
            </a:r>
            <a:r>
              <a:rPr lang="en-US" dirty="0" err="1"/>
              <a:t>Ohrid</a:t>
            </a:r>
            <a:r>
              <a:rPr lang="en-US" dirty="0"/>
              <a:t> (PB4) need to be delivered</a:t>
            </a:r>
          </a:p>
          <a:p>
            <a:pPr lvl="1"/>
            <a:r>
              <a:rPr lang="en-US" dirty="0"/>
              <a:t>The </a:t>
            </a:r>
            <a:r>
              <a:rPr lang="en-US" u="sng" dirty="0"/>
              <a:t>joint study</a:t>
            </a:r>
            <a:r>
              <a:rPr lang="en-US" dirty="0"/>
              <a:t> and the </a:t>
            </a:r>
            <a:r>
              <a:rPr lang="en-US" u="sng" dirty="0"/>
              <a:t>inspections</a:t>
            </a:r>
            <a:r>
              <a:rPr lang="en-US" dirty="0"/>
              <a:t> (WP3) activities need to be planned and delivered</a:t>
            </a:r>
          </a:p>
          <a:p>
            <a:pPr lvl="1"/>
            <a:r>
              <a:rPr lang="en-US" dirty="0"/>
              <a:t>The </a:t>
            </a:r>
            <a:r>
              <a:rPr lang="en-US" u="sng" dirty="0"/>
              <a:t>e-learning</a:t>
            </a:r>
            <a:r>
              <a:rPr lang="en-US" dirty="0"/>
              <a:t> developments (A4.3) need to be completed</a:t>
            </a:r>
          </a:p>
        </p:txBody>
      </p:sp>
    </p:spTree>
    <p:extLst>
      <p:ext uri="{BB962C8B-B14F-4D97-AF65-F5344CB8AC3E}">
        <p14:creationId xmlns:p14="http://schemas.microsoft.com/office/powerpoint/2010/main" val="2822448745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5B7D71-C1CC-46A1-9FE1-DB5FE145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Main topics and objectives for this meeting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1D7963-1589-47E4-9D2F-B0C8E872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Review </a:t>
            </a:r>
            <a:r>
              <a:rPr lang="en-GB" b="1" dirty="0">
                <a:solidFill>
                  <a:srgbClr val="FF0000"/>
                </a:solidFill>
              </a:rPr>
              <a:t>last meetings goals vs. performance:</a:t>
            </a:r>
          </a:p>
          <a:p>
            <a:pPr lvl="1"/>
            <a:r>
              <a:rPr lang="en-GB" dirty="0"/>
              <a:t>LB1 shall focus on (a) finalizing the communication plan, (b) WP4 &amp; WP5 developments, (c) finalizing the tender for D3.1.1 (survey)</a:t>
            </a:r>
          </a:p>
          <a:p>
            <a:pPr lvl="1"/>
            <a:r>
              <a:rPr lang="en-GB" dirty="0"/>
              <a:t>PB2 shall focus on (a) WP4 and WP5 developments, (b) completing the </a:t>
            </a:r>
            <a:r>
              <a:rPr lang="en-GB" u="sng" dirty="0"/>
              <a:t>tender procedure for deliverable D4.2.4</a:t>
            </a:r>
          </a:p>
          <a:p>
            <a:pPr lvl="1"/>
            <a:r>
              <a:rPr lang="en-GB" dirty="0"/>
              <a:t>PB3 shall focus contracting the </a:t>
            </a:r>
            <a:r>
              <a:rPr lang="en-GB" u="sng" dirty="0"/>
              <a:t>WP2 and WP3 activities</a:t>
            </a:r>
          </a:p>
          <a:p>
            <a:pPr lvl="1"/>
            <a:r>
              <a:rPr lang="en-GB" dirty="0"/>
              <a:t>PB4 shall focus on WP3 activities - </a:t>
            </a:r>
            <a:r>
              <a:rPr lang="en-GB" u="sng" dirty="0"/>
              <a:t>the corresponding contracts need to be signed</a:t>
            </a:r>
          </a:p>
          <a:p>
            <a:pPr lvl="1"/>
            <a:r>
              <a:rPr lang="en-GB" dirty="0"/>
              <a:t>PB5 shall focus on completing their tender procedures at least for WP3</a:t>
            </a:r>
          </a:p>
          <a:p>
            <a:pPr lvl="1"/>
            <a:r>
              <a:rPr lang="en-GB" dirty="0"/>
              <a:t>PB6 shall focus on (a) the organisation of the </a:t>
            </a:r>
            <a:r>
              <a:rPr lang="en-GB" u="sng" dirty="0"/>
              <a:t>study visits</a:t>
            </a:r>
            <a:r>
              <a:rPr lang="en-GB" dirty="0"/>
              <a:t>, and on (b) </a:t>
            </a:r>
            <a:r>
              <a:rPr lang="en-GB" u="sng" dirty="0"/>
              <a:t>WP3 activities</a:t>
            </a:r>
          </a:p>
        </p:txBody>
      </p:sp>
    </p:spTree>
    <p:extLst>
      <p:ext uri="{BB962C8B-B14F-4D97-AF65-F5344CB8AC3E}">
        <p14:creationId xmlns:p14="http://schemas.microsoft.com/office/powerpoint/2010/main" val="86955359"/>
      </p:ext>
    </p:extLst>
  </p:cSld>
  <p:clrMapOvr>
    <a:masterClrMapping/>
  </p:clrMapOvr>
  <p:transition spd="slow">
    <p:wipe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5B7D71-C1CC-46A1-9FE1-DB5FE145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Main topics and objectives for this meeting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1D7963-1589-47E4-9D2F-B0C8E872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Continue technical coordination and progress towards:</a:t>
            </a:r>
          </a:p>
          <a:p>
            <a:pPr lvl="1"/>
            <a:r>
              <a:rPr lang="en-GB" dirty="0"/>
              <a:t>Finishing the </a:t>
            </a:r>
            <a:r>
              <a:rPr lang="en-GB" u="sng" dirty="0"/>
              <a:t>developments</a:t>
            </a:r>
          </a:p>
          <a:p>
            <a:pPr lvl="1">
              <a:spcAft>
                <a:spcPts val="1200"/>
              </a:spcAft>
            </a:pPr>
            <a:r>
              <a:rPr lang="en-GB" dirty="0"/>
              <a:t>Completing the </a:t>
            </a:r>
            <a:r>
              <a:rPr lang="en-GB" u="sng" dirty="0"/>
              <a:t>preparations for the pilots</a:t>
            </a:r>
          </a:p>
          <a:p>
            <a:pPr>
              <a:spcAft>
                <a:spcPts val="1200"/>
              </a:spcAft>
            </a:pPr>
            <a:r>
              <a:rPr lang="en-GB" dirty="0"/>
              <a:t>The </a:t>
            </a:r>
            <a:r>
              <a:rPr lang="en-GB" u="sng" dirty="0"/>
              <a:t>action plan for each partner</a:t>
            </a:r>
            <a:r>
              <a:rPr lang="en-GB" dirty="0"/>
              <a:t>, for the next period needs to be made clear and binding</a:t>
            </a:r>
          </a:p>
          <a:p>
            <a:pPr>
              <a:spcAft>
                <a:spcPts val="1200"/>
              </a:spcAft>
            </a:pPr>
            <a:r>
              <a:rPr lang="en-GB" u="sng" dirty="0"/>
              <a:t>Additional measures</a:t>
            </a:r>
            <a:r>
              <a:rPr lang="en-GB" dirty="0"/>
              <a:t> need to be discussed and agreed (to enhance publicity, project extension, etc.)</a:t>
            </a:r>
          </a:p>
        </p:txBody>
      </p:sp>
    </p:spTree>
    <p:extLst>
      <p:ext uri="{BB962C8B-B14F-4D97-AF65-F5344CB8AC3E}">
        <p14:creationId xmlns:p14="http://schemas.microsoft.com/office/powerpoint/2010/main" val="2202529082"/>
      </p:ext>
    </p:extLst>
  </p:cSld>
  <p:clrMapOvr>
    <a:masterClrMapping/>
  </p:clrMapOvr>
  <p:transition spd="slow"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5B7D71-C1CC-46A1-9FE1-DB5FE145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1D7963-1589-47E4-9D2F-B0C8E872E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The purpose of this first presentation is to provide and short overview on the current situation in the Project, and to:</a:t>
            </a:r>
          </a:p>
          <a:p>
            <a:pPr>
              <a:spcAft>
                <a:spcPts val="1200"/>
              </a:spcAft>
            </a:pPr>
            <a:r>
              <a:rPr lang="en-US" dirty="0"/>
              <a:t>highlight the progress made so far</a:t>
            </a:r>
          </a:p>
          <a:p>
            <a:pPr>
              <a:spcAft>
                <a:spcPts val="1200"/>
              </a:spcAft>
            </a:pPr>
            <a:r>
              <a:rPr lang="en-US" dirty="0"/>
              <a:t>identify key issues &amp; critical delays in relation to the original plans</a:t>
            </a:r>
          </a:p>
          <a:p>
            <a:pPr>
              <a:spcAft>
                <a:spcPts val="1200"/>
              </a:spcAft>
            </a:pPr>
            <a:r>
              <a:rPr lang="en-US" dirty="0"/>
              <a:t>derive the main topics that we need to focus and discuss upon</a:t>
            </a:r>
          </a:p>
          <a:p>
            <a:pPr>
              <a:spcAft>
                <a:spcPts val="1200"/>
              </a:spcAft>
            </a:pPr>
            <a:r>
              <a:rPr lang="en-US" dirty="0"/>
              <a:t>set the primary objectives of this meeting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28165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43B8A91-843B-4AC8-838F-1ECC295E5B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" name="Ορθογώνιο 17">
            <a:extLst>
              <a:ext uri="{FF2B5EF4-FFF2-40B4-BE49-F238E27FC236}">
                <a16:creationId xmlns:a16="http://schemas.microsoft.com/office/drawing/2014/main" id="{0C8DB5E9-BEA7-4A0E-9CEC-518527570522}"/>
              </a:ext>
            </a:extLst>
          </p:cNvPr>
          <p:cNvSpPr/>
          <p:nvPr/>
        </p:nvSpPr>
        <p:spPr>
          <a:xfrm>
            <a:off x="3150502" y="4042388"/>
            <a:ext cx="2808312" cy="188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E024D6F7-33F4-4529-B3DB-9057EC2B8381}"/>
              </a:ext>
            </a:extLst>
          </p:cNvPr>
          <p:cNvSpPr/>
          <p:nvPr/>
        </p:nvSpPr>
        <p:spPr>
          <a:xfrm>
            <a:off x="754491" y="4708791"/>
            <a:ext cx="7635017" cy="1954891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61BC91ED-4F91-403B-813D-9B845042721B}"/>
              </a:ext>
            </a:extLst>
          </p:cNvPr>
          <p:cNvSpPr/>
          <p:nvPr/>
        </p:nvSpPr>
        <p:spPr>
          <a:xfrm>
            <a:off x="0" y="0"/>
            <a:ext cx="9144000" cy="1844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A3765C9D-4FDD-4D83-B844-FB8911BD863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7366" y="363738"/>
            <a:ext cx="1940566" cy="1251343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3C4DDBE5-FE45-48B2-9B52-151FE92129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4054" y="5002160"/>
            <a:ext cx="1368152" cy="1368152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7B0FF1E8-0C7D-4753-A79B-F7E4F3DE02A7}"/>
              </a:ext>
            </a:extLst>
          </p:cNvPr>
          <p:cNvPicPr/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1935" y="207377"/>
            <a:ext cx="4600575" cy="1514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EEB1EE86-7BDB-4171-B711-54F0B7A09D3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89686" y="1484784"/>
            <a:ext cx="2764628" cy="280713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9992A047-B042-45FD-9490-650006E2A935}"/>
              </a:ext>
            </a:extLst>
          </p:cNvPr>
          <p:cNvSpPr/>
          <p:nvPr/>
        </p:nvSpPr>
        <p:spPr>
          <a:xfrm>
            <a:off x="2483768" y="4947572"/>
            <a:ext cx="57606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Ioanna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Chouvarda</a:t>
            </a:r>
            <a:br>
              <a:rPr lang="en-US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i="1" dirty="0">
                <a:solidFill>
                  <a:schemeClr val="bg1"/>
                </a:solidFill>
                <a:latin typeface="Arial Narrow" panose="020B0606020202030204" pitchFamily="34" charset="0"/>
              </a:rPr>
              <a:t>Assistant Professor</a:t>
            </a:r>
            <a:br>
              <a:rPr lang="en-US" i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endParaRPr lang="en-US" i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</a:rPr>
              <a:t>Lab of Computing, Medical Informatics, and Biomedical Imaging Technologies, Aristotle University of Thessaloniki</a:t>
            </a:r>
          </a:p>
        </p:txBody>
      </p:sp>
    </p:spTree>
    <p:extLst>
      <p:ext uri="{BB962C8B-B14F-4D97-AF65-F5344CB8AC3E}">
        <p14:creationId xmlns:p14="http://schemas.microsoft.com/office/powerpoint/2010/main" val="3982847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5B7D71-C1CC-46A1-9FE1-DB5FE145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Progress Report </a:t>
            </a:r>
            <a:r>
              <a:rPr lang="en-US" sz="2700" dirty="0"/>
              <a:t>(9 months in the project)</a:t>
            </a:r>
            <a:endParaRPr lang="en-US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73CD954F-EAD2-40D1-ABF5-9B619C8C906A}"/>
              </a:ext>
            </a:extLst>
          </p:cNvPr>
          <p:cNvSpPr/>
          <p:nvPr/>
        </p:nvSpPr>
        <p:spPr>
          <a:xfrm>
            <a:off x="2798162" y="3140968"/>
            <a:ext cx="3918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Overview and key conclusions</a:t>
            </a:r>
          </a:p>
        </p:txBody>
      </p:sp>
    </p:spTree>
    <p:extLst>
      <p:ext uri="{BB962C8B-B14F-4D97-AF65-F5344CB8AC3E}">
        <p14:creationId xmlns:p14="http://schemas.microsoft.com/office/powerpoint/2010/main" val="296485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351CCE31-70F4-429B-8531-CE3FF8242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9808"/>
            <a:ext cx="9144000" cy="5058383"/>
          </a:xfrm>
          <a:prstGeom prst="rect">
            <a:avLst/>
          </a:prstGeom>
        </p:spPr>
      </p:pic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42ADD6C4-A16D-464A-96EF-25325EBDD5AA}"/>
              </a:ext>
            </a:extLst>
          </p:cNvPr>
          <p:cNvGrpSpPr/>
          <p:nvPr/>
        </p:nvGrpSpPr>
        <p:grpSpPr>
          <a:xfrm>
            <a:off x="5134702" y="620688"/>
            <a:ext cx="1149674" cy="5944915"/>
            <a:chOff x="5776852" y="620688"/>
            <a:chExt cx="1149674" cy="5944915"/>
          </a:xfrm>
        </p:grpSpPr>
        <p:cxnSp>
          <p:nvCxnSpPr>
            <p:cNvPr id="9" name="Ευθεία γραμμή σύνδεσης 8">
              <a:extLst>
                <a:ext uri="{FF2B5EF4-FFF2-40B4-BE49-F238E27FC236}">
                  <a16:creationId xmlns:a16="http://schemas.microsoft.com/office/drawing/2014/main" id="{09CA9AE9-4F98-47E7-9208-1B973AF426E8}"/>
                </a:ext>
              </a:extLst>
            </p:cNvPr>
            <p:cNvCxnSpPr/>
            <p:nvPr/>
          </p:nvCxnSpPr>
          <p:spPr>
            <a:xfrm>
              <a:off x="5804520" y="620688"/>
              <a:ext cx="0" cy="5832648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9D1D833-4C75-4534-BCCA-D5CE156F8D7C}"/>
                </a:ext>
              </a:extLst>
            </p:cNvPr>
            <p:cNvSpPr txBox="1"/>
            <p:nvPr/>
          </p:nvSpPr>
          <p:spPr>
            <a:xfrm>
              <a:off x="5776852" y="5980828"/>
              <a:ext cx="114967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2</a:t>
              </a:r>
              <a:r>
                <a:rPr lang="en-US" sz="1600" baseline="300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nd</a:t>
              </a:r>
              <a:r>
                <a:rPr lang="en-US" sz="16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 progress </a:t>
              </a:r>
              <a:br>
                <a:rPr lang="en-US" sz="1600" dirty="0">
                  <a:solidFill>
                    <a:srgbClr val="FF0000"/>
                  </a:solidFill>
                  <a:latin typeface="Arial Narrow" panose="020B0606020202030204" pitchFamily="34" charset="0"/>
                </a:rPr>
              </a:br>
              <a:r>
                <a:rPr lang="en-US" sz="16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report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002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351CCE31-70F4-429B-8531-CE3FF8242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9808"/>
            <a:ext cx="9144000" cy="5058383"/>
          </a:xfrm>
          <a:prstGeom prst="rect">
            <a:avLst/>
          </a:prstGeom>
        </p:spPr>
      </p:pic>
      <p:cxnSp>
        <p:nvCxnSpPr>
          <p:cNvPr id="4" name="Ευθεία γραμμή σύνδεσης 3">
            <a:extLst>
              <a:ext uri="{FF2B5EF4-FFF2-40B4-BE49-F238E27FC236}">
                <a16:creationId xmlns:a16="http://schemas.microsoft.com/office/drawing/2014/main" id="{03D720C6-AAB1-4F2E-87E2-E42FAC7DDAB6}"/>
              </a:ext>
            </a:extLst>
          </p:cNvPr>
          <p:cNvCxnSpPr/>
          <p:nvPr/>
        </p:nvCxnSpPr>
        <p:spPr>
          <a:xfrm>
            <a:off x="4979772" y="613416"/>
            <a:ext cx="0" cy="5832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42ADD6C4-A16D-464A-96EF-25325EBDD5AA}"/>
              </a:ext>
            </a:extLst>
          </p:cNvPr>
          <p:cNvGrpSpPr/>
          <p:nvPr/>
        </p:nvGrpSpPr>
        <p:grpSpPr>
          <a:xfrm>
            <a:off x="5134702" y="620688"/>
            <a:ext cx="1149674" cy="5944915"/>
            <a:chOff x="5776852" y="620688"/>
            <a:chExt cx="1149674" cy="5944915"/>
          </a:xfrm>
        </p:grpSpPr>
        <p:cxnSp>
          <p:nvCxnSpPr>
            <p:cNvPr id="9" name="Ευθεία γραμμή σύνδεσης 8">
              <a:extLst>
                <a:ext uri="{FF2B5EF4-FFF2-40B4-BE49-F238E27FC236}">
                  <a16:creationId xmlns:a16="http://schemas.microsoft.com/office/drawing/2014/main" id="{09CA9AE9-4F98-47E7-9208-1B973AF426E8}"/>
                </a:ext>
              </a:extLst>
            </p:cNvPr>
            <p:cNvCxnSpPr/>
            <p:nvPr/>
          </p:nvCxnSpPr>
          <p:spPr>
            <a:xfrm>
              <a:off x="5804520" y="620688"/>
              <a:ext cx="0" cy="5832648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9D1D833-4C75-4534-BCCA-D5CE156F8D7C}"/>
                </a:ext>
              </a:extLst>
            </p:cNvPr>
            <p:cNvSpPr txBox="1"/>
            <p:nvPr/>
          </p:nvSpPr>
          <p:spPr>
            <a:xfrm>
              <a:off x="5776852" y="5980828"/>
              <a:ext cx="114967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2</a:t>
              </a:r>
              <a:r>
                <a:rPr lang="en-US" sz="1600" baseline="300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nd</a:t>
              </a:r>
              <a:r>
                <a:rPr lang="en-US" sz="16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 progress </a:t>
              </a:r>
              <a:br>
                <a:rPr lang="en-US" sz="1600" dirty="0">
                  <a:solidFill>
                    <a:srgbClr val="FF0000"/>
                  </a:solidFill>
                  <a:latin typeface="Arial Narrow" panose="020B0606020202030204" pitchFamily="34" charset="0"/>
                </a:rPr>
              </a:br>
              <a:r>
                <a:rPr lang="en-US" sz="16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report</a:t>
              </a:r>
            </a:p>
          </p:txBody>
        </p:sp>
      </p:grpSp>
      <p:cxnSp>
        <p:nvCxnSpPr>
          <p:cNvPr id="15" name="Ευθεία γραμμή σύνδεσης 14">
            <a:extLst>
              <a:ext uri="{FF2B5EF4-FFF2-40B4-BE49-F238E27FC236}">
                <a16:creationId xmlns:a16="http://schemas.microsoft.com/office/drawing/2014/main" id="{AF25E564-D339-45D4-8B47-A0B76710DC68}"/>
              </a:ext>
            </a:extLst>
          </p:cNvPr>
          <p:cNvCxnSpPr/>
          <p:nvPr/>
        </p:nvCxnSpPr>
        <p:spPr>
          <a:xfrm>
            <a:off x="4979659" y="612596"/>
            <a:ext cx="0" cy="5832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Ομάδα 5">
            <a:extLst>
              <a:ext uri="{FF2B5EF4-FFF2-40B4-BE49-F238E27FC236}">
                <a16:creationId xmlns:a16="http://schemas.microsoft.com/office/drawing/2014/main" id="{C59BAFA3-7215-49C6-B78F-551A5A3D4335}"/>
              </a:ext>
            </a:extLst>
          </p:cNvPr>
          <p:cNvGrpSpPr/>
          <p:nvPr/>
        </p:nvGrpSpPr>
        <p:grpSpPr>
          <a:xfrm>
            <a:off x="3275856" y="6058603"/>
            <a:ext cx="1703803" cy="307777"/>
            <a:chOff x="3275856" y="6058603"/>
            <a:chExt cx="1703803" cy="30777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393109F-2B71-480B-A4B2-23879CE96E4E}"/>
                </a:ext>
              </a:extLst>
            </p:cNvPr>
            <p:cNvSpPr txBox="1"/>
            <p:nvPr/>
          </p:nvSpPr>
          <p:spPr>
            <a:xfrm>
              <a:off x="3542297" y="6058603"/>
              <a:ext cx="11737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JUL-DEC 2018</a:t>
              </a:r>
            </a:p>
          </p:txBody>
        </p:sp>
        <p:cxnSp>
          <p:nvCxnSpPr>
            <p:cNvPr id="5" name="Ευθύγραμμο βέλος σύνδεσης 4">
              <a:extLst>
                <a:ext uri="{FF2B5EF4-FFF2-40B4-BE49-F238E27FC236}">
                  <a16:creationId xmlns:a16="http://schemas.microsoft.com/office/drawing/2014/main" id="{0E621F7F-0586-44D1-B0D1-1E75B24FEF2C}"/>
                </a:ext>
              </a:extLst>
            </p:cNvPr>
            <p:cNvCxnSpPr/>
            <p:nvPr/>
          </p:nvCxnSpPr>
          <p:spPr>
            <a:xfrm flipH="1">
              <a:off x="3275856" y="6301644"/>
              <a:ext cx="1703803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FDC1C1ED-E6F6-4BD2-BE2D-B0AD59EBB69E}"/>
              </a:ext>
            </a:extLst>
          </p:cNvPr>
          <p:cNvGrpSpPr/>
          <p:nvPr/>
        </p:nvGrpSpPr>
        <p:grpSpPr>
          <a:xfrm>
            <a:off x="5523708" y="2132036"/>
            <a:ext cx="3154046" cy="3312368"/>
            <a:chOff x="9792825" y="1663984"/>
            <a:chExt cx="3854092" cy="3312368"/>
          </a:xfrm>
        </p:grpSpPr>
        <p:sp>
          <p:nvSpPr>
            <p:cNvPr id="13" name="Θέση περιεχομένου 2">
              <a:extLst>
                <a:ext uri="{FF2B5EF4-FFF2-40B4-BE49-F238E27FC236}">
                  <a16:creationId xmlns:a16="http://schemas.microsoft.com/office/drawing/2014/main" id="{2F891358-39D8-4F69-8531-D5E2136AAFF4}"/>
                </a:ext>
              </a:extLst>
            </p:cNvPr>
            <p:cNvSpPr txBox="1">
              <a:spLocks/>
            </p:cNvSpPr>
            <p:nvPr/>
          </p:nvSpPr>
          <p:spPr>
            <a:xfrm>
              <a:off x="9792825" y="1663984"/>
              <a:ext cx="3854092" cy="3312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Aft>
                  <a:spcPts val="600"/>
                </a:spcAft>
                <a:buFont typeface="Arial" pitchFamily="34" charset="0"/>
                <a:buNone/>
              </a:pPr>
              <a:r>
                <a:rPr lang="en-US" sz="2000" i="1" dirty="0"/>
                <a:t>Spending on the project:</a:t>
              </a:r>
            </a:p>
            <a:p>
              <a:pPr marL="0" indent="0">
                <a:spcAft>
                  <a:spcPts val="600"/>
                </a:spcAft>
                <a:buNone/>
              </a:pPr>
              <a:r>
                <a:rPr lang="en-US" sz="1800" dirty="0"/>
                <a:t>LB1 = 	€28.868,36 (11,5%)</a:t>
              </a:r>
            </a:p>
            <a:p>
              <a:pPr marL="0" indent="0">
                <a:spcAft>
                  <a:spcPts val="600"/>
                </a:spcAft>
                <a:buNone/>
              </a:pPr>
              <a:r>
                <a:rPr lang="en-US" sz="1800" dirty="0"/>
                <a:t>PB2 = 	€510 (</a:t>
              </a:r>
              <a:r>
                <a:rPr lang="en-US" sz="1800" dirty="0">
                  <a:solidFill>
                    <a:srgbClr val="FF0000"/>
                  </a:solidFill>
                </a:rPr>
                <a:t>0,3%</a:t>
              </a:r>
              <a:r>
                <a:rPr lang="en-US" sz="1800" dirty="0"/>
                <a:t>) </a:t>
              </a:r>
            </a:p>
            <a:p>
              <a:pPr marL="0" indent="0">
                <a:spcAft>
                  <a:spcPts val="600"/>
                </a:spcAft>
                <a:buNone/>
              </a:pPr>
              <a:r>
                <a:rPr lang="en-US" sz="1800" dirty="0"/>
                <a:t>PB3 = 	€2.441,65 € (</a:t>
              </a:r>
              <a:r>
                <a:rPr lang="en-US" sz="1800" dirty="0">
                  <a:solidFill>
                    <a:srgbClr val="FF0000"/>
                  </a:solidFill>
                </a:rPr>
                <a:t>1,1%</a:t>
              </a:r>
              <a:r>
                <a:rPr lang="en-US" sz="1800" dirty="0"/>
                <a:t>)</a:t>
              </a:r>
            </a:p>
            <a:p>
              <a:pPr marL="0" indent="0">
                <a:spcAft>
                  <a:spcPts val="600"/>
                </a:spcAft>
                <a:buNone/>
              </a:pPr>
              <a:r>
                <a:rPr lang="en-US" sz="1800" dirty="0"/>
                <a:t>PB4 = 	€897,95 (</a:t>
              </a:r>
              <a:r>
                <a:rPr lang="en-US" sz="1800" dirty="0">
                  <a:solidFill>
                    <a:srgbClr val="FF0000"/>
                  </a:solidFill>
                </a:rPr>
                <a:t>0,6%</a:t>
              </a:r>
              <a:r>
                <a:rPr lang="en-US" sz="1800" dirty="0"/>
                <a:t>)</a:t>
              </a:r>
            </a:p>
            <a:p>
              <a:pPr marL="0" indent="0">
                <a:spcAft>
                  <a:spcPts val="600"/>
                </a:spcAft>
                <a:buNone/>
              </a:pPr>
              <a:r>
                <a:rPr lang="en-US" sz="1800" dirty="0"/>
                <a:t>PB5 = 	€3642,58 (</a:t>
              </a:r>
              <a:r>
                <a:rPr lang="en-US" sz="1800" dirty="0">
                  <a:solidFill>
                    <a:srgbClr val="FF0000"/>
                  </a:solidFill>
                </a:rPr>
                <a:t>1,7%</a:t>
              </a:r>
              <a:r>
                <a:rPr lang="en-US" sz="1800" dirty="0"/>
                <a:t>)</a:t>
              </a:r>
            </a:p>
            <a:p>
              <a:pPr marL="0" indent="0">
                <a:spcAft>
                  <a:spcPts val="600"/>
                </a:spcAft>
                <a:buNone/>
              </a:pPr>
              <a:r>
                <a:rPr lang="en-US" sz="1800" dirty="0"/>
                <a:t>PB6 = 	€816,63 (</a:t>
              </a:r>
              <a:r>
                <a:rPr lang="en-US" sz="1800" dirty="0">
                  <a:solidFill>
                    <a:srgbClr val="FF0000"/>
                  </a:solidFill>
                </a:rPr>
                <a:t>0,6%</a:t>
              </a:r>
              <a:r>
                <a:rPr lang="en-US" sz="1800" dirty="0"/>
                <a:t>)</a:t>
              </a:r>
            </a:p>
            <a:p>
              <a:pPr marL="0" indent="0">
                <a:spcAft>
                  <a:spcPts val="600"/>
                </a:spcAft>
                <a:buNone/>
              </a:pPr>
              <a:r>
                <a:rPr lang="en-US" sz="1800" b="1" dirty="0"/>
                <a:t>Total = 	€37177,17 (</a:t>
              </a:r>
              <a:r>
                <a:rPr lang="en-US" sz="1800" b="1" dirty="0">
                  <a:solidFill>
                    <a:srgbClr val="FF0000"/>
                  </a:solidFill>
                </a:rPr>
                <a:t>3,25%</a:t>
              </a:r>
              <a:r>
                <a:rPr lang="en-US" sz="1800" b="1" dirty="0"/>
                <a:t>)</a:t>
              </a:r>
              <a:endParaRPr lang="en-US" sz="1800" dirty="0"/>
            </a:p>
          </p:txBody>
        </p:sp>
        <p:cxnSp>
          <p:nvCxnSpPr>
            <p:cNvPr id="16" name="Ευθεία γραμμή σύνδεσης 15">
              <a:extLst>
                <a:ext uri="{FF2B5EF4-FFF2-40B4-BE49-F238E27FC236}">
                  <a16:creationId xmlns:a16="http://schemas.microsoft.com/office/drawing/2014/main" id="{8E07B92E-37B9-4366-846B-DBC007D5FE21}"/>
                </a:ext>
              </a:extLst>
            </p:cNvPr>
            <p:cNvCxnSpPr>
              <a:cxnSpLocks/>
            </p:cNvCxnSpPr>
            <p:nvPr/>
          </p:nvCxnSpPr>
          <p:spPr>
            <a:xfrm>
              <a:off x="9940852" y="4545124"/>
              <a:ext cx="324036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299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-0.18646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5B7D71-C1CC-46A1-9FE1-DB5FE145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Progress Report </a:t>
            </a:r>
            <a:r>
              <a:rPr lang="en-US" sz="2700" dirty="0"/>
              <a:t>(9 months in the project)</a:t>
            </a:r>
            <a:endParaRPr lang="en-US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4D2FBD02-BFE4-4B8E-B2F1-E92662125A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1720" y="1196752"/>
            <a:ext cx="6120680" cy="4773102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DA9567D-1CAA-4DDB-B9FD-8569ECB62DB2}"/>
              </a:ext>
            </a:extLst>
          </p:cNvPr>
          <p:cNvSpPr txBox="1"/>
          <p:nvPr/>
        </p:nvSpPr>
        <p:spPr>
          <a:xfrm>
            <a:off x="4139952" y="4005064"/>
            <a:ext cx="1712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highlight>
                  <a:srgbClr val="FFFF00"/>
                </a:highlight>
              </a:rPr>
              <a:t>€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67.348 (5,88%)</a:t>
            </a:r>
          </a:p>
        </p:txBody>
      </p:sp>
    </p:spTree>
    <p:extLst>
      <p:ext uri="{BB962C8B-B14F-4D97-AF65-F5344CB8AC3E}">
        <p14:creationId xmlns:p14="http://schemas.microsoft.com/office/powerpoint/2010/main" val="160070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5B7D71-C1CC-46A1-9FE1-DB5FE145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Progress Report </a:t>
            </a:r>
            <a:r>
              <a:rPr lang="en-US" sz="2700" dirty="0"/>
              <a:t>(9 months in the project)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1D7963-1589-47E4-9D2F-B0C8E872E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b="1" u="sng" dirty="0"/>
              <a:t>Key conclusions:</a:t>
            </a:r>
          </a:p>
          <a:p>
            <a:pPr>
              <a:spcAft>
                <a:spcPts val="600"/>
              </a:spcAft>
            </a:pPr>
            <a:r>
              <a:rPr lang="en-US" dirty="0"/>
              <a:t>PB2-PB6 made </a:t>
            </a:r>
            <a:r>
              <a:rPr lang="en-US" b="1" dirty="0">
                <a:solidFill>
                  <a:srgbClr val="FF0000"/>
                </a:solidFill>
              </a:rPr>
              <a:t>almost no expenditures </a:t>
            </a:r>
            <a:r>
              <a:rPr lang="en-US" dirty="0"/>
              <a:t>in the Project</a:t>
            </a:r>
            <a:endParaRPr lang="el-GR" dirty="0"/>
          </a:p>
          <a:p>
            <a:pPr>
              <a:spcAft>
                <a:spcPts val="600"/>
              </a:spcAft>
            </a:pPr>
            <a:r>
              <a:rPr lang="en-US" dirty="0"/>
              <a:t>This is also reflected in the reported achieved outcomes and results: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PB2: Request for budget modification which does not affect the total budget of each deliverable concern changes in rates and units).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PB3: Completed drafting all tender documents (WP2-WP5)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PB4: The project was registered in the Public tax revenue office; request for budget modification, with proposal to reduce WP6 (D6.4.1 and D6.4.2) external service for professionals in the pilot and mobile </a:t>
            </a:r>
            <a:r>
              <a:rPr lang="en-US" dirty="0" err="1"/>
              <a:t>programme</a:t>
            </a:r>
            <a:r>
              <a:rPr lang="en-US" dirty="0"/>
              <a:t>, for provision of new equipment (a car for the pilot and mobile </a:t>
            </a:r>
            <a:r>
              <a:rPr lang="en-US" dirty="0" err="1"/>
              <a:t>programme</a:t>
            </a:r>
            <a:r>
              <a:rPr lang="en-US" dirty="0"/>
              <a:t>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PB5: Programming of WP5 work; Activity 5.1: Mobile sets for preventive health checks &amp; Activity 5.2 Tele-monitoring kits for remote citizens.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PB6: Organized activities for upcoming study visit in the Netherlands; </a:t>
            </a:r>
            <a:r>
              <a:rPr lang="en-US" dirty="0" err="1"/>
              <a:t>Organisation</a:t>
            </a:r>
            <a:r>
              <a:rPr lang="en-US" dirty="0"/>
              <a:t> of event for promoting collaboration with EU and presenting Cross4All Project.</a:t>
            </a:r>
          </a:p>
        </p:txBody>
      </p:sp>
    </p:spTree>
    <p:extLst>
      <p:ext uri="{BB962C8B-B14F-4D97-AF65-F5344CB8AC3E}">
        <p14:creationId xmlns:p14="http://schemas.microsoft.com/office/powerpoint/2010/main" val="105955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5B7D71-C1CC-46A1-9FE1-DB5FE145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Start-up period </a:t>
            </a:r>
            <a:r>
              <a:rPr lang="en-US" sz="2700" dirty="0"/>
              <a:t>(9 months in the project)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1D7963-1589-47E4-9D2F-B0C8E872E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b="1" u="sng" dirty="0"/>
              <a:t>These figures can induce serious questioning by the JTS, and even budget reductions</a:t>
            </a:r>
          </a:p>
          <a:p>
            <a:pPr marL="0" indent="0">
              <a:spcAft>
                <a:spcPts val="600"/>
              </a:spcAft>
              <a:buNone/>
            </a:pPr>
            <a:endParaRPr lang="en-US" b="1" u="sng" dirty="0"/>
          </a:p>
          <a:p>
            <a:pPr marL="0" indent="0">
              <a:spcAft>
                <a:spcPts val="600"/>
              </a:spcAft>
              <a:buNone/>
            </a:pPr>
            <a:endParaRPr lang="en-US" b="1" u="sng" dirty="0"/>
          </a:p>
          <a:p>
            <a:pPr marL="0" indent="0">
              <a:spcAft>
                <a:spcPts val="600"/>
              </a:spcAft>
              <a:buNone/>
            </a:pPr>
            <a:endParaRPr lang="en-US" b="1" u="sng" dirty="0"/>
          </a:p>
          <a:p>
            <a:pPr marL="0" indent="0">
              <a:spcAft>
                <a:spcPts val="600"/>
              </a:spcAft>
              <a:buNone/>
            </a:pPr>
            <a:endParaRPr lang="en-US" b="1" u="sng" dirty="0"/>
          </a:p>
          <a:p>
            <a:pPr marL="0" indent="0">
              <a:spcAft>
                <a:spcPts val="600"/>
              </a:spcAft>
              <a:buNone/>
            </a:pPr>
            <a:endParaRPr lang="en-US" b="1" u="sng" dirty="0"/>
          </a:p>
          <a:p>
            <a:pPr marL="0" indent="0">
              <a:spcAft>
                <a:spcPts val="600"/>
              </a:spcAft>
              <a:buNone/>
            </a:pPr>
            <a:endParaRPr lang="en-US" b="1" u="sng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E025A75-CF73-4C96-A377-CFB5A21156C2}"/>
              </a:ext>
            </a:extLst>
          </p:cNvPr>
          <p:cNvSpPr/>
          <p:nvPr/>
        </p:nvSpPr>
        <p:spPr>
          <a:xfrm>
            <a:off x="539552" y="1988840"/>
            <a:ext cx="4536504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[…] the project is with significant delay of the actions, and spending of funds with most of the partners is problematic (particularly in 2018).</a:t>
            </a:r>
            <a:r>
              <a:rPr lang="en-US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r"/>
            <a:r>
              <a:rPr lang="en-US" b="1" dirty="0" err="1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Zuphan</a:t>
            </a:r>
            <a:r>
              <a:rPr lang="en-US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Martinovski</a:t>
            </a:r>
            <a:r>
              <a:rPr lang="en-US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(18.03.2019)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F4023004-2373-4E36-ABEE-2C2A01272E63}"/>
              </a:ext>
            </a:extLst>
          </p:cNvPr>
          <p:cNvSpPr/>
          <p:nvPr/>
        </p:nvSpPr>
        <p:spPr>
          <a:xfrm>
            <a:off x="457200" y="3410123"/>
            <a:ext cx="8147248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u="sng" dirty="0"/>
              <a:t>A serious challenge: </a:t>
            </a:r>
          </a:p>
          <a:p>
            <a:pPr>
              <a:spcAft>
                <a:spcPts val="600"/>
              </a:spcAft>
            </a:pPr>
            <a:r>
              <a:rPr lang="en-US" sz="1600" i="1" dirty="0"/>
              <a:t>According to the Project Implementation Manual (paragraph 2.4.3), at the end of the start-up period, the project shall undergo an </a:t>
            </a:r>
            <a:r>
              <a:rPr lang="en-US" sz="1600" b="1" i="1" dirty="0">
                <a:solidFill>
                  <a:srgbClr val="FF0000"/>
                </a:solidFill>
              </a:rPr>
              <a:t>internal review </a:t>
            </a:r>
            <a:r>
              <a:rPr lang="en-US" sz="1600" i="1" dirty="0"/>
              <a:t>with the responsibility of the LB in order to assess whether the milestones have been met by all partners. </a:t>
            </a:r>
          </a:p>
          <a:p>
            <a:pPr>
              <a:spcAft>
                <a:spcPts val="600"/>
              </a:spcAft>
            </a:pPr>
            <a:r>
              <a:rPr lang="en-US" sz="1600" i="1" dirty="0"/>
              <a:t>The results of this internal review shall be brought forward to the JS/MA and it shall be assessed whether corrective or any other actions are necessary. </a:t>
            </a:r>
          </a:p>
          <a:p>
            <a:pPr>
              <a:spcAft>
                <a:spcPts val="600"/>
              </a:spcAft>
            </a:pPr>
            <a:r>
              <a:rPr lang="en-US" sz="1600" b="1" i="1" dirty="0">
                <a:solidFill>
                  <a:srgbClr val="FF0000"/>
                </a:solidFill>
              </a:rPr>
              <a:t>In case of major delays and non-achievement</a:t>
            </a:r>
            <a:r>
              <a:rPr lang="en-US" sz="1600" i="1" dirty="0"/>
              <a:t> of the milestones leading to possible failure of the project scope, </a:t>
            </a:r>
            <a:r>
              <a:rPr lang="en-US" sz="1600" b="1" i="1" dirty="0">
                <a:solidFill>
                  <a:srgbClr val="FF0000"/>
                </a:solidFill>
              </a:rPr>
              <a:t>the JS/MA reserves the right to propose reduction </a:t>
            </a:r>
            <a:r>
              <a:rPr lang="en-US" sz="1600" i="1" dirty="0"/>
              <a:t>of the physical object and/or reduction of the budget, given that the project will remain operational.</a:t>
            </a:r>
          </a:p>
        </p:txBody>
      </p:sp>
    </p:spTree>
    <p:extLst>
      <p:ext uri="{BB962C8B-B14F-4D97-AF65-F5344CB8AC3E}">
        <p14:creationId xmlns:p14="http://schemas.microsoft.com/office/powerpoint/2010/main" val="263255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5B7D71-C1CC-46A1-9FE1-DB5FE145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Start-up period (9 months in the project)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76A47939-A391-4A56-9BE7-F1618155168C}"/>
              </a:ext>
            </a:extLst>
          </p:cNvPr>
          <p:cNvSpPr/>
          <p:nvPr/>
        </p:nvSpPr>
        <p:spPr>
          <a:xfrm>
            <a:off x="971600" y="1268760"/>
            <a:ext cx="6408712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[…] Please consider that the startup period for Cross4all project has ended on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01/12/2019</a:t>
            </a:r>
            <a:r>
              <a:rPr lang="en-US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(the Subsidy Contract is signed on 2/04/2018), so you must provide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 of the realized and activities initiated in this period according the submitted start-up plan</a:t>
            </a:r>
            <a:r>
              <a:rPr lang="en-US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 well the clarification and corrective actions if needed.</a:t>
            </a:r>
          </a:p>
          <a:p>
            <a:r>
              <a:rPr lang="en-US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r"/>
            <a:r>
              <a:rPr lang="en-US" b="1" dirty="0" err="1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Zuphan</a:t>
            </a:r>
            <a:r>
              <a:rPr lang="en-US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Martinovski</a:t>
            </a:r>
            <a:r>
              <a:rPr lang="en-US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(18.03.2019)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78434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2241</TotalTime>
  <Words>896</Words>
  <Application>Microsoft Office PowerPoint</Application>
  <PresentationFormat>Προβολή στην οθόνη (4:3)</PresentationFormat>
  <Paragraphs>107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5" baseType="lpstr">
      <vt:lpstr>Arial</vt:lpstr>
      <vt:lpstr>Arial Narrow</vt:lpstr>
      <vt:lpstr>Calibri</vt:lpstr>
      <vt:lpstr>Times New Roman</vt:lpstr>
      <vt:lpstr>Θέμα του Office</vt:lpstr>
      <vt:lpstr>State of Play Presenter: Ioanna Chouvarda</vt:lpstr>
      <vt:lpstr>Introduction</vt:lpstr>
      <vt:lpstr>2nd Progress Report (9 months in the project)</vt:lpstr>
      <vt:lpstr>Παρουσίαση του PowerPoint</vt:lpstr>
      <vt:lpstr>Παρουσίαση του PowerPoint</vt:lpstr>
      <vt:lpstr>2nd Progress Report (9 months in the project)</vt:lpstr>
      <vt:lpstr>2nd Progress Report (9 months in the project)</vt:lpstr>
      <vt:lpstr>Start-up period (9 months in the project)</vt:lpstr>
      <vt:lpstr>Start-up period (9 months in the project)</vt:lpstr>
      <vt:lpstr>From the beginning of 2019 until today</vt:lpstr>
      <vt:lpstr>Παρουσίαση του PowerPoint</vt:lpstr>
      <vt:lpstr>Παρουσίαση του PowerPoint</vt:lpstr>
      <vt:lpstr>Παρουσίαση του PowerPoint</vt:lpstr>
      <vt:lpstr>Mid-term (12 months)</vt:lpstr>
      <vt:lpstr>Mid-term (12 months)</vt:lpstr>
      <vt:lpstr>Παρουσίαση του PowerPoint</vt:lpstr>
      <vt:lpstr>Main topics and objectives for this meeting</vt:lpstr>
      <vt:lpstr>Main topics and objectives for this meeting</vt:lpstr>
      <vt:lpstr>Main topics and objectives for this meeting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AM</cp:lastModifiedBy>
  <cp:revision>90</cp:revision>
  <dcterms:created xsi:type="dcterms:W3CDTF">2017-09-06T09:12:49Z</dcterms:created>
  <dcterms:modified xsi:type="dcterms:W3CDTF">2019-04-12T08:59:53Z</dcterms:modified>
</cp:coreProperties>
</file>