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3" r:id="rId3"/>
    <p:sldId id="288" r:id="rId4"/>
    <p:sldId id="284" r:id="rId5"/>
    <p:sldId id="286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" initials="AM" lastIdx="2" clrIdx="0">
    <p:extLst>
      <p:ext uri="{19B8F6BF-5375-455C-9EA6-DF929625EA0E}">
        <p15:presenceInfo xmlns:p15="http://schemas.microsoft.com/office/powerpoint/2012/main" userId="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1"/>
    <a:srgbClr val="009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B9FA7A-CAE6-47D3-AB7D-7B0092EAC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DF7BBD6-DD91-46EC-9602-1F199197B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D8BEFE-2D15-4DDF-B317-67396E565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F34AF6-90AD-46E1-B20B-0F4FAE83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28E2C10-31BE-4DC5-AAA7-20ABF4B65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1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F32C55-D38B-4522-88D4-35D0AB6B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5B802F0-4525-4FD8-9BA9-52E054FDB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96F0D2-D0F5-4300-B6E1-D2CA7F3B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0EF6CC-37F8-48C4-947E-1F6D61DB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160E104-C556-44D6-970E-215C00EF0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1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9327DA7-924B-4D4B-9964-75FFD32D6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20204B1-A9F6-47AA-976D-3ABE80D16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F35A250-A900-4BCE-A163-77949CB2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2C1152-8338-4B8B-A58F-4380B73D3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EC1A22F-2A1C-4576-A966-3453563A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498496-3806-4CBC-953A-36229F0BF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B7F603-DCDC-4727-9DC1-408FBFBE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7D7B12F-96CC-42DA-94CF-6F1DBACC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7E32B4-6ED9-4FE9-B8D0-A50DE59E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EFF1684-02C0-4063-8760-C4F1A2D5E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5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A16A03-C457-4AA3-9B58-C0E8D306C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67B5926-56D8-4053-B80B-8D40693D5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DE1003-D952-4B9D-A1A7-ABCF9818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2DB3A8-D4EA-40B3-806B-F34C82B0F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E42066A-514C-4839-8411-D3726BB7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3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202497-D30D-4839-A834-251E5B3B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F749F2-028F-40A9-9B97-F9063B6C6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9891F59-4913-4539-8FE6-73D964544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0486F8A-EF4B-43F2-9F1D-74B045B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9F6E67E-26B2-49B1-BA30-3365EC58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F742181-2A01-4AC3-84C3-7BB654DB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1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E20DDF-679F-4117-A963-8B60B0C1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5EAFCC-F68D-4565-818C-BF6323BD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2FE9B01-7EA5-409F-AD87-5E8D1114C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B825D5A-50BA-4B34-84C7-30C05E36C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F5BABBD-1188-41BE-B429-EE6F8C041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F43726A-35B1-49F9-B912-1329FCEA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88F4D68-BACC-462C-8716-997F6B4F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F17AE6F-4614-4832-B41A-6101A49A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8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FE4909-F983-4681-BACE-88D47C089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98A5E37-785A-48A6-B110-8B9F343EC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B10B9E4-D497-4297-B0CE-22E397B3B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BE5863A-9A64-4FA8-B3D3-46FE44B9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1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79F40B9-B180-4E6B-A620-6AF037E1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8E9F913-ACC3-441D-815E-17E15B47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5B4535F-4018-43AA-89B0-74668426B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3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C778C9-4949-487F-AC0D-06DBCD11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E7504F-8072-45A6-8EBB-6A83A7768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41B37BC-38DD-44FC-87E3-A3A5FE65F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132854-25FB-471F-B26D-507270B0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410B25-251B-45B7-B0E4-6FC789D1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6CAE92-99F6-4FC4-9D36-8ECD2629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2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7A5C24-F76C-4ED4-8F62-57E7121B9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BC89CA2-C629-4D4F-946D-81A3B1DAB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CD9F5DC-8DBC-4D93-9033-E5B703147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F3AD632-5E13-4A09-8B55-7C655210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7D08A1E-D061-4587-909F-E6F72A4A2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8FE79DD-870A-4D5E-8C01-5DA0BFFD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0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FF8746F-213A-42C3-AFF9-5CB747449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32BD067-D4EE-43B5-8A07-8F40342DB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A4A26D-9859-461C-A6E5-9C3A9C314A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BEC95D-A1E9-457F-B016-156202DFA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6D608A-454B-4569-8F23-13BE51320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7.jpg"/><Relationship Id="rId2" Type="http://schemas.openxmlformats.org/officeDocument/2006/relationships/image" Target="../media/image13.jpe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1" Type="http://schemas.openxmlformats.org/officeDocument/2006/relationships/image" Target="../media/image16.png"/><Relationship Id="rId5" Type="http://schemas.openxmlformats.org/officeDocument/2006/relationships/image" Target="../media/image9.jpe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7.png"/><Relationship Id="rId7" Type="http://schemas.openxmlformats.org/officeDocument/2006/relationships/image" Target="../media/image22.png"/><Relationship Id="rId12" Type="http://schemas.openxmlformats.org/officeDocument/2006/relationships/image" Target="../media/image2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3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Ευθύγραμμο βέλος σύνδεσης 78">
            <a:extLst>
              <a:ext uri="{FF2B5EF4-FFF2-40B4-BE49-F238E27FC236}">
                <a16:creationId xmlns:a16="http://schemas.microsoft.com/office/drawing/2014/main" id="{9DE31539-CDFB-4A43-966D-A44BA8F27D54}"/>
              </a:ext>
            </a:extLst>
          </p:cNvPr>
          <p:cNvCxnSpPr>
            <a:cxnSpLocks/>
          </p:cNvCxnSpPr>
          <p:nvPr/>
        </p:nvCxnSpPr>
        <p:spPr>
          <a:xfrm flipV="1">
            <a:off x="1712827" y="5490753"/>
            <a:ext cx="0" cy="73234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Ευθύγραμμο βέλος σύνδεσης 257">
            <a:extLst>
              <a:ext uri="{FF2B5EF4-FFF2-40B4-BE49-F238E27FC236}">
                <a16:creationId xmlns:a16="http://schemas.microsoft.com/office/drawing/2014/main" id="{DE02AC6D-7584-40FC-B7B8-5C89A2FAA8A5}"/>
              </a:ext>
            </a:extLst>
          </p:cNvPr>
          <p:cNvCxnSpPr>
            <a:cxnSpLocks/>
          </p:cNvCxnSpPr>
          <p:nvPr/>
        </p:nvCxnSpPr>
        <p:spPr>
          <a:xfrm>
            <a:off x="8684635" y="5827257"/>
            <a:ext cx="0" cy="3092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Ευθύγραμμο βέλος σύνδεσης 87">
            <a:extLst>
              <a:ext uri="{FF2B5EF4-FFF2-40B4-BE49-F238E27FC236}">
                <a16:creationId xmlns:a16="http://schemas.microsoft.com/office/drawing/2014/main" id="{FC27B52A-09ED-432D-AF5B-D770EE2758A0}"/>
              </a:ext>
            </a:extLst>
          </p:cNvPr>
          <p:cNvCxnSpPr>
            <a:cxnSpLocks/>
          </p:cNvCxnSpPr>
          <p:nvPr/>
        </p:nvCxnSpPr>
        <p:spPr>
          <a:xfrm flipV="1">
            <a:off x="1712827" y="3541908"/>
            <a:ext cx="0" cy="73234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ύγραμμο βέλος σύνδεσης 67">
            <a:extLst>
              <a:ext uri="{FF2B5EF4-FFF2-40B4-BE49-F238E27FC236}">
                <a16:creationId xmlns:a16="http://schemas.microsoft.com/office/drawing/2014/main" id="{83554B97-DC7F-4DD3-A72A-BF2B6B343F1C}"/>
              </a:ext>
            </a:extLst>
          </p:cNvPr>
          <p:cNvCxnSpPr>
            <a:cxnSpLocks/>
          </p:cNvCxnSpPr>
          <p:nvPr/>
        </p:nvCxnSpPr>
        <p:spPr>
          <a:xfrm flipH="1">
            <a:off x="1730477" y="2195293"/>
            <a:ext cx="4492" cy="51545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Ορθογώνιο 29">
            <a:extLst>
              <a:ext uri="{FF2B5EF4-FFF2-40B4-BE49-F238E27FC236}">
                <a16:creationId xmlns:a16="http://schemas.microsoft.com/office/drawing/2014/main" id="{85D3C75B-5A94-45D5-B27E-04515047C361}"/>
              </a:ext>
            </a:extLst>
          </p:cNvPr>
          <p:cNvSpPr/>
          <p:nvPr/>
        </p:nvSpPr>
        <p:spPr>
          <a:xfrm>
            <a:off x="7523794" y="3790242"/>
            <a:ext cx="2358421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39E95284-DC5D-43A5-BCCC-7FDC77427DDF}"/>
              </a:ext>
            </a:extLst>
          </p:cNvPr>
          <p:cNvSpPr/>
          <p:nvPr/>
        </p:nvSpPr>
        <p:spPr>
          <a:xfrm>
            <a:off x="427663" y="1806139"/>
            <a:ext cx="3160878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87730ADA-6118-44F6-A8F6-B39B99F14A4D}"/>
              </a:ext>
            </a:extLst>
          </p:cNvPr>
          <p:cNvSpPr/>
          <p:nvPr/>
        </p:nvSpPr>
        <p:spPr>
          <a:xfrm>
            <a:off x="425825" y="3785419"/>
            <a:ext cx="3160877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8E42F7D8-14BA-4B84-BF1A-259E1600D31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2015" y="3841221"/>
            <a:ext cx="550906" cy="550906"/>
          </a:xfrm>
          <a:prstGeom prst="rect">
            <a:avLst/>
          </a:prstGeom>
        </p:spPr>
      </p:pic>
      <p:sp>
        <p:nvSpPr>
          <p:cNvPr id="21" name="Ορθογώνιο 20">
            <a:extLst>
              <a:ext uri="{FF2B5EF4-FFF2-40B4-BE49-F238E27FC236}">
                <a16:creationId xmlns:a16="http://schemas.microsoft.com/office/drawing/2014/main" id="{47ED4B85-FBD8-4547-8BBA-87DFB3D84128}"/>
              </a:ext>
            </a:extLst>
          </p:cNvPr>
          <p:cNvSpPr/>
          <p:nvPr/>
        </p:nvSpPr>
        <p:spPr>
          <a:xfrm>
            <a:off x="1161087" y="1815662"/>
            <a:ext cx="173831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Cross-border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web portal </a:t>
            </a:r>
            <a:r>
              <a:rPr lang="en-GB" sz="1200" dirty="0">
                <a:latin typeface="Arial Narrow" panose="020B0606020202030204" pitchFamily="34" charset="0"/>
              </a:rPr>
              <a:t>(D4.3.1)</a:t>
            </a:r>
          </a:p>
        </p:txBody>
      </p:sp>
      <p:sp>
        <p:nvSpPr>
          <p:cNvPr id="23" name="Ορθογώνιο 22">
            <a:extLst>
              <a:ext uri="{FF2B5EF4-FFF2-40B4-BE49-F238E27FC236}">
                <a16:creationId xmlns:a16="http://schemas.microsoft.com/office/drawing/2014/main" id="{12DA613F-B96F-4728-B112-2D534D176A14}"/>
              </a:ext>
            </a:extLst>
          </p:cNvPr>
          <p:cNvSpPr/>
          <p:nvPr/>
        </p:nvSpPr>
        <p:spPr>
          <a:xfrm>
            <a:off x="1163199" y="3785419"/>
            <a:ext cx="171450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CB mobile app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for citizens </a:t>
            </a:r>
            <a:r>
              <a:rPr lang="en-GB" sz="1200" dirty="0">
                <a:latin typeface="Arial Narrow" panose="020B0606020202030204" pitchFamily="34" charset="0"/>
              </a:rPr>
              <a:t>(D5.3.3)</a:t>
            </a:r>
          </a:p>
        </p:txBody>
      </p:sp>
      <p:sp>
        <p:nvSpPr>
          <p:cNvPr id="28" name="Ορθογώνιο 27">
            <a:extLst>
              <a:ext uri="{FF2B5EF4-FFF2-40B4-BE49-F238E27FC236}">
                <a16:creationId xmlns:a16="http://schemas.microsoft.com/office/drawing/2014/main" id="{477E0B16-7F14-4386-B64D-1C670D1FA54A}"/>
              </a:ext>
            </a:extLst>
          </p:cNvPr>
          <p:cNvSpPr/>
          <p:nvPr/>
        </p:nvSpPr>
        <p:spPr>
          <a:xfrm>
            <a:off x="8211143" y="3789079"/>
            <a:ext cx="167107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PHR web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platform </a:t>
            </a:r>
            <a:r>
              <a:rPr lang="en-GB" sz="1200" dirty="0">
                <a:latin typeface="Arial Narrow" panose="020B0606020202030204" pitchFamily="34" charset="0"/>
              </a:rPr>
              <a:t>(D4.1.2)</a:t>
            </a:r>
          </a:p>
        </p:txBody>
      </p:sp>
      <p:pic>
        <p:nvPicPr>
          <p:cNvPr id="41" name="Εικόνα 40">
            <a:extLst>
              <a:ext uri="{FF2B5EF4-FFF2-40B4-BE49-F238E27FC236}">
                <a16:creationId xmlns:a16="http://schemas.microsoft.com/office/drawing/2014/main" id="{C2A325F7-09FD-4602-82E4-905E380488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07" y="3850760"/>
            <a:ext cx="618468" cy="532740"/>
          </a:xfrm>
          <a:prstGeom prst="rect">
            <a:avLst/>
          </a:prstGeom>
        </p:spPr>
      </p:pic>
      <p:pic>
        <p:nvPicPr>
          <p:cNvPr id="42" name="Εικόνα 41">
            <a:extLst>
              <a:ext uri="{FF2B5EF4-FFF2-40B4-BE49-F238E27FC236}">
                <a16:creationId xmlns:a16="http://schemas.microsoft.com/office/drawing/2014/main" id="{1552EDE0-A093-4135-967F-46845312286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423" y="1871480"/>
            <a:ext cx="618468" cy="532740"/>
          </a:xfrm>
          <a:prstGeom prst="rect">
            <a:avLst/>
          </a:prstGeom>
        </p:spPr>
      </p:pic>
      <p:pic>
        <p:nvPicPr>
          <p:cNvPr id="46" name="Εικόνα 45">
            <a:extLst>
              <a:ext uri="{FF2B5EF4-FFF2-40B4-BE49-F238E27FC236}">
                <a16:creationId xmlns:a16="http://schemas.microsoft.com/office/drawing/2014/main" id="{7CD4C2DF-6474-4789-AAB5-88DC8BB0FD3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5347" y="1814124"/>
            <a:ext cx="650877" cy="693143"/>
          </a:xfrm>
          <a:prstGeom prst="rect">
            <a:avLst/>
          </a:prstGeom>
        </p:spPr>
      </p:pic>
      <p:pic>
        <p:nvPicPr>
          <p:cNvPr id="47" name="Εικόνα 46">
            <a:extLst>
              <a:ext uri="{FF2B5EF4-FFF2-40B4-BE49-F238E27FC236}">
                <a16:creationId xmlns:a16="http://schemas.microsoft.com/office/drawing/2014/main" id="{7A044021-C896-4E4A-91B9-BA46DD9E7D0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8409" y="3795067"/>
            <a:ext cx="663798" cy="706903"/>
          </a:xfrm>
          <a:prstGeom prst="rect">
            <a:avLst/>
          </a:prstGeom>
        </p:spPr>
      </p:pic>
      <p:pic>
        <p:nvPicPr>
          <p:cNvPr id="61" name="Εικόνα 60">
            <a:extLst>
              <a:ext uri="{FF2B5EF4-FFF2-40B4-BE49-F238E27FC236}">
                <a16:creationId xmlns:a16="http://schemas.microsoft.com/office/drawing/2014/main" id="{B7F63543-0F1A-4A0F-8B38-37A577856E0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8922" y="3785419"/>
            <a:ext cx="667303" cy="706050"/>
          </a:xfrm>
          <a:prstGeom prst="rect">
            <a:avLst/>
          </a:prstGeom>
        </p:spPr>
      </p:pic>
      <p:sp>
        <p:nvSpPr>
          <p:cNvPr id="77" name="Διάγραμμα ροής: Μαγνητικός δίσκος 76">
            <a:extLst>
              <a:ext uri="{FF2B5EF4-FFF2-40B4-BE49-F238E27FC236}">
                <a16:creationId xmlns:a16="http://schemas.microsoft.com/office/drawing/2014/main" id="{E8378ABF-AA3D-4248-966D-86344F36DF6B}"/>
              </a:ext>
            </a:extLst>
          </p:cNvPr>
          <p:cNvSpPr/>
          <p:nvPr/>
        </p:nvSpPr>
        <p:spPr>
          <a:xfrm>
            <a:off x="993126" y="2722493"/>
            <a:ext cx="147166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Info &amp; resources database</a:t>
            </a:r>
          </a:p>
        </p:txBody>
      </p:sp>
      <p:sp>
        <p:nvSpPr>
          <p:cNvPr id="106" name="Διάγραμμα ροής: Μαγνητικός δίσκος 105">
            <a:extLst>
              <a:ext uri="{FF2B5EF4-FFF2-40B4-BE49-F238E27FC236}">
                <a16:creationId xmlns:a16="http://schemas.microsoft.com/office/drawing/2014/main" id="{4A9BF850-AB71-4E5B-BE9B-1CDF2C84611D}"/>
              </a:ext>
            </a:extLst>
          </p:cNvPr>
          <p:cNvSpPr/>
          <p:nvPr/>
        </p:nvSpPr>
        <p:spPr>
          <a:xfrm>
            <a:off x="10397089" y="4920636"/>
            <a:ext cx="128677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PHR database</a:t>
            </a:r>
          </a:p>
        </p:txBody>
      </p:sp>
      <p:cxnSp>
        <p:nvCxnSpPr>
          <p:cNvPr id="157" name="Ευθύγραμμο βέλος σύνδεσης 156">
            <a:extLst>
              <a:ext uri="{FF2B5EF4-FFF2-40B4-BE49-F238E27FC236}">
                <a16:creationId xmlns:a16="http://schemas.microsoft.com/office/drawing/2014/main" id="{1FC5FC54-95A1-46C5-AB0F-602AD5291016}"/>
              </a:ext>
            </a:extLst>
          </p:cNvPr>
          <p:cNvCxnSpPr>
            <a:cxnSpLocks/>
            <a:stCxn id="232" idx="6"/>
            <a:endCxn id="30" idx="1"/>
          </p:cNvCxnSpPr>
          <p:nvPr/>
        </p:nvCxnSpPr>
        <p:spPr>
          <a:xfrm>
            <a:off x="5936466" y="4109113"/>
            <a:ext cx="1587328" cy="4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Γραμμή σύνδεσης: Γωνιώδης 96">
            <a:extLst>
              <a:ext uri="{FF2B5EF4-FFF2-40B4-BE49-F238E27FC236}">
                <a16:creationId xmlns:a16="http://schemas.microsoft.com/office/drawing/2014/main" id="{D5DF662E-C7B6-43D3-9B8F-D0B0634982E3}"/>
              </a:ext>
            </a:extLst>
          </p:cNvPr>
          <p:cNvCxnSpPr>
            <a:cxnSpLocks/>
            <a:stCxn id="261" idx="3"/>
            <a:endCxn id="106" idx="3"/>
          </p:cNvCxnSpPr>
          <p:nvPr/>
        </p:nvCxnSpPr>
        <p:spPr>
          <a:xfrm flipV="1">
            <a:off x="10534910" y="5729261"/>
            <a:ext cx="505565" cy="740054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3" name="Ομάδα 222">
            <a:extLst>
              <a:ext uri="{FF2B5EF4-FFF2-40B4-BE49-F238E27FC236}">
                <a16:creationId xmlns:a16="http://schemas.microsoft.com/office/drawing/2014/main" id="{A7D961EC-1C6A-49AA-AEF5-086996E491F9}"/>
              </a:ext>
            </a:extLst>
          </p:cNvPr>
          <p:cNvGrpSpPr/>
          <p:nvPr/>
        </p:nvGrpSpPr>
        <p:grpSpPr>
          <a:xfrm>
            <a:off x="3980775" y="3709391"/>
            <a:ext cx="801297" cy="801297"/>
            <a:chOff x="2779899" y="2572815"/>
            <a:chExt cx="801297" cy="801297"/>
          </a:xfrm>
        </p:grpSpPr>
        <p:sp>
          <p:nvSpPr>
            <p:cNvPr id="178" name="Οβάλ 177">
              <a:extLst>
                <a:ext uri="{FF2B5EF4-FFF2-40B4-BE49-F238E27FC236}">
                  <a16:creationId xmlns:a16="http://schemas.microsoft.com/office/drawing/2014/main" id="{1E1458DF-2E08-4D3E-8CF8-4B15752ED5E0}"/>
                </a:ext>
              </a:extLst>
            </p:cNvPr>
            <p:cNvSpPr/>
            <p:nvPr/>
          </p:nvSpPr>
          <p:spPr>
            <a:xfrm>
              <a:off x="2779899" y="2572815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1" name="Εικόνα 220">
              <a:extLst>
                <a:ext uri="{FF2B5EF4-FFF2-40B4-BE49-F238E27FC236}">
                  <a16:creationId xmlns:a16="http://schemas.microsoft.com/office/drawing/2014/main" id="{D480FBB9-15F1-410F-95B8-09363C93D3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7468" y="2672480"/>
              <a:ext cx="642134" cy="646331"/>
            </a:xfrm>
            <a:prstGeom prst="rect">
              <a:avLst/>
            </a:prstGeom>
          </p:spPr>
        </p:pic>
      </p:grpSp>
      <p:grpSp>
        <p:nvGrpSpPr>
          <p:cNvPr id="231" name="Ομάδα 230">
            <a:extLst>
              <a:ext uri="{FF2B5EF4-FFF2-40B4-BE49-F238E27FC236}">
                <a16:creationId xmlns:a16="http://schemas.microsoft.com/office/drawing/2014/main" id="{489EC4E1-EB9A-4A42-8B96-265100213B51}"/>
              </a:ext>
            </a:extLst>
          </p:cNvPr>
          <p:cNvGrpSpPr/>
          <p:nvPr/>
        </p:nvGrpSpPr>
        <p:grpSpPr>
          <a:xfrm>
            <a:off x="5135169" y="3708464"/>
            <a:ext cx="801297" cy="801297"/>
            <a:chOff x="2727961" y="4707061"/>
            <a:chExt cx="801297" cy="801297"/>
          </a:xfrm>
        </p:grpSpPr>
        <p:sp>
          <p:nvSpPr>
            <p:cNvPr id="232" name="Οβάλ 231">
              <a:extLst>
                <a:ext uri="{FF2B5EF4-FFF2-40B4-BE49-F238E27FC236}">
                  <a16:creationId xmlns:a16="http://schemas.microsoft.com/office/drawing/2014/main" id="{3F325A55-6AB7-403D-8EA8-9F0EB8849748}"/>
                </a:ext>
              </a:extLst>
            </p:cNvPr>
            <p:cNvSpPr/>
            <p:nvPr/>
          </p:nvSpPr>
          <p:spPr>
            <a:xfrm>
              <a:off x="2727961" y="470706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3" name="Εικόνα 232">
              <a:extLst>
                <a:ext uri="{FF2B5EF4-FFF2-40B4-BE49-F238E27FC236}">
                  <a16:creationId xmlns:a16="http://schemas.microsoft.com/office/drawing/2014/main" id="{9C7C2050-5C8B-4AE8-9EF3-D1CF3E4EC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3959" y="4793664"/>
              <a:ext cx="669316" cy="648000"/>
            </a:xfrm>
            <a:prstGeom prst="rect">
              <a:avLst/>
            </a:prstGeom>
          </p:spPr>
        </p:pic>
      </p:grpSp>
      <p:pic>
        <p:nvPicPr>
          <p:cNvPr id="82" name="Εικόνα 81">
            <a:extLst>
              <a:ext uri="{FF2B5EF4-FFF2-40B4-BE49-F238E27FC236}">
                <a16:creationId xmlns:a16="http://schemas.microsoft.com/office/drawing/2014/main" id="{42075628-B6CE-4769-B163-4CB6122CD8B3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1485" y="4732388"/>
            <a:ext cx="1132802" cy="1159846"/>
          </a:xfrm>
          <a:prstGeom prst="rect">
            <a:avLst/>
          </a:prstGeom>
        </p:spPr>
      </p:pic>
      <p:cxnSp>
        <p:nvCxnSpPr>
          <p:cNvPr id="85" name="Ευθύγραμμο βέλος σύνδεσης 84">
            <a:extLst>
              <a:ext uri="{FF2B5EF4-FFF2-40B4-BE49-F238E27FC236}">
                <a16:creationId xmlns:a16="http://schemas.microsoft.com/office/drawing/2014/main" id="{D36EB0B1-F8B5-44AD-A48C-497CE1204D1B}"/>
              </a:ext>
            </a:extLst>
          </p:cNvPr>
          <p:cNvCxnSpPr>
            <a:cxnSpLocks/>
            <a:stCxn id="232" idx="4"/>
            <a:endCxn id="89" idx="1"/>
          </p:cNvCxnSpPr>
          <p:nvPr/>
        </p:nvCxnSpPr>
        <p:spPr>
          <a:xfrm>
            <a:off x="5535818" y="4509761"/>
            <a:ext cx="1987976" cy="1944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Ορθογώνιο 88">
            <a:extLst>
              <a:ext uri="{FF2B5EF4-FFF2-40B4-BE49-F238E27FC236}">
                <a16:creationId xmlns:a16="http://schemas.microsoft.com/office/drawing/2014/main" id="{F5AF3835-633D-48A2-87F0-775AE4668C41}"/>
              </a:ext>
            </a:extLst>
          </p:cNvPr>
          <p:cNvSpPr/>
          <p:nvPr/>
        </p:nvSpPr>
        <p:spPr>
          <a:xfrm>
            <a:off x="7523794" y="6130597"/>
            <a:ext cx="2352529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91" name="Ορθογώνιο 90">
            <a:extLst>
              <a:ext uri="{FF2B5EF4-FFF2-40B4-BE49-F238E27FC236}">
                <a16:creationId xmlns:a16="http://schemas.microsoft.com/office/drawing/2014/main" id="{2378DDAF-DE75-4676-BA3F-B1B01D07E05D}"/>
              </a:ext>
            </a:extLst>
          </p:cNvPr>
          <p:cNvSpPr/>
          <p:nvPr/>
        </p:nvSpPr>
        <p:spPr>
          <a:xfrm>
            <a:off x="8003386" y="6122729"/>
            <a:ext cx="219074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PHR mobile app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for citizens </a:t>
            </a:r>
            <a:r>
              <a:rPr lang="en-GB" sz="1200" dirty="0">
                <a:latin typeface="Arial Narrow" panose="020B0606020202030204" pitchFamily="34" charset="0"/>
              </a:rPr>
              <a:t>(D5.2.2)</a:t>
            </a:r>
          </a:p>
        </p:txBody>
      </p:sp>
      <p:pic>
        <p:nvPicPr>
          <p:cNvPr id="92" name="Εικόνα 91">
            <a:extLst>
              <a:ext uri="{FF2B5EF4-FFF2-40B4-BE49-F238E27FC236}">
                <a16:creationId xmlns:a16="http://schemas.microsoft.com/office/drawing/2014/main" id="{7B18765A-1993-4BCC-8E67-326D0A4F9717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5232" y="6158383"/>
            <a:ext cx="400337" cy="599495"/>
          </a:xfrm>
          <a:prstGeom prst="rect">
            <a:avLst/>
          </a:prstGeom>
        </p:spPr>
      </p:pic>
      <p:cxnSp>
        <p:nvCxnSpPr>
          <p:cNvPr id="103" name="Γραμμή σύνδεσης: Γωνιώδης 102">
            <a:extLst>
              <a:ext uri="{FF2B5EF4-FFF2-40B4-BE49-F238E27FC236}">
                <a16:creationId xmlns:a16="http://schemas.microsoft.com/office/drawing/2014/main" id="{69C3B6BA-E7A0-4560-B23B-46E31AF71327}"/>
              </a:ext>
            </a:extLst>
          </p:cNvPr>
          <p:cNvCxnSpPr>
            <a:cxnSpLocks/>
            <a:stCxn id="47" idx="3"/>
            <a:endCxn id="106" idx="1"/>
          </p:cNvCxnSpPr>
          <p:nvPr/>
        </p:nvCxnSpPr>
        <p:spPr>
          <a:xfrm>
            <a:off x="10542207" y="4148519"/>
            <a:ext cx="498268" cy="772117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Εικόνα 107">
            <a:extLst>
              <a:ext uri="{FF2B5EF4-FFF2-40B4-BE49-F238E27FC236}">
                <a16:creationId xmlns:a16="http://schemas.microsoft.com/office/drawing/2014/main" id="{5A3967E4-B1BD-41F2-9207-931270D40E1A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8868" y="2377538"/>
            <a:ext cx="717679" cy="642134"/>
          </a:xfrm>
          <a:prstGeom prst="rect">
            <a:avLst/>
          </a:prstGeom>
        </p:spPr>
      </p:pic>
      <p:cxnSp>
        <p:nvCxnSpPr>
          <p:cNvPr id="121" name="Ευθύγραμμο βέλος σύνδεσης 120">
            <a:extLst>
              <a:ext uri="{FF2B5EF4-FFF2-40B4-BE49-F238E27FC236}">
                <a16:creationId xmlns:a16="http://schemas.microsoft.com/office/drawing/2014/main" id="{5A25128B-7003-4F1D-BB3E-DDF1FD742365}"/>
              </a:ext>
            </a:extLst>
          </p:cNvPr>
          <p:cNvCxnSpPr>
            <a:cxnSpLocks/>
            <a:stCxn id="232" idx="0"/>
            <a:endCxn id="108" idx="1"/>
          </p:cNvCxnSpPr>
          <p:nvPr/>
        </p:nvCxnSpPr>
        <p:spPr>
          <a:xfrm flipV="1">
            <a:off x="5535818" y="2698605"/>
            <a:ext cx="583050" cy="10098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Ευθύγραμμο βέλος σύνδεσης 127">
            <a:extLst>
              <a:ext uri="{FF2B5EF4-FFF2-40B4-BE49-F238E27FC236}">
                <a16:creationId xmlns:a16="http://schemas.microsoft.com/office/drawing/2014/main" id="{5744E14D-DDBD-40E2-AB86-24354BBB55F2}"/>
              </a:ext>
            </a:extLst>
          </p:cNvPr>
          <p:cNvCxnSpPr>
            <a:cxnSpLocks/>
            <a:stCxn id="178" idx="1"/>
            <a:endCxn id="11" idx="3"/>
          </p:cNvCxnSpPr>
          <p:nvPr/>
        </p:nvCxnSpPr>
        <p:spPr>
          <a:xfrm flipH="1" flipV="1">
            <a:off x="3588541" y="2129305"/>
            <a:ext cx="509581" cy="16974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Ευθύγραμμο βέλος σύνδεσης 130">
            <a:extLst>
              <a:ext uri="{FF2B5EF4-FFF2-40B4-BE49-F238E27FC236}">
                <a16:creationId xmlns:a16="http://schemas.microsoft.com/office/drawing/2014/main" id="{EBD89611-33AB-4049-B1D9-C9ACE3FC6FC5}"/>
              </a:ext>
            </a:extLst>
          </p:cNvPr>
          <p:cNvCxnSpPr>
            <a:cxnSpLocks/>
            <a:stCxn id="178" idx="2"/>
            <a:endCxn id="16" idx="3"/>
          </p:cNvCxnSpPr>
          <p:nvPr/>
        </p:nvCxnSpPr>
        <p:spPr>
          <a:xfrm flipH="1" flipV="1">
            <a:off x="3586702" y="4108585"/>
            <a:ext cx="394073" cy="14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Ορθογώνιο 144">
            <a:extLst>
              <a:ext uri="{FF2B5EF4-FFF2-40B4-BE49-F238E27FC236}">
                <a16:creationId xmlns:a16="http://schemas.microsoft.com/office/drawing/2014/main" id="{FCFD20F0-18D8-4BF6-A346-DCC051504B78}"/>
              </a:ext>
            </a:extLst>
          </p:cNvPr>
          <p:cNvSpPr/>
          <p:nvPr/>
        </p:nvSpPr>
        <p:spPr>
          <a:xfrm>
            <a:off x="429096" y="5688221"/>
            <a:ext cx="3157604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148" name="Εικόνα 147">
            <a:extLst>
              <a:ext uri="{FF2B5EF4-FFF2-40B4-BE49-F238E27FC236}">
                <a16:creationId xmlns:a16="http://schemas.microsoft.com/office/drawing/2014/main" id="{1724FC02-BA39-42C4-BDD7-B3C646A203BA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252" y="5716007"/>
            <a:ext cx="400337" cy="599495"/>
          </a:xfrm>
          <a:prstGeom prst="rect">
            <a:avLst/>
          </a:prstGeom>
        </p:spPr>
      </p:pic>
      <p:sp>
        <p:nvSpPr>
          <p:cNvPr id="149" name="Ορθογώνιο 148">
            <a:extLst>
              <a:ext uri="{FF2B5EF4-FFF2-40B4-BE49-F238E27FC236}">
                <a16:creationId xmlns:a16="http://schemas.microsoft.com/office/drawing/2014/main" id="{F6291409-D3B1-4C4B-8F93-B382CEE9F7AF}"/>
              </a:ext>
            </a:extLst>
          </p:cNvPr>
          <p:cNvSpPr/>
          <p:nvPr/>
        </p:nvSpPr>
        <p:spPr>
          <a:xfrm>
            <a:off x="911744" y="5684631"/>
            <a:ext cx="19748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e-Learning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web platform </a:t>
            </a:r>
            <a:r>
              <a:rPr lang="en-GB" sz="1200" dirty="0">
                <a:latin typeface="Arial Narrow" panose="020B0606020202030204" pitchFamily="34" charset="0"/>
              </a:rPr>
              <a:t>(D4.2.3)</a:t>
            </a:r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153" name="Εικόνα 152">
            <a:extLst>
              <a:ext uri="{FF2B5EF4-FFF2-40B4-BE49-F238E27FC236}">
                <a16:creationId xmlns:a16="http://schemas.microsoft.com/office/drawing/2014/main" id="{A83FA569-E3FA-4030-8C81-7CEF86AB9E4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9641" y="5687681"/>
            <a:ext cx="654338" cy="696828"/>
          </a:xfrm>
          <a:prstGeom prst="rect">
            <a:avLst/>
          </a:prstGeom>
        </p:spPr>
      </p:pic>
      <p:cxnSp>
        <p:nvCxnSpPr>
          <p:cNvPr id="155" name="Ευθύγραμμο βέλος σύνδεσης 154">
            <a:extLst>
              <a:ext uri="{FF2B5EF4-FFF2-40B4-BE49-F238E27FC236}">
                <a16:creationId xmlns:a16="http://schemas.microsoft.com/office/drawing/2014/main" id="{A58DC8F3-A94C-4E76-AB98-E6541B504DE0}"/>
              </a:ext>
            </a:extLst>
          </p:cNvPr>
          <p:cNvCxnSpPr>
            <a:cxnSpLocks/>
            <a:stCxn id="178" idx="3"/>
            <a:endCxn id="145" idx="3"/>
          </p:cNvCxnSpPr>
          <p:nvPr/>
        </p:nvCxnSpPr>
        <p:spPr>
          <a:xfrm flipH="1">
            <a:off x="3586700" y="4393341"/>
            <a:ext cx="511422" cy="16180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Ευθύγραμμο βέλος σύνδεσης 169">
            <a:extLst>
              <a:ext uri="{FF2B5EF4-FFF2-40B4-BE49-F238E27FC236}">
                <a16:creationId xmlns:a16="http://schemas.microsoft.com/office/drawing/2014/main" id="{9138D68F-3EBA-40BB-A21D-0ECAC2F5AC6D}"/>
              </a:ext>
            </a:extLst>
          </p:cNvPr>
          <p:cNvCxnSpPr>
            <a:cxnSpLocks/>
            <a:stCxn id="108" idx="3"/>
          </p:cNvCxnSpPr>
          <p:nvPr/>
        </p:nvCxnSpPr>
        <p:spPr>
          <a:xfrm>
            <a:off x="6836547" y="2698605"/>
            <a:ext cx="706298" cy="1127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1" name="Εικόνα 260">
            <a:extLst>
              <a:ext uri="{FF2B5EF4-FFF2-40B4-BE49-F238E27FC236}">
                <a16:creationId xmlns:a16="http://schemas.microsoft.com/office/drawing/2014/main" id="{45953B8E-D249-4A08-B8DD-BD821CF011C2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6323" y="6120901"/>
            <a:ext cx="658587" cy="696828"/>
          </a:xfrm>
          <a:prstGeom prst="rect">
            <a:avLst/>
          </a:prstGeom>
        </p:spPr>
      </p:pic>
      <p:cxnSp>
        <p:nvCxnSpPr>
          <p:cNvPr id="286" name="Γραμμή σύνδεσης: Καμπύλη 285">
            <a:extLst>
              <a:ext uri="{FF2B5EF4-FFF2-40B4-BE49-F238E27FC236}">
                <a16:creationId xmlns:a16="http://schemas.microsoft.com/office/drawing/2014/main" id="{AB57ED89-9306-4ECB-93F4-BA842E9C5D97}"/>
              </a:ext>
            </a:extLst>
          </p:cNvPr>
          <p:cNvCxnSpPr>
            <a:stCxn id="178" idx="5"/>
            <a:endCxn id="232" idx="3"/>
          </p:cNvCxnSpPr>
          <p:nvPr/>
        </p:nvCxnSpPr>
        <p:spPr>
          <a:xfrm rot="5400000" flipH="1" flipV="1">
            <a:off x="4958156" y="4098982"/>
            <a:ext cx="927" cy="587791"/>
          </a:xfrm>
          <a:prstGeom prst="curvedConnector3">
            <a:avLst>
              <a:gd name="adj1" fmla="val -29012406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Ορθογώνιο 291">
            <a:extLst>
              <a:ext uri="{FF2B5EF4-FFF2-40B4-BE49-F238E27FC236}">
                <a16:creationId xmlns:a16="http://schemas.microsoft.com/office/drawing/2014/main" id="{0FD5948C-A152-4837-84D4-BC2B70ACD7AF}"/>
              </a:ext>
            </a:extLst>
          </p:cNvPr>
          <p:cNvSpPr/>
          <p:nvPr/>
        </p:nvSpPr>
        <p:spPr>
          <a:xfrm>
            <a:off x="8767812" y="4696583"/>
            <a:ext cx="5581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latin typeface="Arial Narrow" panose="020B0606020202030204" pitchFamily="34" charset="0"/>
              </a:rPr>
              <a:t>D5.x.2</a:t>
            </a:r>
            <a:endParaRPr lang="en-US" sz="1200" dirty="0"/>
          </a:p>
        </p:txBody>
      </p:sp>
      <p:sp>
        <p:nvSpPr>
          <p:cNvPr id="78" name="Διάγραμμα ροής: Μαγνητικός δίσκος 77">
            <a:extLst>
              <a:ext uri="{FF2B5EF4-FFF2-40B4-BE49-F238E27FC236}">
                <a16:creationId xmlns:a16="http://schemas.microsoft.com/office/drawing/2014/main" id="{75BAA7FB-44DD-4167-9F56-792168DD0E52}"/>
              </a:ext>
            </a:extLst>
          </p:cNvPr>
          <p:cNvSpPr/>
          <p:nvPr/>
        </p:nvSpPr>
        <p:spPr>
          <a:xfrm>
            <a:off x="982237" y="4682128"/>
            <a:ext cx="147166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e-Learning</a:t>
            </a:r>
          </a:p>
          <a:p>
            <a:pPr algn="ctr"/>
            <a:r>
              <a:rPr lang="en-US" sz="1600" dirty="0">
                <a:latin typeface="Arial Narrow" panose="020B0606020202030204" pitchFamily="34" charset="0"/>
              </a:rPr>
              <a:t>database</a:t>
            </a:r>
          </a:p>
        </p:txBody>
      </p:sp>
      <p:sp>
        <p:nvSpPr>
          <p:cNvPr id="80" name="Θέση περιεχομένου 5">
            <a:extLst>
              <a:ext uri="{FF2B5EF4-FFF2-40B4-BE49-F238E27FC236}">
                <a16:creationId xmlns:a16="http://schemas.microsoft.com/office/drawing/2014/main" id="{5F95A890-D627-47E4-8818-921839613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4999" y="201542"/>
            <a:ext cx="6284871" cy="1363994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Arial Narrow" panose="020B0606020202030204" pitchFamily="34" charset="0"/>
              </a:rPr>
              <a:t>What a citizen (</a:t>
            </a:r>
            <a:r>
              <a:rPr lang="en-US" sz="1800" i="1" dirty="0">
                <a:latin typeface="Arial Narrow" panose="020B0606020202030204" pitchFamily="34" charset="0"/>
              </a:rPr>
              <a:t>Visitor</a:t>
            </a:r>
            <a:r>
              <a:rPr lang="en-US" sz="1800" dirty="0">
                <a:latin typeface="Arial Narrow" panose="020B0606020202030204" pitchFamily="34" charset="0"/>
              </a:rPr>
              <a:t> or </a:t>
            </a:r>
            <a:r>
              <a:rPr lang="en-US" sz="1800" i="1" dirty="0">
                <a:latin typeface="Arial Narrow" panose="020B0606020202030204" pitchFamily="34" charset="0"/>
              </a:rPr>
              <a:t>PHR owner</a:t>
            </a:r>
            <a:r>
              <a:rPr lang="en-US" sz="1800" dirty="0">
                <a:latin typeface="Arial Narrow" panose="020B0606020202030204" pitchFamily="34" charset="0"/>
              </a:rPr>
              <a:t>) could do alone, </a:t>
            </a:r>
            <a:r>
              <a:rPr lang="en-US" sz="1800" b="1" u="sng" dirty="0">
                <a:latin typeface="Arial Narrow" panose="020B0606020202030204" pitchFamily="34" charset="0"/>
              </a:rPr>
              <a:t>without involving</a:t>
            </a:r>
            <a:r>
              <a:rPr lang="en-US" sz="1800" dirty="0">
                <a:latin typeface="Arial Narrow" panose="020B0606020202030204" pitchFamily="34" charset="0"/>
              </a:rPr>
              <a:t>:</a:t>
            </a:r>
          </a:p>
          <a:p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Local Support/Reference Center(s)</a:t>
            </a:r>
            <a:endParaRPr lang="en-US" sz="1800" dirty="0">
              <a:latin typeface="Arial Narrow" panose="020B0606020202030204" pitchFamily="34" charset="0"/>
            </a:endParaRPr>
          </a:p>
          <a:p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Connected Service Provider(s)</a:t>
            </a:r>
          </a:p>
        </p:txBody>
      </p:sp>
      <p:sp>
        <p:nvSpPr>
          <p:cNvPr id="81" name="Οβάλ 80">
            <a:extLst>
              <a:ext uri="{FF2B5EF4-FFF2-40B4-BE49-F238E27FC236}">
                <a16:creationId xmlns:a16="http://schemas.microsoft.com/office/drawing/2014/main" id="{F87AAF72-9771-4147-99F4-DD05D223BC13}"/>
              </a:ext>
            </a:extLst>
          </p:cNvPr>
          <p:cNvSpPr/>
          <p:nvPr/>
        </p:nvSpPr>
        <p:spPr>
          <a:xfrm>
            <a:off x="3707980" y="2823230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83" name="Οβάλ 82">
            <a:extLst>
              <a:ext uri="{FF2B5EF4-FFF2-40B4-BE49-F238E27FC236}">
                <a16:creationId xmlns:a16="http://schemas.microsoft.com/office/drawing/2014/main" id="{65F47B10-E8FC-46D3-B7BD-F9D5276A142B}"/>
              </a:ext>
            </a:extLst>
          </p:cNvPr>
          <p:cNvSpPr/>
          <p:nvPr/>
        </p:nvSpPr>
        <p:spPr>
          <a:xfrm>
            <a:off x="3704573" y="3972256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84" name="Οβάλ 83">
            <a:extLst>
              <a:ext uri="{FF2B5EF4-FFF2-40B4-BE49-F238E27FC236}">
                <a16:creationId xmlns:a16="http://schemas.microsoft.com/office/drawing/2014/main" id="{8C5FF177-0DFB-4220-A0C0-3D9D14C866E0}"/>
              </a:ext>
            </a:extLst>
          </p:cNvPr>
          <p:cNvSpPr/>
          <p:nvPr/>
        </p:nvSpPr>
        <p:spPr>
          <a:xfrm>
            <a:off x="3704573" y="5082699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86" name="Οβάλ 85">
            <a:extLst>
              <a:ext uri="{FF2B5EF4-FFF2-40B4-BE49-F238E27FC236}">
                <a16:creationId xmlns:a16="http://schemas.microsoft.com/office/drawing/2014/main" id="{FA25C5EA-8F96-4771-9447-A32220EB1898}"/>
              </a:ext>
            </a:extLst>
          </p:cNvPr>
          <p:cNvSpPr/>
          <p:nvPr/>
        </p:nvSpPr>
        <p:spPr>
          <a:xfrm>
            <a:off x="7093858" y="397225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87" name="Οβάλ 86">
            <a:extLst>
              <a:ext uri="{FF2B5EF4-FFF2-40B4-BE49-F238E27FC236}">
                <a16:creationId xmlns:a16="http://schemas.microsoft.com/office/drawing/2014/main" id="{AB49179E-357A-481F-B6C7-751A7B17D1F3}"/>
              </a:ext>
            </a:extLst>
          </p:cNvPr>
          <p:cNvSpPr/>
          <p:nvPr/>
        </p:nvSpPr>
        <p:spPr>
          <a:xfrm>
            <a:off x="7086608" y="6001102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90" name="Οβάλ 89">
            <a:extLst>
              <a:ext uri="{FF2B5EF4-FFF2-40B4-BE49-F238E27FC236}">
                <a16:creationId xmlns:a16="http://schemas.microsoft.com/office/drawing/2014/main" id="{91F40B81-D45A-495B-986D-0CB1DEE697B0}"/>
              </a:ext>
            </a:extLst>
          </p:cNvPr>
          <p:cNvSpPr/>
          <p:nvPr/>
        </p:nvSpPr>
        <p:spPr>
          <a:xfrm>
            <a:off x="7089029" y="3144717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1338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D527386C-08E7-4ECE-A79D-5E27D50E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1905000"/>
            <a:ext cx="5238750" cy="13215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Arial Narrow" panose="020B0606020202030204" pitchFamily="34" charset="0"/>
              </a:rPr>
              <a:t>About the </a:t>
            </a:r>
            <a:br>
              <a:rPr lang="en-GB" sz="3200" b="1" dirty="0">
                <a:latin typeface="Arial Narrow" panose="020B0606020202030204" pitchFamily="34" charset="0"/>
              </a:rPr>
            </a:br>
            <a:r>
              <a:rPr lang="en-GB" sz="3200" b="1" dirty="0">
                <a:latin typeface="Arial Narrow" panose="020B0606020202030204" pitchFamily="34" charset="0"/>
              </a:rPr>
              <a:t>Cross4all Reference Centers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A793306-CFBE-44A5-80E1-CEED72247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675" y="369651"/>
            <a:ext cx="6410325" cy="5405572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 lnSpcReduction="10000"/>
          </a:bodyPr>
          <a:lstStyle/>
          <a:p>
            <a:r>
              <a:rPr lang="en-GB" sz="1800" dirty="0">
                <a:latin typeface="Arial Narrow" panose="020B0606020202030204" pitchFamily="34" charset="0"/>
              </a:rPr>
              <a:t>To further support the management of citizen’s PHRs, the concept of </a:t>
            </a:r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Local Support/Reference Centers</a:t>
            </a:r>
            <a:r>
              <a:rPr lang="en-GB" sz="1800" dirty="0">
                <a:latin typeface="Arial Narrow" panose="020B0606020202030204" pitchFamily="34" charset="0"/>
              </a:rPr>
              <a:t> is introduced, which shall help the citizens to: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improve their </a:t>
            </a:r>
            <a:r>
              <a:rPr lang="en-GB" sz="1800" b="1" dirty="0">
                <a:latin typeface="Arial Narrow" panose="020B0606020202030204" pitchFamily="34" charset="0"/>
              </a:rPr>
              <a:t>self-awareness</a:t>
            </a:r>
            <a:r>
              <a:rPr lang="en-GB" sz="1800" dirty="0">
                <a:latin typeface="Arial Narrow" panose="020B0606020202030204" pitchFamily="34" charset="0"/>
              </a:rPr>
              <a:t> and </a:t>
            </a:r>
            <a:r>
              <a:rPr lang="en-GB" sz="1800" b="1" dirty="0">
                <a:latin typeface="Arial Narrow" panose="020B0606020202030204" pitchFamily="34" charset="0"/>
              </a:rPr>
              <a:t>self-management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increase their awareness and about the </a:t>
            </a:r>
            <a:r>
              <a:rPr lang="en-GB" sz="1800" b="1" dirty="0">
                <a:latin typeface="Arial Narrow" panose="020B0606020202030204" pitchFamily="34" charset="0"/>
              </a:rPr>
              <a:t>project’s tools / services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provide </a:t>
            </a:r>
            <a:r>
              <a:rPr lang="en-GB" sz="1800" b="1" dirty="0">
                <a:latin typeface="Arial Narrow" panose="020B0606020202030204" pitchFamily="34" charset="0"/>
              </a:rPr>
              <a:t>user/technical support</a:t>
            </a:r>
            <a:r>
              <a:rPr lang="en-GB" sz="1800" dirty="0">
                <a:latin typeface="Arial Narrow" panose="020B0606020202030204" pitchFamily="34" charset="0"/>
              </a:rPr>
              <a:t> to system users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generate and maintain an </a:t>
            </a:r>
            <a:r>
              <a:rPr lang="en-GB" sz="1800" b="1" dirty="0">
                <a:latin typeface="Arial Narrow" panose="020B0606020202030204" pitchFamily="34" charset="0"/>
              </a:rPr>
              <a:t>accurate PHR </a:t>
            </a:r>
            <a:r>
              <a:rPr lang="en-GB" sz="1800" dirty="0">
                <a:latin typeface="Arial Narrow" panose="020B0606020202030204" pitchFamily="34" charset="0"/>
              </a:rPr>
              <a:t>(health logistics)</a:t>
            </a:r>
          </a:p>
          <a:p>
            <a:r>
              <a:rPr lang="en-GB" sz="1800" dirty="0">
                <a:latin typeface="Arial Narrow" panose="020B0606020202030204" pitchFamily="34" charset="0"/>
              </a:rPr>
              <a:t>These Centers shall be </a:t>
            </a:r>
            <a:r>
              <a:rPr lang="en-GB" sz="1800" b="1" dirty="0">
                <a:latin typeface="Arial Narrow" panose="020B0606020202030204" pitchFamily="34" charset="0"/>
              </a:rPr>
              <a:t>staffed</a:t>
            </a:r>
            <a:r>
              <a:rPr lang="en-GB" sz="1800" dirty="0">
                <a:latin typeface="Arial Narrow" panose="020B0606020202030204" pitchFamily="34" charset="0"/>
              </a:rPr>
              <a:t> with experts and shall be </a:t>
            </a:r>
            <a:r>
              <a:rPr lang="en-GB" sz="1800" b="1" dirty="0">
                <a:latin typeface="Arial Narrow" panose="020B0606020202030204" pitchFamily="34" charset="0"/>
              </a:rPr>
              <a:t>equipped </a:t>
            </a:r>
            <a:r>
              <a:rPr lang="en-GB" sz="1800" dirty="0">
                <a:latin typeface="Arial Narrow" panose="020B0606020202030204" pitchFamily="34" charset="0"/>
              </a:rPr>
              <a:t>appropriately, in order to be in the position to: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provide </a:t>
            </a:r>
            <a:r>
              <a:rPr lang="en-GB" sz="1800" b="1" dirty="0">
                <a:latin typeface="Arial Narrow" panose="020B0606020202030204" pitchFamily="34" charset="0"/>
              </a:rPr>
              <a:t>information</a:t>
            </a:r>
            <a:r>
              <a:rPr lang="en-GB" sz="1800" dirty="0">
                <a:latin typeface="Arial Narrow" panose="020B0606020202030204" pitchFamily="34" charset="0"/>
              </a:rPr>
              <a:t> about </a:t>
            </a:r>
            <a:r>
              <a:rPr lang="en-GB" sz="1800" b="1" dirty="0">
                <a:latin typeface="Arial Narrow" panose="020B0606020202030204" pitchFamily="34" charset="0"/>
              </a:rPr>
              <a:t>available healthcare infrastructures and services </a:t>
            </a:r>
            <a:r>
              <a:rPr lang="en-GB" sz="1800" dirty="0">
                <a:latin typeface="Arial Narrow" panose="020B0606020202030204" pitchFamily="34" charset="0"/>
              </a:rPr>
              <a:t>at both sides of the border, including </a:t>
            </a:r>
            <a:r>
              <a:rPr lang="en-GB" sz="1800" b="1" dirty="0">
                <a:latin typeface="Arial Narrow" panose="020B0606020202030204" pitchFamily="34" charset="0"/>
              </a:rPr>
              <a:t>access and accessibility </a:t>
            </a:r>
            <a:r>
              <a:rPr lang="en-GB" sz="1800" dirty="0">
                <a:latin typeface="Arial Narrow" panose="020B0606020202030204" pitchFamily="34" charset="0"/>
              </a:rPr>
              <a:t>information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act as an </a:t>
            </a:r>
            <a:r>
              <a:rPr lang="en-GB" sz="1800" b="1" dirty="0">
                <a:latin typeface="Arial Narrow" panose="020B0606020202030204" pitchFamily="34" charset="0"/>
              </a:rPr>
              <a:t>information center</a:t>
            </a:r>
            <a:r>
              <a:rPr lang="en-GB" sz="1800" dirty="0">
                <a:latin typeface="Arial Narrow" panose="020B0606020202030204" pitchFamily="34" charset="0"/>
              </a:rPr>
              <a:t> for citizens and </a:t>
            </a:r>
            <a:r>
              <a:rPr lang="en-GB" sz="1800" b="1" dirty="0">
                <a:latin typeface="Arial Narrow" panose="020B0606020202030204" pitchFamily="34" charset="0"/>
              </a:rPr>
              <a:t>help desk</a:t>
            </a:r>
            <a:r>
              <a:rPr lang="en-GB" sz="1800" dirty="0">
                <a:latin typeface="Arial Narrow" panose="020B0606020202030204" pitchFamily="34" charset="0"/>
              </a:rPr>
              <a:t> for medical tourists</a:t>
            </a:r>
            <a:endParaRPr lang="en-US" sz="1800" dirty="0">
              <a:latin typeface="Arial Narrow" panose="020B0606020202030204" pitchFamily="34" charset="0"/>
            </a:endParaRP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offer </a:t>
            </a:r>
            <a:r>
              <a:rPr lang="en-GB" sz="1800" b="1" dirty="0">
                <a:latin typeface="Arial Narrow" panose="020B0606020202030204" pitchFamily="34" charset="0"/>
              </a:rPr>
              <a:t>personal support for PHR management </a:t>
            </a:r>
            <a:r>
              <a:rPr lang="en-GB" sz="1800" b="1" u="sng" dirty="0">
                <a:latin typeface="Arial Narrow" panose="020B0606020202030204" pitchFamily="34" charset="0"/>
              </a:rPr>
              <a:t>onsite</a:t>
            </a:r>
            <a:r>
              <a:rPr lang="en-GB" sz="1800" b="1" dirty="0">
                <a:latin typeface="Arial Narrow" panose="020B0606020202030204" pitchFamily="34" charset="0"/>
              </a:rPr>
              <a:t> </a:t>
            </a:r>
            <a:r>
              <a:rPr lang="en-GB" sz="1800" dirty="0">
                <a:latin typeface="Arial Narrow" panose="020B0606020202030204" pitchFamily="34" charset="0"/>
              </a:rPr>
              <a:t>(for active citizens)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offer </a:t>
            </a:r>
            <a:r>
              <a:rPr lang="en-GB" sz="1800" b="1" dirty="0">
                <a:latin typeface="Arial Narrow" panose="020B0606020202030204" pitchFamily="34" charset="0"/>
              </a:rPr>
              <a:t>personal support for PHR management </a:t>
            </a:r>
            <a:r>
              <a:rPr lang="en-GB" sz="1800" b="1" u="sng" dirty="0">
                <a:latin typeface="Arial Narrow" panose="020B0606020202030204" pitchFamily="34" charset="0"/>
              </a:rPr>
              <a:t>at the citizen’s space</a:t>
            </a:r>
            <a:r>
              <a:rPr lang="en-GB" sz="1800" b="1" dirty="0">
                <a:latin typeface="Arial Narrow" panose="020B0606020202030204" pitchFamily="34" charset="0"/>
              </a:rPr>
              <a:t> </a:t>
            </a:r>
            <a:r>
              <a:rPr lang="en-GB" sz="1800" dirty="0">
                <a:latin typeface="Arial Narrow" panose="020B0606020202030204" pitchFamily="34" charset="0"/>
              </a:rPr>
              <a:t>(for socially and geographically isolated individuals), though a pilot mobile units programme</a:t>
            </a:r>
          </a:p>
        </p:txBody>
      </p:sp>
      <p:pic>
        <p:nvPicPr>
          <p:cNvPr id="44" name="Εικόνα 43">
            <a:extLst>
              <a:ext uri="{FF2B5EF4-FFF2-40B4-BE49-F238E27FC236}">
                <a16:creationId xmlns:a16="http://schemas.microsoft.com/office/drawing/2014/main" id="{532DB6A5-E89F-4A04-8251-D58F8C2A1D4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696" y="235809"/>
            <a:ext cx="3014177" cy="1827663"/>
          </a:xfrm>
          <a:prstGeom prst="rect">
            <a:avLst/>
          </a:prstGeom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22A826C-D2F9-45B0-AC2C-2B517E01E7A6}"/>
              </a:ext>
            </a:extLst>
          </p:cNvPr>
          <p:cNvSpPr/>
          <p:nvPr/>
        </p:nvSpPr>
        <p:spPr>
          <a:xfrm>
            <a:off x="381000" y="3146763"/>
            <a:ext cx="471487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 Narrow" panose="020B0606020202030204" pitchFamily="34" charset="0"/>
              </a:rPr>
              <a:t>In this project (WP4 and WP5), the components of an innovative integrated cloud-based platform will be developed </a:t>
            </a:r>
            <a:r>
              <a:rPr lang="en-GB" b="1" dirty="0">
                <a:latin typeface="Arial Narrow" panose="020B0606020202030204" pitchFamily="34" charset="0"/>
              </a:rPr>
              <a:t>for promoting better management and use of citizens’ personal health records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Narrow" panose="020B0606020202030204" pitchFamily="34" charset="0"/>
              </a:rPr>
              <a:t>including </a:t>
            </a:r>
            <a:r>
              <a:rPr lang="en-GB" b="1" dirty="0">
                <a:latin typeface="Arial Narrow" panose="020B0606020202030204" pitchFamily="34" charset="0"/>
              </a:rPr>
              <a:t>cross-border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Narrow" panose="020B0606020202030204" pitchFamily="34" charset="0"/>
              </a:rPr>
              <a:t>with particular focus on serving the needs of </a:t>
            </a:r>
            <a:r>
              <a:rPr lang="en-GB" b="1" dirty="0">
                <a:latin typeface="Arial Narrow" panose="020B0606020202030204" pitchFamily="34" charset="0"/>
              </a:rPr>
              <a:t>elderly</a:t>
            </a:r>
            <a:r>
              <a:rPr lang="en-GB" dirty="0">
                <a:latin typeface="Arial Narrow" panose="020B0606020202030204" pitchFamily="34" charset="0"/>
              </a:rPr>
              <a:t> and </a:t>
            </a:r>
            <a:r>
              <a:rPr lang="en-GB" b="1" dirty="0">
                <a:latin typeface="Arial Narrow" panose="020B0606020202030204" pitchFamily="34" charset="0"/>
              </a:rPr>
              <a:t>people with disabilities</a:t>
            </a:r>
            <a:r>
              <a:rPr lang="en-GB" dirty="0">
                <a:latin typeface="Arial Narrow" panose="020B0606020202030204" pitchFamily="34" charset="0"/>
              </a:rPr>
              <a:t> and </a:t>
            </a:r>
            <a:r>
              <a:rPr lang="en-GB" b="1" dirty="0">
                <a:latin typeface="Arial Narrow" panose="020B0606020202030204" pitchFamily="34" charset="0"/>
              </a:rPr>
              <a:t>socially / geographically isolated individuals</a:t>
            </a:r>
            <a:r>
              <a:rPr lang="en-GB" dirty="0">
                <a:latin typeface="Arial Narrow" panose="020B0606020202030204" pitchFamily="34" charset="0"/>
              </a:rPr>
              <a:t> </a:t>
            </a:r>
          </a:p>
          <a:p>
            <a:endParaRPr lang="en-GB" dirty="0">
              <a:latin typeface="Arial Narrow" panose="020B0606020202030204" pitchFamily="34" charset="0"/>
            </a:endParaRPr>
          </a:p>
          <a:p>
            <a:r>
              <a:rPr lang="en-GB" sz="1400" i="1" dirty="0">
                <a:latin typeface="Arial Narrow" panose="020B0606020202030204" pitchFamily="34" charset="0"/>
              </a:rPr>
              <a:t>(See overview of high-level functionality of the Cross4all subsystems)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AAB33B8-596D-4D77-AC5B-6C7BE5BE0578}"/>
              </a:ext>
            </a:extLst>
          </p:cNvPr>
          <p:cNvSpPr/>
          <p:nvPr/>
        </p:nvSpPr>
        <p:spPr>
          <a:xfrm>
            <a:off x="5557837" y="577522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b="1" u="sng" dirty="0">
                <a:latin typeface="Arial Narrow" panose="020B0606020202030204" pitchFamily="34" charset="0"/>
              </a:rPr>
              <a:t>Note: This does not include the additional requirements that correspond to the “Pilot health pre-check service” provided in the context of WP6 pilots (this is covered in later slides)</a:t>
            </a:r>
          </a:p>
        </p:txBody>
      </p:sp>
    </p:spTree>
    <p:extLst>
      <p:ext uri="{BB962C8B-B14F-4D97-AF65-F5344CB8AC3E}">
        <p14:creationId xmlns:p14="http://schemas.microsoft.com/office/powerpoint/2010/main" val="392335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D527386C-08E7-4ECE-A79D-5E27D50E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1905000"/>
            <a:ext cx="5238750" cy="13215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Arial Narrow" panose="020B0606020202030204" pitchFamily="34" charset="0"/>
              </a:rPr>
              <a:t>About the </a:t>
            </a:r>
            <a:br>
              <a:rPr lang="en-GB" sz="3200" b="1" dirty="0">
                <a:latin typeface="Arial Narrow" panose="020B0606020202030204" pitchFamily="34" charset="0"/>
              </a:rPr>
            </a:br>
            <a:r>
              <a:rPr lang="en-GB" sz="3200" b="1" dirty="0">
                <a:latin typeface="Arial Narrow" panose="020B0606020202030204" pitchFamily="34" charset="0"/>
              </a:rPr>
              <a:t>Cross4all Reference Centers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A793306-CFBE-44A5-80E1-CEED72247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675" y="381001"/>
            <a:ext cx="6410325" cy="6276974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Arial Narrow" panose="020B0606020202030204" pitchFamily="34" charset="0"/>
              </a:rPr>
              <a:t>Overview of the </a:t>
            </a:r>
            <a:r>
              <a:rPr lang="en-GB" sz="1800" b="1" u="sng" dirty="0">
                <a:latin typeface="Arial Narrow" panose="020B0606020202030204" pitchFamily="34" charset="0"/>
              </a:rPr>
              <a:t>services</a:t>
            </a:r>
            <a:r>
              <a:rPr lang="en-GB" sz="1800" dirty="0">
                <a:latin typeface="Arial Narrow" panose="020B0606020202030204" pitchFamily="34" charset="0"/>
              </a:rPr>
              <a:t>: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</a:rPr>
              <a:t>offering </a:t>
            </a:r>
            <a:r>
              <a:rPr lang="en-GB" sz="1800" b="1" dirty="0">
                <a:latin typeface="Arial Narrow" panose="020B0606020202030204" pitchFamily="34" charset="0"/>
              </a:rPr>
              <a:t>information on healthcare services </a:t>
            </a:r>
            <a:r>
              <a:rPr lang="en-GB" sz="1800" dirty="0">
                <a:latin typeface="Arial Narrow" panose="020B0606020202030204" pitchFamily="34" charset="0"/>
              </a:rPr>
              <a:t>in the region, including information about access and accessibility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</a:rPr>
              <a:t>providing information on the operation of a </a:t>
            </a:r>
            <a:r>
              <a:rPr lang="en-GB" sz="1800" b="1" dirty="0">
                <a:latin typeface="Arial Narrow" panose="020B0606020202030204" pitchFamily="34" charset="0"/>
              </a:rPr>
              <a:t>volunteer programme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</a:rPr>
              <a:t>providing information about </a:t>
            </a:r>
            <a:r>
              <a:rPr lang="en-GB" sz="1800" b="1" dirty="0">
                <a:latin typeface="Arial Narrow" panose="020B0606020202030204" pitchFamily="34" charset="0"/>
              </a:rPr>
              <a:t>resources for citizens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</a:rPr>
              <a:t>providing information about available </a:t>
            </a:r>
            <a:r>
              <a:rPr lang="en-GB" sz="1800" b="1" dirty="0">
                <a:latin typeface="Arial Narrow" panose="020B0606020202030204" pitchFamily="34" charset="0"/>
              </a:rPr>
              <a:t>resources for professionals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</a:rPr>
              <a:t>providing information about </a:t>
            </a:r>
            <a:r>
              <a:rPr lang="en-US" sz="1800" dirty="0">
                <a:latin typeface="Arial Narrow" panose="020B0606020202030204" pitchFamily="34" charset="0"/>
              </a:rPr>
              <a:t>the </a:t>
            </a:r>
            <a:r>
              <a:rPr lang="en-US" sz="1800" b="1" dirty="0" err="1">
                <a:latin typeface="Arial Narrow" panose="020B0606020202030204" pitchFamily="34" charset="0"/>
              </a:rPr>
              <a:t>ePHR</a:t>
            </a:r>
            <a:r>
              <a:rPr lang="en-US" sz="1800" b="1" dirty="0">
                <a:latin typeface="Arial Narrow" panose="020B0606020202030204" pitchFamily="34" charset="0"/>
              </a:rPr>
              <a:t>, eLearning, e-Prescription </a:t>
            </a:r>
            <a:r>
              <a:rPr lang="en-US" sz="1800" dirty="0">
                <a:latin typeface="Arial Narrow" panose="020B0606020202030204" pitchFamily="34" charset="0"/>
              </a:rPr>
              <a:t>and </a:t>
            </a:r>
            <a:r>
              <a:rPr lang="en-US" sz="1800" b="1" dirty="0">
                <a:latin typeface="Arial Narrow" panose="020B0606020202030204" pitchFamily="34" charset="0"/>
              </a:rPr>
              <a:t>e-Referral </a:t>
            </a:r>
            <a:r>
              <a:rPr lang="en-US" sz="1800" dirty="0">
                <a:latin typeface="Arial Narrow" panose="020B0606020202030204" pitchFamily="34" charset="0"/>
              </a:rPr>
              <a:t>of Cross4all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assistance to citizens for </a:t>
            </a:r>
            <a:r>
              <a:rPr lang="en-GB" sz="1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 </a:t>
            </a:r>
            <a:r>
              <a:rPr lang="en-GB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use / manage their own PHR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assistance to citizens for </a:t>
            </a:r>
            <a:r>
              <a:rPr lang="en-GB" sz="1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initiating/configuring</a:t>
            </a:r>
            <a:r>
              <a:rPr lang="en-GB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their own PHR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a service for </a:t>
            </a:r>
            <a:r>
              <a:rPr lang="en-GB" sz="1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digitizing </a:t>
            </a:r>
            <a:r>
              <a:rPr lang="en-GB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paper-based records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a service for </a:t>
            </a:r>
            <a:r>
              <a:rPr lang="en-GB" sz="1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uploading</a:t>
            </a:r>
            <a:r>
              <a:rPr lang="en-GB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to citizen’s PHRs on their behalf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GB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operating a </a:t>
            </a:r>
            <a:r>
              <a:rPr lang="en-GB" sz="18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help desk </a:t>
            </a:r>
            <a:r>
              <a:rPr lang="en-GB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(telephone, email, web based)</a:t>
            </a:r>
            <a:endParaRPr lang="en-US" sz="1800" dirty="0">
              <a:latin typeface="Arial Narrow" panose="020B0606020202030204" pitchFamily="34" charset="0"/>
            </a:endParaRPr>
          </a:p>
        </p:txBody>
      </p:sp>
      <p:pic>
        <p:nvPicPr>
          <p:cNvPr id="44" name="Εικόνα 43">
            <a:extLst>
              <a:ext uri="{FF2B5EF4-FFF2-40B4-BE49-F238E27FC236}">
                <a16:creationId xmlns:a16="http://schemas.microsoft.com/office/drawing/2014/main" id="{532DB6A5-E89F-4A04-8251-D58F8C2A1D4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696" y="235809"/>
            <a:ext cx="3014177" cy="182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2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D527386C-08E7-4ECE-A79D-5E27D50E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1905000"/>
            <a:ext cx="5238750" cy="13215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Arial Narrow" panose="020B0606020202030204" pitchFamily="34" charset="0"/>
              </a:rPr>
              <a:t>About the </a:t>
            </a:r>
            <a:br>
              <a:rPr lang="en-GB" sz="3200" b="1" dirty="0">
                <a:latin typeface="Arial Narrow" panose="020B0606020202030204" pitchFamily="34" charset="0"/>
              </a:rPr>
            </a:br>
            <a:r>
              <a:rPr lang="en-GB" sz="3200" b="1" dirty="0">
                <a:latin typeface="Arial Narrow" panose="020B0606020202030204" pitchFamily="34" charset="0"/>
              </a:rPr>
              <a:t>Cross4all Reference Centers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A793306-CFBE-44A5-80E1-CEED72247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676" y="447675"/>
            <a:ext cx="6400800" cy="5398647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Autofit/>
          </a:bodyPr>
          <a:lstStyle/>
          <a:p>
            <a:r>
              <a:rPr lang="en-GB" sz="1800" b="1" u="sng" dirty="0">
                <a:latin typeface="Arial Narrow" panose="020B0606020202030204" pitchFamily="34" charset="0"/>
              </a:rPr>
              <a:t>Space</a:t>
            </a:r>
            <a:r>
              <a:rPr lang="en-GB" sz="1800" b="1" dirty="0">
                <a:latin typeface="Arial Narrow" panose="020B0606020202030204" pitchFamily="34" charset="0"/>
              </a:rPr>
              <a:t> requirements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A </a:t>
            </a:r>
            <a:r>
              <a:rPr lang="en-GB" sz="1800" b="1" dirty="0">
                <a:latin typeface="Arial Narrow" panose="020B0606020202030204" pitchFamily="34" charset="0"/>
              </a:rPr>
              <a:t>public space</a:t>
            </a:r>
            <a:r>
              <a:rPr lang="en-GB" sz="1800" dirty="0">
                <a:latin typeface="Arial Narrow" panose="020B0606020202030204" pitchFamily="34" charset="0"/>
              </a:rPr>
              <a:t> (room), where the </a:t>
            </a:r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Public Information Points</a:t>
            </a:r>
            <a:r>
              <a:rPr lang="en-GB" sz="1800" dirty="0">
                <a:latin typeface="Arial Narrow" panose="020B0606020202030204" pitchFamily="34" charset="0"/>
              </a:rPr>
              <a:t> (see D4.x.5) are installed and available for free use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An </a:t>
            </a:r>
            <a:r>
              <a:rPr lang="en-GB" sz="1800" b="1" dirty="0">
                <a:latin typeface="Arial Narrow" panose="020B0606020202030204" pitchFamily="34" charset="0"/>
              </a:rPr>
              <a:t>office</a:t>
            </a:r>
            <a:r>
              <a:rPr lang="en-GB" sz="1800" dirty="0">
                <a:latin typeface="Arial Narrow" panose="020B0606020202030204" pitchFamily="34" charset="0"/>
              </a:rPr>
              <a:t> for the </a:t>
            </a:r>
            <a:r>
              <a:rPr lang="en-GB" sz="1800" b="1" dirty="0">
                <a:latin typeface="Arial Narrow" panose="020B0606020202030204" pitchFamily="34" charset="0"/>
              </a:rPr>
              <a:t>Onsite Support Expert(s)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An </a:t>
            </a:r>
            <a:r>
              <a:rPr lang="en-GB" sz="1800" b="1" dirty="0">
                <a:latin typeface="Arial Narrow" panose="020B0606020202030204" pitchFamily="34" charset="0"/>
              </a:rPr>
              <a:t>office</a:t>
            </a:r>
            <a:r>
              <a:rPr lang="en-GB" sz="1800" dirty="0">
                <a:latin typeface="Arial Narrow" panose="020B0606020202030204" pitchFamily="34" charset="0"/>
              </a:rPr>
              <a:t> for the </a:t>
            </a:r>
            <a:r>
              <a:rPr lang="en-GB" sz="1800" b="1" dirty="0">
                <a:latin typeface="Arial Narrow" panose="020B0606020202030204" pitchFamily="34" charset="0"/>
              </a:rPr>
              <a:t>Help Desk Staff</a:t>
            </a:r>
          </a:p>
          <a:p>
            <a:r>
              <a:rPr lang="en-GB" sz="1800" b="1" u="sng" dirty="0">
                <a:latin typeface="Arial Narrow" panose="020B0606020202030204" pitchFamily="34" charset="0"/>
              </a:rPr>
              <a:t>Equipment</a:t>
            </a:r>
            <a:r>
              <a:rPr lang="en-GB" sz="1800" b="1" dirty="0">
                <a:latin typeface="Arial Narrow" panose="020B0606020202030204" pitchFamily="34" charset="0"/>
              </a:rPr>
              <a:t> requirements</a:t>
            </a:r>
          </a:p>
          <a:p>
            <a:pPr lvl="1"/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Public Information Points</a:t>
            </a:r>
            <a:r>
              <a:rPr lang="en-GB" sz="1800" dirty="0">
                <a:latin typeface="Arial Narrow" panose="020B0606020202030204" pitchFamily="34" charset="0"/>
              </a:rPr>
              <a:t> (see D4.x.5)</a:t>
            </a:r>
          </a:p>
          <a:p>
            <a:pPr lvl="1"/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Workstation(s) / peripheral(s) </a:t>
            </a:r>
            <a:r>
              <a:rPr lang="en-GB" sz="1800" dirty="0">
                <a:latin typeface="Arial Narrow" panose="020B0606020202030204" pitchFamily="34" charset="0"/>
              </a:rPr>
              <a:t>(see D5.x.1) for the </a:t>
            </a:r>
            <a:r>
              <a:rPr lang="en-GB" sz="1800" b="1" dirty="0">
                <a:latin typeface="Arial Narrow" panose="020B0606020202030204" pitchFamily="34" charset="0"/>
              </a:rPr>
              <a:t>Onsite Support Expert(s) </a:t>
            </a:r>
          </a:p>
          <a:p>
            <a:pPr lvl="1"/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Workstation </a:t>
            </a:r>
            <a:r>
              <a:rPr lang="en-GB" sz="1800" dirty="0">
                <a:latin typeface="Arial Narrow" panose="020B0606020202030204" pitchFamily="34" charset="0"/>
              </a:rPr>
              <a:t>and</a:t>
            </a:r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 Telephone equipment </a:t>
            </a:r>
            <a:r>
              <a:rPr lang="en-GB" sz="1800" dirty="0">
                <a:latin typeface="Arial Narrow" panose="020B0606020202030204" pitchFamily="34" charset="0"/>
              </a:rPr>
              <a:t>(see D4.x.5) for the </a:t>
            </a:r>
            <a:r>
              <a:rPr lang="en-GB" sz="1800" b="1" dirty="0">
                <a:latin typeface="Arial Narrow" panose="020B0606020202030204" pitchFamily="34" charset="0"/>
              </a:rPr>
              <a:t>Help Desk Staff</a:t>
            </a:r>
          </a:p>
          <a:p>
            <a:pPr lvl="1"/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Tablet(s) / peripheral(s) </a:t>
            </a:r>
            <a:r>
              <a:rPr lang="en-GB" sz="1800" dirty="0">
                <a:latin typeface="Arial Narrow" panose="020B0606020202030204" pitchFamily="34" charset="0"/>
              </a:rPr>
              <a:t>(see D5.x.1) for the </a:t>
            </a:r>
            <a:r>
              <a:rPr lang="en-GB" sz="1800" b="1" dirty="0">
                <a:latin typeface="Arial Narrow" panose="020B0606020202030204" pitchFamily="34" charset="0"/>
              </a:rPr>
              <a:t>Mobile Support Expert(s)</a:t>
            </a:r>
            <a:endParaRPr lang="en-GB" sz="1800" dirty="0">
              <a:latin typeface="Arial Narrow" panose="020B0606020202030204" pitchFamily="34" charset="0"/>
            </a:endParaRPr>
          </a:p>
          <a:p>
            <a:r>
              <a:rPr lang="en-GB" sz="1800" b="1" u="sng" dirty="0">
                <a:latin typeface="Arial Narrow" panose="020B0606020202030204" pitchFamily="34" charset="0"/>
              </a:rPr>
              <a:t>Staff </a:t>
            </a:r>
            <a:r>
              <a:rPr lang="en-GB" sz="1800" b="1" dirty="0">
                <a:latin typeface="Arial Narrow" panose="020B0606020202030204" pitchFamily="34" charset="0"/>
              </a:rPr>
              <a:t>requirements</a:t>
            </a:r>
          </a:p>
          <a:p>
            <a:pPr lvl="1"/>
            <a:r>
              <a:rPr lang="en-GB" sz="1800" b="1" dirty="0">
                <a:latin typeface="Arial Narrow" panose="020B0606020202030204" pitchFamily="34" charset="0"/>
              </a:rPr>
              <a:t>Help desk staff </a:t>
            </a:r>
            <a:r>
              <a:rPr lang="en-GB" sz="1800" dirty="0">
                <a:latin typeface="Arial Narrow" panose="020B0606020202030204" pitchFamily="34" charset="0"/>
              </a:rPr>
              <a:t>(see D4.x.5)</a:t>
            </a:r>
          </a:p>
          <a:p>
            <a:pPr lvl="1"/>
            <a:r>
              <a:rPr lang="en-GB" sz="1800" b="1" dirty="0">
                <a:latin typeface="Arial Narrow" panose="020B0606020202030204" pitchFamily="34" charset="0"/>
              </a:rPr>
              <a:t>Onsite Support Expert(s) </a:t>
            </a:r>
            <a:r>
              <a:rPr lang="en-GB" sz="1800" dirty="0">
                <a:latin typeface="Arial Narrow" panose="020B0606020202030204" pitchFamily="34" charset="0"/>
              </a:rPr>
              <a:t>(see D6.x.1)</a:t>
            </a:r>
          </a:p>
          <a:p>
            <a:pPr lvl="1"/>
            <a:r>
              <a:rPr lang="en-GB" sz="1800" b="1" dirty="0">
                <a:latin typeface="Arial Narrow" panose="020B0606020202030204" pitchFamily="34" charset="0"/>
              </a:rPr>
              <a:t>Mobile Support Expert(s) </a:t>
            </a:r>
            <a:r>
              <a:rPr lang="en-GB" sz="1800" dirty="0">
                <a:latin typeface="Arial Narrow" panose="020B0606020202030204" pitchFamily="34" charset="0"/>
              </a:rPr>
              <a:t>(see D6.x.2)</a:t>
            </a:r>
          </a:p>
        </p:txBody>
      </p:sp>
      <p:pic>
        <p:nvPicPr>
          <p:cNvPr id="44" name="Εικόνα 43">
            <a:extLst>
              <a:ext uri="{FF2B5EF4-FFF2-40B4-BE49-F238E27FC236}">
                <a16:creationId xmlns:a16="http://schemas.microsoft.com/office/drawing/2014/main" id="{532DB6A5-E89F-4A04-8251-D58F8C2A1D4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696" y="235809"/>
            <a:ext cx="3014177" cy="1827663"/>
          </a:xfrm>
          <a:prstGeom prst="rect">
            <a:avLst/>
          </a:prstGeom>
        </p:spPr>
      </p:pic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EF9EE9A-CF34-457B-B8FD-4D0476F12310}"/>
              </a:ext>
            </a:extLst>
          </p:cNvPr>
          <p:cNvSpPr/>
          <p:nvPr/>
        </p:nvSpPr>
        <p:spPr>
          <a:xfrm>
            <a:off x="5400676" y="5846322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 Narrow" panose="020B0606020202030204" pitchFamily="34" charset="0"/>
              </a:rPr>
              <a:t>In the next slide, an overview of an “ideal” space and equipment set-up, in relation to the concept of </a:t>
            </a:r>
            <a:r>
              <a:rPr lang="en-GB" dirty="0">
                <a:solidFill>
                  <a:srgbClr val="0094D1"/>
                </a:solidFill>
                <a:latin typeface="Arial Narrow" panose="020B0606020202030204" pitchFamily="34" charset="0"/>
              </a:rPr>
              <a:t>Local / support Reference Centers </a:t>
            </a:r>
            <a:r>
              <a:rPr lang="en-GB" dirty="0">
                <a:latin typeface="Arial Narrow" panose="020B0606020202030204" pitchFamily="34" charset="0"/>
              </a:rPr>
              <a:t>is presented</a:t>
            </a:r>
            <a:endParaRPr lang="en-GB" dirty="0">
              <a:solidFill>
                <a:srgbClr val="0094D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340E1999-6D48-4D93-998F-43A71E4291BB}"/>
              </a:ext>
            </a:extLst>
          </p:cNvPr>
          <p:cNvSpPr/>
          <p:nvPr/>
        </p:nvSpPr>
        <p:spPr>
          <a:xfrm>
            <a:off x="381000" y="3146763"/>
            <a:ext cx="47148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Three (3) such Centers </a:t>
            </a:r>
            <a:r>
              <a:rPr lang="en-GB" dirty="0">
                <a:latin typeface="Arial Narrow" panose="020B0606020202030204" pitchFamily="34" charset="0"/>
              </a:rPr>
              <a:t>are foreseen in the project: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Narrow" panose="020B0606020202030204" pitchFamily="34" charset="0"/>
              </a:rPr>
              <a:t>At premises of the Municipality </a:t>
            </a:r>
            <a:r>
              <a:rPr lang="en-GB" b="1" dirty="0">
                <a:latin typeface="Arial Narrow" panose="020B0606020202030204" pitchFamily="34" charset="0"/>
              </a:rPr>
              <a:t>Neapoli-</a:t>
            </a:r>
            <a:r>
              <a:rPr lang="en-GB" b="1" dirty="0" err="1">
                <a:latin typeface="Arial Narrow" panose="020B0606020202030204" pitchFamily="34" charset="0"/>
              </a:rPr>
              <a:t>Sykies</a:t>
            </a:r>
            <a:r>
              <a:rPr lang="en-GB" dirty="0">
                <a:latin typeface="Arial Narrow" panose="020B0606020202030204" pitchFamily="34" charset="0"/>
              </a:rPr>
              <a:t> (PB4)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Narrow" panose="020B0606020202030204" pitchFamily="34" charset="0"/>
              </a:rPr>
              <a:t>At premises of the Municipality of </a:t>
            </a:r>
            <a:r>
              <a:rPr lang="en-GB" b="1" dirty="0" err="1">
                <a:latin typeface="Arial Narrow" panose="020B0606020202030204" pitchFamily="34" charset="0"/>
              </a:rPr>
              <a:t>Ohrid</a:t>
            </a:r>
            <a:r>
              <a:rPr lang="en-GB" dirty="0">
                <a:latin typeface="Arial Narrow" panose="020B0606020202030204" pitchFamily="34" charset="0"/>
              </a:rPr>
              <a:t> (PB4)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Narrow" panose="020B0606020202030204" pitchFamily="34" charset="0"/>
              </a:rPr>
              <a:t>At premises of the </a:t>
            </a:r>
            <a:r>
              <a:rPr lang="en-GB" b="1" dirty="0">
                <a:latin typeface="Arial Narrow" panose="020B0606020202030204" pitchFamily="34" charset="0"/>
              </a:rPr>
              <a:t>Cardiovascular Diseases Clinic </a:t>
            </a:r>
            <a:r>
              <a:rPr lang="en-GB" dirty="0">
                <a:latin typeface="Arial Narrow" panose="020B0606020202030204" pitchFamily="34" charset="0"/>
              </a:rPr>
              <a:t>from </a:t>
            </a:r>
            <a:r>
              <a:rPr lang="en-GB" dirty="0" err="1">
                <a:latin typeface="Arial Narrow" panose="020B0606020202030204" pitchFamily="34" charset="0"/>
              </a:rPr>
              <a:t>Ohrid</a:t>
            </a:r>
            <a:r>
              <a:rPr lang="en-GB" dirty="0">
                <a:latin typeface="Arial Narrow" panose="020B0606020202030204" pitchFamily="34" charset="0"/>
              </a:rPr>
              <a:t> (PB6)</a:t>
            </a:r>
          </a:p>
        </p:txBody>
      </p:sp>
    </p:spTree>
    <p:extLst>
      <p:ext uri="{BB962C8B-B14F-4D97-AF65-F5344CB8AC3E}">
        <p14:creationId xmlns:p14="http://schemas.microsoft.com/office/powerpoint/2010/main" val="409526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Ορθογώνιο 250">
            <a:extLst>
              <a:ext uri="{FF2B5EF4-FFF2-40B4-BE49-F238E27FC236}">
                <a16:creationId xmlns:a16="http://schemas.microsoft.com/office/drawing/2014/main" id="{626B5065-83A4-4D3C-A0C1-5A892FC65639}"/>
              </a:ext>
            </a:extLst>
          </p:cNvPr>
          <p:cNvSpPr/>
          <p:nvPr/>
        </p:nvSpPr>
        <p:spPr>
          <a:xfrm>
            <a:off x="8538860" y="116385"/>
            <a:ext cx="3455826" cy="63765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Ορθογώνιο 251">
            <a:extLst>
              <a:ext uri="{FF2B5EF4-FFF2-40B4-BE49-F238E27FC236}">
                <a16:creationId xmlns:a16="http://schemas.microsoft.com/office/drawing/2014/main" id="{AB5768D5-6147-4E86-A9DC-32E64C7C6CD9}"/>
              </a:ext>
            </a:extLst>
          </p:cNvPr>
          <p:cNvSpPr/>
          <p:nvPr/>
        </p:nvSpPr>
        <p:spPr>
          <a:xfrm>
            <a:off x="8683680" y="1627195"/>
            <a:ext cx="3013519" cy="23459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Ορθογώνιο 252">
            <a:extLst>
              <a:ext uri="{FF2B5EF4-FFF2-40B4-BE49-F238E27FC236}">
                <a16:creationId xmlns:a16="http://schemas.microsoft.com/office/drawing/2014/main" id="{708CD59B-997E-4EAD-88B9-3D618D4E88E0}"/>
              </a:ext>
            </a:extLst>
          </p:cNvPr>
          <p:cNvSpPr/>
          <p:nvPr/>
        </p:nvSpPr>
        <p:spPr>
          <a:xfrm>
            <a:off x="181683" y="116386"/>
            <a:ext cx="8368748" cy="226177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Ορθογώνιο 253">
            <a:extLst>
              <a:ext uri="{FF2B5EF4-FFF2-40B4-BE49-F238E27FC236}">
                <a16:creationId xmlns:a16="http://schemas.microsoft.com/office/drawing/2014/main" id="{A1A4F5E0-2CF2-456C-8A4D-36946302AED5}"/>
              </a:ext>
            </a:extLst>
          </p:cNvPr>
          <p:cNvSpPr/>
          <p:nvPr/>
        </p:nvSpPr>
        <p:spPr>
          <a:xfrm>
            <a:off x="314933" y="215713"/>
            <a:ext cx="5656853" cy="184727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Ορθογώνιο 254">
            <a:extLst>
              <a:ext uri="{FF2B5EF4-FFF2-40B4-BE49-F238E27FC236}">
                <a16:creationId xmlns:a16="http://schemas.microsoft.com/office/drawing/2014/main" id="{5F03DE4C-ED0B-4234-986A-CAF152FD9C68}"/>
              </a:ext>
            </a:extLst>
          </p:cNvPr>
          <p:cNvSpPr/>
          <p:nvPr/>
        </p:nvSpPr>
        <p:spPr>
          <a:xfrm>
            <a:off x="181683" y="2378157"/>
            <a:ext cx="8368748" cy="411480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Ορθογώνιο 255">
            <a:extLst>
              <a:ext uri="{FF2B5EF4-FFF2-40B4-BE49-F238E27FC236}">
                <a16:creationId xmlns:a16="http://schemas.microsoft.com/office/drawing/2014/main" id="{F07AA6C1-A9A2-4336-A420-C9CA5E446EE9}"/>
              </a:ext>
            </a:extLst>
          </p:cNvPr>
          <p:cNvSpPr/>
          <p:nvPr/>
        </p:nvSpPr>
        <p:spPr>
          <a:xfrm>
            <a:off x="320829" y="2586879"/>
            <a:ext cx="5656853" cy="340912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7" name="Εικόνα 256">
            <a:extLst>
              <a:ext uri="{FF2B5EF4-FFF2-40B4-BE49-F238E27FC236}">
                <a16:creationId xmlns:a16="http://schemas.microsoft.com/office/drawing/2014/main" id="{1CCFADF9-5CDE-49FA-B9A3-445D2AAFFD1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612" y="2810126"/>
            <a:ext cx="1943100" cy="2931359"/>
          </a:xfrm>
          <a:prstGeom prst="rect">
            <a:avLst/>
          </a:prstGeom>
        </p:spPr>
      </p:pic>
      <p:sp>
        <p:nvSpPr>
          <p:cNvPr id="258" name="Ορθογώνιο 257">
            <a:extLst>
              <a:ext uri="{FF2B5EF4-FFF2-40B4-BE49-F238E27FC236}">
                <a16:creationId xmlns:a16="http://schemas.microsoft.com/office/drawing/2014/main" id="{8DE7557D-F9E7-462C-9E0A-4F5B4254E9D7}"/>
              </a:ext>
            </a:extLst>
          </p:cNvPr>
          <p:cNvSpPr/>
          <p:nvPr/>
        </p:nvSpPr>
        <p:spPr>
          <a:xfrm>
            <a:off x="2774399" y="5880693"/>
            <a:ext cx="30883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Public Information Point unit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59" name="Ορθογώνιο 258">
            <a:extLst>
              <a:ext uri="{FF2B5EF4-FFF2-40B4-BE49-F238E27FC236}">
                <a16:creationId xmlns:a16="http://schemas.microsoft.com/office/drawing/2014/main" id="{633ECA61-8638-4626-9166-88B96F77E769}"/>
              </a:ext>
            </a:extLst>
          </p:cNvPr>
          <p:cNvSpPr/>
          <p:nvPr/>
        </p:nvSpPr>
        <p:spPr>
          <a:xfrm>
            <a:off x="2607494" y="2800604"/>
            <a:ext cx="3160878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260" name="Ορθογώνιο 259">
            <a:extLst>
              <a:ext uri="{FF2B5EF4-FFF2-40B4-BE49-F238E27FC236}">
                <a16:creationId xmlns:a16="http://schemas.microsoft.com/office/drawing/2014/main" id="{5F5A9B80-EFDC-4E7C-B690-3EE763905EC6}"/>
              </a:ext>
            </a:extLst>
          </p:cNvPr>
          <p:cNvSpPr/>
          <p:nvPr/>
        </p:nvSpPr>
        <p:spPr>
          <a:xfrm>
            <a:off x="3340918" y="2810127"/>
            <a:ext cx="173831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Cross-border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web portal </a:t>
            </a:r>
            <a:r>
              <a:rPr lang="en-GB" sz="1200" dirty="0">
                <a:latin typeface="Arial Narrow" panose="020B0606020202030204" pitchFamily="34" charset="0"/>
              </a:rPr>
              <a:t>(D4.3.1)</a:t>
            </a:r>
          </a:p>
        </p:txBody>
      </p:sp>
      <p:pic>
        <p:nvPicPr>
          <p:cNvPr id="261" name="Εικόνα 260">
            <a:extLst>
              <a:ext uri="{FF2B5EF4-FFF2-40B4-BE49-F238E27FC236}">
                <a16:creationId xmlns:a16="http://schemas.microsoft.com/office/drawing/2014/main" id="{11F5CB9A-EE9B-4A08-A1DC-0D5EB39BE5D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7254" y="2865945"/>
            <a:ext cx="618468" cy="532740"/>
          </a:xfrm>
          <a:prstGeom prst="rect">
            <a:avLst/>
          </a:prstGeom>
        </p:spPr>
      </p:pic>
      <p:pic>
        <p:nvPicPr>
          <p:cNvPr id="262" name="Εικόνα 261">
            <a:extLst>
              <a:ext uri="{FF2B5EF4-FFF2-40B4-BE49-F238E27FC236}">
                <a16:creationId xmlns:a16="http://schemas.microsoft.com/office/drawing/2014/main" id="{77197F5F-C522-4988-8DD9-A1F53482CBE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5178" y="2808589"/>
            <a:ext cx="650877" cy="693143"/>
          </a:xfrm>
          <a:prstGeom prst="rect">
            <a:avLst/>
          </a:prstGeom>
        </p:spPr>
      </p:pic>
      <p:sp>
        <p:nvSpPr>
          <p:cNvPr id="263" name="Ορθογώνιο 262">
            <a:extLst>
              <a:ext uri="{FF2B5EF4-FFF2-40B4-BE49-F238E27FC236}">
                <a16:creationId xmlns:a16="http://schemas.microsoft.com/office/drawing/2014/main" id="{AFDFFD32-7E18-4651-A5D7-7EAA73786562}"/>
              </a:ext>
            </a:extLst>
          </p:cNvPr>
          <p:cNvSpPr/>
          <p:nvPr/>
        </p:nvSpPr>
        <p:spPr>
          <a:xfrm>
            <a:off x="2621778" y="3535495"/>
            <a:ext cx="2511085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264" name="Εικόνα 263">
            <a:extLst>
              <a:ext uri="{FF2B5EF4-FFF2-40B4-BE49-F238E27FC236}">
                <a16:creationId xmlns:a16="http://schemas.microsoft.com/office/drawing/2014/main" id="{4BE4468F-5BE6-4D14-A382-CA601508FA7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2934" y="3563281"/>
            <a:ext cx="400337" cy="599495"/>
          </a:xfrm>
          <a:prstGeom prst="rect">
            <a:avLst/>
          </a:prstGeom>
        </p:spPr>
      </p:pic>
      <p:sp>
        <p:nvSpPr>
          <p:cNvPr id="265" name="Ορθογώνιο 264">
            <a:extLst>
              <a:ext uri="{FF2B5EF4-FFF2-40B4-BE49-F238E27FC236}">
                <a16:creationId xmlns:a16="http://schemas.microsoft.com/office/drawing/2014/main" id="{D4A00866-D273-48C9-ADD2-359C5B0F631D}"/>
              </a:ext>
            </a:extLst>
          </p:cNvPr>
          <p:cNvSpPr/>
          <p:nvPr/>
        </p:nvSpPr>
        <p:spPr>
          <a:xfrm>
            <a:off x="3104426" y="3531905"/>
            <a:ext cx="19748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e-Learning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web platform </a:t>
            </a:r>
            <a:r>
              <a:rPr lang="en-GB" sz="1200" dirty="0">
                <a:latin typeface="Arial Narrow" panose="020B0606020202030204" pitchFamily="34" charset="0"/>
              </a:rPr>
              <a:t>(D4.2.3)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266" name="Ορθογώνιο 265">
            <a:extLst>
              <a:ext uri="{FF2B5EF4-FFF2-40B4-BE49-F238E27FC236}">
                <a16:creationId xmlns:a16="http://schemas.microsoft.com/office/drawing/2014/main" id="{E6DE6874-8DD0-4FC7-ADBC-C6E23B48B923}"/>
              </a:ext>
            </a:extLst>
          </p:cNvPr>
          <p:cNvSpPr/>
          <p:nvPr/>
        </p:nvSpPr>
        <p:spPr>
          <a:xfrm>
            <a:off x="2621777" y="4735507"/>
            <a:ext cx="2517545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267" name="Εικόνα 266">
            <a:extLst>
              <a:ext uri="{FF2B5EF4-FFF2-40B4-BE49-F238E27FC236}">
                <a16:creationId xmlns:a16="http://schemas.microsoft.com/office/drawing/2014/main" id="{318903DD-D752-4725-BFC9-4E57180D7DE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9999" y="4786486"/>
            <a:ext cx="550906" cy="550906"/>
          </a:xfrm>
          <a:prstGeom prst="rect">
            <a:avLst/>
          </a:prstGeom>
        </p:spPr>
      </p:pic>
      <p:sp>
        <p:nvSpPr>
          <p:cNvPr id="268" name="Ορθογώνιο 267">
            <a:extLst>
              <a:ext uri="{FF2B5EF4-FFF2-40B4-BE49-F238E27FC236}">
                <a16:creationId xmlns:a16="http://schemas.microsoft.com/office/drawing/2014/main" id="{2B329F75-104D-4F39-99C8-4C636A896F8F}"/>
              </a:ext>
            </a:extLst>
          </p:cNvPr>
          <p:cNvSpPr/>
          <p:nvPr/>
        </p:nvSpPr>
        <p:spPr>
          <a:xfrm>
            <a:off x="3309127" y="4734344"/>
            <a:ext cx="167107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PHR web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platform </a:t>
            </a:r>
            <a:r>
              <a:rPr lang="en-GB" sz="1200" dirty="0">
                <a:latin typeface="Arial Narrow" panose="020B0606020202030204" pitchFamily="34" charset="0"/>
              </a:rPr>
              <a:t>(D4.1.2)</a:t>
            </a:r>
          </a:p>
        </p:txBody>
      </p:sp>
      <p:pic>
        <p:nvPicPr>
          <p:cNvPr id="272" name="Εικόνα 271">
            <a:extLst>
              <a:ext uri="{FF2B5EF4-FFF2-40B4-BE49-F238E27FC236}">
                <a16:creationId xmlns:a16="http://schemas.microsoft.com/office/drawing/2014/main" id="{BB951050-9314-44F6-9569-98FC1C5CCA4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5178" y="3531905"/>
            <a:ext cx="650877" cy="693143"/>
          </a:xfrm>
          <a:prstGeom prst="rect">
            <a:avLst/>
          </a:prstGeom>
        </p:spPr>
      </p:pic>
      <p:pic>
        <p:nvPicPr>
          <p:cNvPr id="273" name="Εικόνα 272">
            <a:extLst>
              <a:ext uri="{FF2B5EF4-FFF2-40B4-BE49-F238E27FC236}">
                <a16:creationId xmlns:a16="http://schemas.microsoft.com/office/drawing/2014/main" id="{B421A66D-8040-4C7A-A45F-AA023FB2FE0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9323" y="4734344"/>
            <a:ext cx="650877" cy="693143"/>
          </a:xfrm>
          <a:prstGeom prst="rect">
            <a:avLst/>
          </a:prstGeom>
        </p:spPr>
      </p:pic>
      <p:grpSp>
        <p:nvGrpSpPr>
          <p:cNvPr id="275" name="Ομάδα 274">
            <a:extLst>
              <a:ext uri="{FF2B5EF4-FFF2-40B4-BE49-F238E27FC236}">
                <a16:creationId xmlns:a16="http://schemas.microsoft.com/office/drawing/2014/main" id="{6B9334B2-AF08-4FB4-B56D-C6E282D9D4A3}"/>
              </a:ext>
            </a:extLst>
          </p:cNvPr>
          <p:cNvGrpSpPr/>
          <p:nvPr/>
        </p:nvGrpSpPr>
        <p:grpSpPr>
          <a:xfrm>
            <a:off x="6147212" y="3077872"/>
            <a:ext cx="801297" cy="801297"/>
            <a:chOff x="2779899" y="2572815"/>
            <a:chExt cx="801297" cy="801297"/>
          </a:xfrm>
        </p:grpSpPr>
        <p:sp>
          <p:nvSpPr>
            <p:cNvPr id="276" name="Οβάλ 275">
              <a:extLst>
                <a:ext uri="{FF2B5EF4-FFF2-40B4-BE49-F238E27FC236}">
                  <a16:creationId xmlns:a16="http://schemas.microsoft.com/office/drawing/2014/main" id="{63E6BC81-0383-4E28-A602-229691E32F99}"/>
                </a:ext>
              </a:extLst>
            </p:cNvPr>
            <p:cNvSpPr/>
            <p:nvPr/>
          </p:nvSpPr>
          <p:spPr>
            <a:xfrm>
              <a:off x="2779899" y="2572815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7" name="Εικόνα 276">
              <a:extLst>
                <a:ext uri="{FF2B5EF4-FFF2-40B4-BE49-F238E27FC236}">
                  <a16:creationId xmlns:a16="http://schemas.microsoft.com/office/drawing/2014/main" id="{CF0A1E28-DD44-44CA-9501-6A01E1035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7468" y="2672480"/>
              <a:ext cx="642134" cy="646331"/>
            </a:xfrm>
            <a:prstGeom prst="rect">
              <a:avLst/>
            </a:prstGeom>
          </p:spPr>
        </p:pic>
      </p:grpSp>
      <p:cxnSp>
        <p:nvCxnSpPr>
          <p:cNvPr id="278" name="Ευθύγραμμο βέλος σύνδεσης 277">
            <a:extLst>
              <a:ext uri="{FF2B5EF4-FFF2-40B4-BE49-F238E27FC236}">
                <a16:creationId xmlns:a16="http://schemas.microsoft.com/office/drawing/2014/main" id="{EF469963-7E71-436A-B72E-C005A784A2B2}"/>
              </a:ext>
            </a:extLst>
          </p:cNvPr>
          <p:cNvCxnSpPr>
            <a:cxnSpLocks/>
            <a:stCxn id="276" idx="2"/>
            <a:endCxn id="262" idx="3"/>
          </p:cNvCxnSpPr>
          <p:nvPr/>
        </p:nvCxnSpPr>
        <p:spPr>
          <a:xfrm flipH="1" flipV="1">
            <a:off x="5776055" y="3155161"/>
            <a:ext cx="371157" cy="323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Ευθύγραμμο βέλος σύνδεσης 278">
            <a:extLst>
              <a:ext uri="{FF2B5EF4-FFF2-40B4-BE49-F238E27FC236}">
                <a16:creationId xmlns:a16="http://schemas.microsoft.com/office/drawing/2014/main" id="{61ABE06C-D942-4325-9819-B6B65775D414}"/>
              </a:ext>
            </a:extLst>
          </p:cNvPr>
          <p:cNvCxnSpPr>
            <a:cxnSpLocks/>
            <a:stCxn id="276" idx="2"/>
            <a:endCxn id="272" idx="3"/>
          </p:cNvCxnSpPr>
          <p:nvPr/>
        </p:nvCxnSpPr>
        <p:spPr>
          <a:xfrm flipH="1">
            <a:off x="5776055" y="3478521"/>
            <a:ext cx="371157" cy="3999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0" name="Ομάδα 279">
            <a:extLst>
              <a:ext uri="{FF2B5EF4-FFF2-40B4-BE49-F238E27FC236}">
                <a16:creationId xmlns:a16="http://schemas.microsoft.com/office/drawing/2014/main" id="{C26470F0-7C06-4DF0-9D9E-7DA2E1FC8030}"/>
              </a:ext>
            </a:extLst>
          </p:cNvPr>
          <p:cNvGrpSpPr/>
          <p:nvPr/>
        </p:nvGrpSpPr>
        <p:grpSpPr>
          <a:xfrm>
            <a:off x="6154785" y="4680267"/>
            <a:ext cx="801297" cy="801297"/>
            <a:chOff x="2727961" y="4707061"/>
            <a:chExt cx="801297" cy="801297"/>
          </a:xfrm>
        </p:grpSpPr>
        <p:sp>
          <p:nvSpPr>
            <p:cNvPr id="281" name="Οβάλ 280">
              <a:extLst>
                <a:ext uri="{FF2B5EF4-FFF2-40B4-BE49-F238E27FC236}">
                  <a16:creationId xmlns:a16="http://schemas.microsoft.com/office/drawing/2014/main" id="{240C06B9-39F8-4111-A200-7694FD7BC118}"/>
                </a:ext>
              </a:extLst>
            </p:cNvPr>
            <p:cNvSpPr/>
            <p:nvPr/>
          </p:nvSpPr>
          <p:spPr>
            <a:xfrm>
              <a:off x="2727961" y="470706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2" name="Εικόνα 281">
              <a:extLst>
                <a:ext uri="{FF2B5EF4-FFF2-40B4-BE49-F238E27FC236}">
                  <a16:creationId xmlns:a16="http://schemas.microsoft.com/office/drawing/2014/main" id="{65A537E7-0240-4DFE-946C-74DC95C53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3959" y="4793664"/>
              <a:ext cx="669316" cy="648000"/>
            </a:xfrm>
            <a:prstGeom prst="rect">
              <a:avLst/>
            </a:prstGeom>
          </p:spPr>
        </p:pic>
      </p:grpSp>
      <p:cxnSp>
        <p:nvCxnSpPr>
          <p:cNvPr id="283" name="Ευθύγραμμο βέλος σύνδεσης 282">
            <a:extLst>
              <a:ext uri="{FF2B5EF4-FFF2-40B4-BE49-F238E27FC236}">
                <a16:creationId xmlns:a16="http://schemas.microsoft.com/office/drawing/2014/main" id="{B2966C8B-87EF-4C1A-913F-5F41C3179194}"/>
              </a:ext>
            </a:extLst>
          </p:cNvPr>
          <p:cNvCxnSpPr>
            <a:cxnSpLocks/>
            <a:stCxn id="281" idx="2"/>
            <a:endCxn id="273" idx="3"/>
          </p:cNvCxnSpPr>
          <p:nvPr/>
        </p:nvCxnSpPr>
        <p:spPr>
          <a:xfrm flipH="1">
            <a:off x="5790200" y="5080916"/>
            <a:ext cx="36458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Ευθύγραμμο βέλος σύνδεσης 284">
            <a:extLst>
              <a:ext uri="{FF2B5EF4-FFF2-40B4-BE49-F238E27FC236}">
                <a16:creationId xmlns:a16="http://schemas.microsoft.com/office/drawing/2014/main" id="{57A5587C-A2F5-4684-A49A-78357DA1BEDB}"/>
              </a:ext>
            </a:extLst>
          </p:cNvPr>
          <p:cNvCxnSpPr>
            <a:cxnSpLocks/>
            <a:stCxn id="276" idx="4"/>
            <a:endCxn id="281" idx="0"/>
          </p:cNvCxnSpPr>
          <p:nvPr/>
        </p:nvCxnSpPr>
        <p:spPr>
          <a:xfrm>
            <a:off x="6547861" y="3879169"/>
            <a:ext cx="7573" cy="80109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Ορθογώνιο 285">
            <a:extLst>
              <a:ext uri="{FF2B5EF4-FFF2-40B4-BE49-F238E27FC236}">
                <a16:creationId xmlns:a16="http://schemas.microsoft.com/office/drawing/2014/main" id="{028DB73A-167A-4EEB-9589-2D03C4C78EF9}"/>
              </a:ext>
            </a:extLst>
          </p:cNvPr>
          <p:cNvSpPr/>
          <p:nvPr/>
        </p:nvSpPr>
        <p:spPr>
          <a:xfrm>
            <a:off x="6900513" y="6423383"/>
            <a:ext cx="924361" cy="15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7853CCFC-8057-49AE-93AB-795939345B3F}"/>
              </a:ext>
            </a:extLst>
          </p:cNvPr>
          <p:cNvSpPr txBox="1"/>
          <p:nvPr/>
        </p:nvSpPr>
        <p:spPr>
          <a:xfrm>
            <a:off x="6876915" y="6538974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Entrance</a:t>
            </a:r>
          </a:p>
        </p:txBody>
      </p:sp>
      <p:sp>
        <p:nvSpPr>
          <p:cNvPr id="288" name="Ορθογώνιο 287">
            <a:extLst>
              <a:ext uri="{FF2B5EF4-FFF2-40B4-BE49-F238E27FC236}">
                <a16:creationId xmlns:a16="http://schemas.microsoft.com/office/drawing/2014/main" id="{711A1538-BDA7-4BF3-B0A6-A3BC132B54A6}"/>
              </a:ext>
            </a:extLst>
          </p:cNvPr>
          <p:cNvSpPr/>
          <p:nvPr/>
        </p:nvSpPr>
        <p:spPr>
          <a:xfrm>
            <a:off x="6886978" y="2300068"/>
            <a:ext cx="924361" cy="15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Βέλος: Δεξιό 288">
            <a:extLst>
              <a:ext uri="{FF2B5EF4-FFF2-40B4-BE49-F238E27FC236}">
                <a16:creationId xmlns:a16="http://schemas.microsoft.com/office/drawing/2014/main" id="{96018DB4-0120-45F1-9FF1-E0666910B93F}"/>
              </a:ext>
            </a:extLst>
          </p:cNvPr>
          <p:cNvSpPr/>
          <p:nvPr/>
        </p:nvSpPr>
        <p:spPr>
          <a:xfrm rot="16200000">
            <a:off x="7265290" y="6137775"/>
            <a:ext cx="194806" cy="46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0" name="Ορθογώνιο 289">
            <a:extLst>
              <a:ext uri="{FF2B5EF4-FFF2-40B4-BE49-F238E27FC236}">
                <a16:creationId xmlns:a16="http://schemas.microsoft.com/office/drawing/2014/main" id="{93B8EA53-106C-465D-BF88-2FC1A5E2612E}"/>
              </a:ext>
            </a:extLst>
          </p:cNvPr>
          <p:cNvSpPr/>
          <p:nvPr/>
        </p:nvSpPr>
        <p:spPr>
          <a:xfrm rot="5400000">
            <a:off x="8093116" y="4610894"/>
            <a:ext cx="924361" cy="15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Ορθογώνιο 290">
            <a:extLst>
              <a:ext uri="{FF2B5EF4-FFF2-40B4-BE49-F238E27FC236}">
                <a16:creationId xmlns:a16="http://schemas.microsoft.com/office/drawing/2014/main" id="{EBBB2DC8-15CC-471D-B82B-E9EC79BC3990}"/>
              </a:ext>
            </a:extLst>
          </p:cNvPr>
          <p:cNvSpPr/>
          <p:nvPr/>
        </p:nvSpPr>
        <p:spPr>
          <a:xfrm>
            <a:off x="6728334" y="5878200"/>
            <a:ext cx="1386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public space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endParaRPr lang="en-US" dirty="0"/>
          </a:p>
        </p:txBody>
      </p:sp>
      <p:sp>
        <p:nvSpPr>
          <p:cNvPr id="292" name="Ορθογώνιο 291">
            <a:extLst>
              <a:ext uri="{FF2B5EF4-FFF2-40B4-BE49-F238E27FC236}">
                <a16:creationId xmlns:a16="http://schemas.microsoft.com/office/drawing/2014/main" id="{0A35F01B-F39D-4EEB-9D09-4238CFB0F6D2}"/>
              </a:ext>
            </a:extLst>
          </p:cNvPr>
          <p:cNvSpPr/>
          <p:nvPr/>
        </p:nvSpPr>
        <p:spPr>
          <a:xfrm>
            <a:off x="6516469" y="194487"/>
            <a:ext cx="1769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help desk’s office</a:t>
            </a:r>
            <a:endParaRPr lang="en-US" dirty="0"/>
          </a:p>
        </p:txBody>
      </p:sp>
      <p:pic>
        <p:nvPicPr>
          <p:cNvPr id="293" name="Εικόνα 292">
            <a:extLst>
              <a:ext uri="{FF2B5EF4-FFF2-40B4-BE49-F238E27FC236}">
                <a16:creationId xmlns:a16="http://schemas.microsoft.com/office/drawing/2014/main" id="{87D153DE-797E-4FAD-A9DF-C5CF00DB187F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7074" y="747165"/>
            <a:ext cx="692905" cy="702022"/>
          </a:xfrm>
          <a:prstGeom prst="rect">
            <a:avLst/>
          </a:prstGeom>
        </p:spPr>
      </p:pic>
      <p:pic>
        <p:nvPicPr>
          <p:cNvPr id="294" name="Εικόνα 293">
            <a:extLst>
              <a:ext uri="{FF2B5EF4-FFF2-40B4-BE49-F238E27FC236}">
                <a16:creationId xmlns:a16="http://schemas.microsoft.com/office/drawing/2014/main" id="{CC4860A9-40EB-407A-92B2-6A2CFCCD3E54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612" y="363686"/>
            <a:ext cx="1478114" cy="1478114"/>
          </a:xfrm>
          <a:prstGeom prst="rect">
            <a:avLst/>
          </a:prstGeom>
        </p:spPr>
      </p:pic>
      <p:sp>
        <p:nvSpPr>
          <p:cNvPr id="295" name="Ορθογώνιο 294">
            <a:extLst>
              <a:ext uri="{FF2B5EF4-FFF2-40B4-BE49-F238E27FC236}">
                <a16:creationId xmlns:a16="http://schemas.microsoft.com/office/drawing/2014/main" id="{2D036B49-FE2E-489E-B18B-C7F919B67F5B}"/>
              </a:ext>
            </a:extLst>
          </p:cNvPr>
          <p:cNvSpPr/>
          <p:nvPr/>
        </p:nvSpPr>
        <p:spPr>
          <a:xfrm>
            <a:off x="2569698" y="1917591"/>
            <a:ext cx="30883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Help desk’s unit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96" name="Ορθογώνιο 295">
            <a:extLst>
              <a:ext uri="{FF2B5EF4-FFF2-40B4-BE49-F238E27FC236}">
                <a16:creationId xmlns:a16="http://schemas.microsoft.com/office/drawing/2014/main" id="{D4CF3368-283C-484B-8BBC-B39CEF794E72}"/>
              </a:ext>
            </a:extLst>
          </p:cNvPr>
          <p:cNvSpPr/>
          <p:nvPr/>
        </p:nvSpPr>
        <p:spPr>
          <a:xfrm>
            <a:off x="2599811" y="437312"/>
            <a:ext cx="3160878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297" name="Ορθογώνιο 296">
            <a:extLst>
              <a:ext uri="{FF2B5EF4-FFF2-40B4-BE49-F238E27FC236}">
                <a16:creationId xmlns:a16="http://schemas.microsoft.com/office/drawing/2014/main" id="{188E41DD-B47B-4091-AFDF-490724F213E2}"/>
              </a:ext>
            </a:extLst>
          </p:cNvPr>
          <p:cNvSpPr/>
          <p:nvPr/>
        </p:nvSpPr>
        <p:spPr>
          <a:xfrm>
            <a:off x="3333235" y="446835"/>
            <a:ext cx="173831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Cross-border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web portal </a:t>
            </a:r>
            <a:r>
              <a:rPr lang="en-GB" sz="1200" dirty="0">
                <a:latin typeface="Arial Narrow" panose="020B0606020202030204" pitchFamily="34" charset="0"/>
              </a:rPr>
              <a:t>(D4.3.1)</a:t>
            </a:r>
          </a:p>
        </p:txBody>
      </p:sp>
      <p:pic>
        <p:nvPicPr>
          <p:cNvPr id="298" name="Εικόνα 297">
            <a:extLst>
              <a:ext uri="{FF2B5EF4-FFF2-40B4-BE49-F238E27FC236}">
                <a16:creationId xmlns:a16="http://schemas.microsoft.com/office/drawing/2014/main" id="{47E76398-ACBC-408B-A4A5-339DC017923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9571" y="502653"/>
            <a:ext cx="618468" cy="532740"/>
          </a:xfrm>
          <a:prstGeom prst="rect">
            <a:avLst/>
          </a:prstGeom>
        </p:spPr>
      </p:pic>
      <p:pic>
        <p:nvPicPr>
          <p:cNvPr id="299" name="Εικόνα 298">
            <a:extLst>
              <a:ext uri="{FF2B5EF4-FFF2-40B4-BE49-F238E27FC236}">
                <a16:creationId xmlns:a16="http://schemas.microsoft.com/office/drawing/2014/main" id="{FE2FF882-3FDE-4752-8420-C6D64B65F84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7495" y="445297"/>
            <a:ext cx="650877" cy="693143"/>
          </a:xfrm>
          <a:prstGeom prst="rect">
            <a:avLst/>
          </a:prstGeom>
        </p:spPr>
      </p:pic>
      <p:sp>
        <p:nvSpPr>
          <p:cNvPr id="300" name="Ορθογώνιο 299">
            <a:extLst>
              <a:ext uri="{FF2B5EF4-FFF2-40B4-BE49-F238E27FC236}">
                <a16:creationId xmlns:a16="http://schemas.microsoft.com/office/drawing/2014/main" id="{23020491-D396-4FB3-8740-D13A1A6D2DEA}"/>
              </a:ext>
            </a:extLst>
          </p:cNvPr>
          <p:cNvSpPr/>
          <p:nvPr/>
        </p:nvSpPr>
        <p:spPr>
          <a:xfrm>
            <a:off x="2582298" y="1145229"/>
            <a:ext cx="3160878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301" name="Ορθογώνιο 300">
            <a:extLst>
              <a:ext uri="{FF2B5EF4-FFF2-40B4-BE49-F238E27FC236}">
                <a16:creationId xmlns:a16="http://schemas.microsoft.com/office/drawing/2014/main" id="{D903F7B4-79B8-4238-AF19-76E9B8DF1F1D}"/>
              </a:ext>
            </a:extLst>
          </p:cNvPr>
          <p:cNvSpPr/>
          <p:nvPr/>
        </p:nvSpPr>
        <p:spPr>
          <a:xfrm>
            <a:off x="2662934" y="1154752"/>
            <a:ext cx="239110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Telephone line / equipment </a:t>
            </a:r>
            <a:r>
              <a:rPr lang="en-GB" sz="1200" dirty="0">
                <a:latin typeface="Arial Narrow" panose="020B0606020202030204" pitchFamily="34" charset="0"/>
              </a:rPr>
              <a:t>(D5.x.1)</a:t>
            </a:r>
          </a:p>
        </p:txBody>
      </p:sp>
      <p:cxnSp>
        <p:nvCxnSpPr>
          <p:cNvPr id="302" name="Γραμμή σύνδεσης: Γωνιώδης 301">
            <a:extLst>
              <a:ext uri="{FF2B5EF4-FFF2-40B4-BE49-F238E27FC236}">
                <a16:creationId xmlns:a16="http://schemas.microsoft.com/office/drawing/2014/main" id="{05F32D45-7023-4DAF-8E5E-5B9508F80963}"/>
              </a:ext>
            </a:extLst>
          </p:cNvPr>
          <p:cNvCxnSpPr>
            <a:cxnSpLocks/>
            <a:stCxn id="276" idx="0"/>
            <a:endCxn id="293" idx="2"/>
          </p:cNvCxnSpPr>
          <p:nvPr/>
        </p:nvCxnSpPr>
        <p:spPr>
          <a:xfrm rot="5400000" flipH="1" flipV="1">
            <a:off x="6126352" y="1870697"/>
            <a:ext cx="1628685" cy="785666"/>
          </a:xfrm>
          <a:prstGeom prst="bentConnector3">
            <a:avLst>
              <a:gd name="adj1" fmla="val 2131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3" name="Εικόνα 302">
            <a:extLst>
              <a:ext uri="{FF2B5EF4-FFF2-40B4-BE49-F238E27FC236}">
                <a16:creationId xmlns:a16="http://schemas.microsoft.com/office/drawing/2014/main" id="{DCA647A2-E74B-4435-B290-59D5976D047C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2681" y="1143949"/>
            <a:ext cx="645691" cy="683426"/>
          </a:xfrm>
          <a:prstGeom prst="rect">
            <a:avLst/>
          </a:prstGeom>
        </p:spPr>
      </p:pic>
      <p:cxnSp>
        <p:nvCxnSpPr>
          <p:cNvPr id="304" name="Ευθύγραμμο βέλος σύνδεσης 303">
            <a:extLst>
              <a:ext uri="{FF2B5EF4-FFF2-40B4-BE49-F238E27FC236}">
                <a16:creationId xmlns:a16="http://schemas.microsoft.com/office/drawing/2014/main" id="{FE005AFF-65F2-467E-A2C4-9804E1DA9431}"/>
              </a:ext>
            </a:extLst>
          </p:cNvPr>
          <p:cNvCxnSpPr>
            <a:cxnSpLocks/>
            <a:stCxn id="293" idx="1"/>
            <a:endCxn id="299" idx="3"/>
          </p:cNvCxnSpPr>
          <p:nvPr/>
        </p:nvCxnSpPr>
        <p:spPr>
          <a:xfrm flipH="1" flipV="1">
            <a:off x="5768372" y="791869"/>
            <a:ext cx="1218702" cy="3063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Ευθύγραμμο βέλος σύνδεσης 304">
            <a:extLst>
              <a:ext uri="{FF2B5EF4-FFF2-40B4-BE49-F238E27FC236}">
                <a16:creationId xmlns:a16="http://schemas.microsoft.com/office/drawing/2014/main" id="{949B12CC-5549-4B98-A7CB-F5000D20EF45}"/>
              </a:ext>
            </a:extLst>
          </p:cNvPr>
          <p:cNvCxnSpPr>
            <a:cxnSpLocks/>
            <a:stCxn id="293" idx="1"/>
            <a:endCxn id="303" idx="3"/>
          </p:cNvCxnSpPr>
          <p:nvPr/>
        </p:nvCxnSpPr>
        <p:spPr>
          <a:xfrm flipH="1">
            <a:off x="5768372" y="1098176"/>
            <a:ext cx="1218702" cy="387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6" name="Εικόνα 305">
            <a:extLst>
              <a:ext uri="{FF2B5EF4-FFF2-40B4-BE49-F238E27FC236}">
                <a16:creationId xmlns:a16="http://schemas.microsoft.com/office/drawing/2014/main" id="{68109D55-41BC-4F09-A056-E321E7B3436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766041" y="5007743"/>
            <a:ext cx="1846179" cy="1278650"/>
          </a:xfrm>
          <a:prstGeom prst="rect">
            <a:avLst/>
          </a:prstGeom>
        </p:spPr>
      </p:pic>
      <p:pic>
        <p:nvPicPr>
          <p:cNvPr id="307" name="Εικόνα 306">
            <a:extLst>
              <a:ext uri="{FF2B5EF4-FFF2-40B4-BE49-F238E27FC236}">
                <a16:creationId xmlns:a16="http://schemas.microsoft.com/office/drawing/2014/main" id="{37AFF158-1174-4444-B08F-6A6E8931AD8E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918" y="1958909"/>
            <a:ext cx="952820" cy="952820"/>
          </a:xfrm>
          <a:prstGeom prst="rect">
            <a:avLst/>
          </a:prstGeom>
        </p:spPr>
      </p:pic>
      <p:sp>
        <p:nvSpPr>
          <p:cNvPr id="308" name="Ορθογώνιο 307">
            <a:extLst>
              <a:ext uri="{FF2B5EF4-FFF2-40B4-BE49-F238E27FC236}">
                <a16:creationId xmlns:a16="http://schemas.microsoft.com/office/drawing/2014/main" id="{A020502C-B67B-4188-9ED5-B08C927C80BA}"/>
              </a:ext>
            </a:extLst>
          </p:cNvPr>
          <p:cNvSpPr/>
          <p:nvPr/>
        </p:nvSpPr>
        <p:spPr>
          <a:xfrm>
            <a:off x="8801065" y="3179353"/>
            <a:ext cx="2142015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309" name="Εικόνα 308">
            <a:extLst>
              <a:ext uri="{FF2B5EF4-FFF2-40B4-BE49-F238E27FC236}">
                <a16:creationId xmlns:a16="http://schemas.microsoft.com/office/drawing/2014/main" id="{192BF126-7EC9-4E47-9CB4-A832DB916F53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9287" y="3230332"/>
            <a:ext cx="550906" cy="550906"/>
          </a:xfrm>
          <a:prstGeom prst="rect">
            <a:avLst/>
          </a:prstGeom>
        </p:spPr>
      </p:pic>
      <p:sp>
        <p:nvSpPr>
          <p:cNvPr id="310" name="Ορθογώνιο 309">
            <a:extLst>
              <a:ext uri="{FF2B5EF4-FFF2-40B4-BE49-F238E27FC236}">
                <a16:creationId xmlns:a16="http://schemas.microsoft.com/office/drawing/2014/main" id="{754A167C-0D45-41C7-846F-705F80F58FC0}"/>
              </a:ext>
            </a:extLst>
          </p:cNvPr>
          <p:cNvSpPr/>
          <p:nvPr/>
        </p:nvSpPr>
        <p:spPr>
          <a:xfrm>
            <a:off x="9488415" y="3178190"/>
            <a:ext cx="167107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PHR web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platform </a:t>
            </a:r>
            <a:r>
              <a:rPr lang="en-GB" sz="1200" dirty="0">
                <a:latin typeface="Arial Narrow" panose="020B0606020202030204" pitchFamily="34" charset="0"/>
              </a:rPr>
              <a:t>(D4.1.2)</a:t>
            </a:r>
          </a:p>
        </p:txBody>
      </p:sp>
      <p:pic>
        <p:nvPicPr>
          <p:cNvPr id="311" name="Εικόνα 310">
            <a:extLst>
              <a:ext uri="{FF2B5EF4-FFF2-40B4-BE49-F238E27FC236}">
                <a16:creationId xmlns:a16="http://schemas.microsoft.com/office/drawing/2014/main" id="{7FE52503-1D1E-4427-9E70-523A1856749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3248" y="3178190"/>
            <a:ext cx="650877" cy="693143"/>
          </a:xfrm>
          <a:prstGeom prst="rect">
            <a:avLst/>
          </a:prstGeom>
        </p:spPr>
      </p:pic>
      <p:pic>
        <p:nvPicPr>
          <p:cNvPr id="312" name="Εικόνα 311">
            <a:extLst>
              <a:ext uri="{FF2B5EF4-FFF2-40B4-BE49-F238E27FC236}">
                <a16:creationId xmlns:a16="http://schemas.microsoft.com/office/drawing/2014/main" id="{6A4FF353-B382-47C8-80DF-854AE33D1AA0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9978" y="1897323"/>
            <a:ext cx="1014406" cy="1014406"/>
          </a:xfrm>
          <a:prstGeom prst="rect">
            <a:avLst/>
          </a:prstGeom>
        </p:spPr>
      </p:pic>
      <p:cxnSp>
        <p:nvCxnSpPr>
          <p:cNvPr id="313" name="Ευθύγραμμο βέλος σύνδεσης 312">
            <a:extLst>
              <a:ext uri="{FF2B5EF4-FFF2-40B4-BE49-F238E27FC236}">
                <a16:creationId xmlns:a16="http://schemas.microsoft.com/office/drawing/2014/main" id="{24698085-640D-4643-B60B-DA8A1823D4E1}"/>
              </a:ext>
            </a:extLst>
          </p:cNvPr>
          <p:cNvCxnSpPr>
            <a:cxnSpLocks/>
            <a:stCxn id="307" idx="1"/>
          </p:cNvCxnSpPr>
          <p:nvPr/>
        </p:nvCxnSpPr>
        <p:spPr>
          <a:xfrm flipH="1">
            <a:off x="9657332" y="2435319"/>
            <a:ext cx="890586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4" name="Εικόνα 313">
            <a:extLst>
              <a:ext uri="{FF2B5EF4-FFF2-40B4-BE49-F238E27FC236}">
                <a16:creationId xmlns:a16="http://schemas.microsoft.com/office/drawing/2014/main" id="{1D6BF112-B4CD-4085-B4CB-E1E37C97BF64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332" y="4371572"/>
            <a:ext cx="524619" cy="646331"/>
          </a:xfrm>
          <a:prstGeom prst="rect">
            <a:avLst/>
          </a:prstGeom>
        </p:spPr>
      </p:pic>
      <p:sp>
        <p:nvSpPr>
          <p:cNvPr id="315" name="Οβάλ 314">
            <a:extLst>
              <a:ext uri="{FF2B5EF4-FFF2-40B4-BE49-F238E27FC236}">
                <a16:creationId xmlns:a16="http://schemas.microsoft.com/office/drawing/2014/main" id="{DAA6471A-9955-4C15-9280-C8CC1A503B69}"/>
              </a:ext>
            </a:extLst>
          </p:cNvPr>
          <p:cNvSpPr/>
          <p:nvPr/>
        </p:nvSpPr>
        <p:spPr>
          <a:xfrm>
            <a:off x="8746739" y="4620623"/>
            <a:ext cx="156177" cy="15617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6" name="Γραμμή σύνδεσης: Γωνιώδης 315">
            <a:extLst>
              <a:ext uri="{FF2B5EF4-FFF2-40B4-BE49-F238E27FC236}">
                <a16:creationId xmlns:a16="http://schemas.microsoft.com/office/drawing/2014/main" id="{09002690-E9C5-4725-9CE6-8B8D719372E5}"/>
              </a:ext>
            </a:extLst>
          </p:cNvPr>
          <p:cNvCxnSpPr>
            <a:cxnSpLocks/>
            <a:stCxn id="276" idx="6"/>
            <a:endCxn id="315" idx="2"/>
          </p:cNvCxnSpPr>
          <p:nvPr/>
        </p:nvCxnSpPr>
        <p:spPr>
          <a:xfrm>
            <a:off x="6948509" y="3478521"/>
            <a:ext cx="1798230" cy="122019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Γραμμή σύνδεσης: Γωνιώδης 316">
            <a:extLst>
              <a:ext uri="{FF2B5EF4-FFF2-40B4-BE49-F238E27FC236}">
                <a16:creationId xmlns:a16="http://schemas.microsoft.com/office/drawing/2014/main" id="{0A1D82C4-A84D-4AD6-A5D9-B39836E013F6}"/>
              </a:ext>
            </a:extLst>
          </p:cNvPr>
          <p:cNvCxnSpPr>
            <a:cxnSpLocks/>
            <a:stCxn id="281" idx="6"/>
            <a:endCxn id="315" idx="2"/>
          </p:cNvCxnSpPr>
          <p:nvPr/>
        </p:nvCxnSpPr>
        <p:spPr>
          <a:xfrm flipV="1">
            <a:off x="6956082" y="4698712"/>
            <a:ext cx="1790657" cy="3822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Ευθύγραμμο βέλος σύνδεσης 317">
            <a:extLst>
              <a:ext uri="{FF2B5EF4-FFF2-40B4-BE49-F238E27FC236}">
                <a16:creationId xmlns:a16="http://schemas.microsoft.com/office/drawing/2014/main" id="{FEEDFD31-10AC-4E2F-B01D-42B230495973}"/>
              </a:ext>
            </a:extLst>
          </p:cNvPr>
          <p:cNvCxnSpPr>
            <a:cxnSpLocks/>
            <a:stCxn id="315" idx="2"/>
            <a:endCxn id="314" idx="1"/>
          </p:cNvCxnSpPr>
          <p:nvPr/>
        </p:nvCxnSpPr>
        <p:spPr>
          <a:xfrm flipV="1">
            <a:off x="8746739" y="4694738"/>
            <a:ext cx="2248593" cy="39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Ορθογώνιο 318">
            <a:extLst>
              <a:ext uri="{FF2B5EF4-FFF2-40B4-BE49-F238E27FC236}">
                <a16:creationId xmlns:a16="http://schemas.microsoft.com/office/drawing/2014/main" id="{48204CAA-7321-4C3E-9086-BF6A9BA8393D}"/>
              </a:ext>
            </a:extLst>
          </p:cNvPr>
          <p:cNvSpPr/>
          <p:nvPr/>
        </p:nvSpPr>
        <p:spPr>
          <a:xfrm>
            <a:off x="8815491" y="1364441"/>
            <a:ext cx="277846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Workstation</a:t>
            </a:r>
            <a:r>
              <a:rPr lang="el-GR" dirty="0">
                <a:solidFill>
                  <a:srgbClr val="0070C0"/>
                </a:solidFill>
              </a:rPr>
              <a:t> &amp; </a:t>
            </a:r>
            <a:r>
              <a:rPr lang="en-GB" dirty="0">
                <a:solidFill>
                  <a:srgbClr val="0070C0"/>
                </a:solidFill>
              </a:rPr>
              <a:t>peripheral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s)</a:t>
            </a:r>
            <a:r>
              <a:rPr lang="en-GB" dirty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0" name="Ορθογώνιο 319">
            <a:extLst>
              <a:ext uri="{FF2B5EF4-FFF2-40B4-BE49-F238E27FC236}">
                <a16:creationId xmlns:a16="http://schemas.microsoft.com/office/drawing/2014/main" id="{D9CB5E4A-5E58-4C3D-A599-ACC8D7C15810}"/>
              </a:ext>
            </a:extLst>
          </p:cNvPr>
          <p:cNvSpPr/>
          <p:nvPr/>
        </p:nvSpPr>
        <p:spPr>
          <a:xfrm>
            <a:off x="8708030" y="194007"/>
            <a:ext cx="2925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Onsite support expert’s office</a:t>
            </a:r>
            <a:endParaRPr lang="en-US" dirty="0"/>
          </a:p>
        </p:txBody>
      </p:sp>
      <p:cxnSp>
        <p:nvCxnSpPr>
          <p:cNvPr id="325" name="Γραμμή σύνδεσης: Γωνιώδης 324">
            <a:extLst>
              <a:ext uri="{FF2B5EF4-FFF2-40B4-BE49-F238E27FC236}">
                <a16:creationId xmlns:a16="http://schemas.microsoft.com/office/drawing/2014/main" id="{4558577D-4CF1-4309-9076-69FE0ECE4B0C}"/>
              </a:ext>
            </a:extLst>
          </p:cNvPr>
          <p:cNvCxnSpPr>
            <a:cxnSpLocks/>
            <a:stCxn id="314" idx="0"/>
            <a:endCxn id="311" idx="2"/>
          </p:cNvCxnSpPr>
          <p:nvPr/>
        </p:nvCxnSpPr>
        <p:spPr>
          <a:xfrm rot="5400000" flipH="1" flipV="1">
            <a:off x="11008045" y="4120931"/>
            <a:ext cx="500239" cy="10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Οβάλ 328">
            <a:extLst>
              <a:ext uri="{FF2B5EF4-FFF2-40B4-BE49-F238E27FC236}">
                <a16:creationId xmlns:a16="http://schemas.microsoft.com/office/drawing/2014/main" id="{E73D6D41-687C-41D8-A1A7-18C72476641C}"/>
              </a:ext>
            </a:extLst>
          </p:cNvPr>
          <p:cNvSpPr/>
          <p:nvPr/>
        </p:nvSpPr>
        <p:spPr>
          <a:xfrm>
            <a:off x="11129785" y="4057729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30" name="Οβάλ 329">
            <a:extLst>
              <a:ext uri="{FF2B5EF4-FFF2-40B4-BE49-F238E27FC236}">
                <a16:creationId xmlns:a16="http://schemas.microsoft.com/office/drawing/2014/main" id="{F49D724D-C9CB-4AE9-B53D-EDB68717E874}"/>
              </a:ext>
            </a:extLst>
          </p:cNvPr>
          <p:cNvSpPr/>
          <p:nvPr/>
        </p:nvSpPr>
        <p:spPr>
          <a:xfrm>
            <a:off x="5946488" y="4934428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32" name="Οβάλ 331">
            <a:extLst>
              <a:ext uri="{FF2B5EF4-FFF2-40B4-BE49-F238E27FC236}">
                <a16:creationId xmlns:a16="http://schemas.microsoft.com/office/drawing/2014/main" id="{65A595BE-B25C-45B8-B12B-0F8EE9B4F1E4}"/>
              </a:ext>
            </a:extLst>
          </p:cNvPr>
          <p:cNvSpPr/>
          <p:nvPr/>
        </p:nvSpPr>
        <p:spPr>
          <a:xfrm>
            <a:off x="5861800" y="318376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33" name="Οβάλ 332">
            <a:extLst>
              <a:ext uri="{FF2B5EF4-FFF2-40B4-BE49-F238E27FC236}">
                <a16:creationId xmlns:a16="http://schemas.microsoft.com/office/drawing/2014/main" id="{7A1E4B3A-8291-4A01-913E-FB848D489FB7}"/>
              </a:ext>
            </a:extLst>
          </p:cNvPr>
          <p:cNvSpPr/>
          <p:nvPr/>
        </p:nvSpPr>
        <p:spPr>
          <a:xfrm>
            <a:off x="5861800" y="351756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35" name="Οβάλ 334">
            <a:extLst>
              <a:ext uri="{FF2B5EF4-FFF2-40B4-BE49-F238E27FC236}">
                <a16:creationId xmlns:a16="http://schemas.microsoft.com/office/drawing/2014/main" id="{09F3FF75-64B0-4E28-8742-5A6440FFB4B7}"/>
              </a:ext>
            </a:extLst>
          </p:cNvPr>
          <p:cNvSpPr/>
          <p:nvPr/>
        </p:nvSpPr>
        <p:spPr>
          <a:xfrm>
            <a:off x="489142" y="5190139"/>
            <a:ext cx="1604375" cy="1604375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6" name="Εικόνα 335">
            <a:extLst>
              <a:ext uri="{FF2B5EF4-FFF2-40B4-BE49-F238E27FC236}">
                <a16:creationId xmlns:a16="http://schemas.microsoft.com/office/drawing/2014/main" id="{C054EC13-7C65-485F-B5E7-E1DA69F1D084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277" y="5303955"/>
            <a:ext cx="1044774" cy="136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4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Ορθογώνιο 250">
            <a:extLst>
              <a:ext uri="{FF2B5EF4-FFF2-40B4-BE49-F238E27FC236}">
                <a16:creationId xmlns:a16="http://schemas.microsoft.com/office/drawing/2014/main" id="{626B5065-83A4-4D3C-A0C1-5A892FC65639}"/>
              </a:ext>
            </a:extLst>
          </p:cNvPr>
          <p:cNvSpPr/>
          <p:nvPr/>
        </p:nvSpPr>
        <p:spPr>
          <a:xfrm>
            <a:off x="1300767" y="2315834"/>
            <a:ext cx="9590466" cy="3375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Ορθογώνιο 251">
            <a:extLst>
              <a:ext uri="{FF2B5EF4-FFF2-40B4-BE49-F238E27FC236}">
                <a16:creationId xmlns:a16="http://schemas.microsoft.com/office/drawing/2014/main" id="{AB5768D5-6147-4E86-A9DC-32E64C7C6CD9}"/>
              </a:ext>
            </a:extLst>
          </p:cNvPr>
          <p:cNvSpPr/>
          <p:nvPr/>
        </p:nvSpPr>
        <p:spPr>
          <a:xfrm>
            <a:off x="1606827" y="2981773"/>
            <a:ext cx="5974449" cy="195622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5" name="Ομάδα 274">
            <a:extLst>
              <a:ext uri="{FF2B5EF4-FFF2-40B4-BE49-F238E27FC236}">
                <a16:creationId xmlns:a16="http://schemas.microsoft.com/office/drawing/2014/main" id="{6B9334B2-AF08-4FB4-B56D-C6E282D9D4A3}"/>
              </a:ext>
            </a:extLst>
          </p:cNvPr>
          <p:cNvGrpSpPr/>
          <p:nvPr/>
        </p:nvGrpSpPr>
        <p:grpSpPr>
          <a:xfrm>
            <a:off x="9447818" y="3494782"/>
            <a:ext cx="801297" cy="801297"/>
            <a:chOff x="2523930" y="2592271"/>
            <a:chExt cx="801297" cy="801297"/>
          </a:xfrm>
        </p:grpSpPr>
        <p:sp>
          <p:nvSpPr>
            <p:cNvPr id="276" name="Οβάλ 275">
              <a:extLst>
                <a:ext uri="{FF2B5EF4-FFF2-40B4-BE49-F238E27FC236}">
                  <a16:creationId xmlns:a16="http://schemas.microsoft.com/office/drawing/2014/main" id="{63E6BC81-0383-4E28-A602-229691E32F99}"/>
                </a:ext>
              </a:extLst>
            </p:cNvPr>
            <p:cNvSpPr/>
            <p:nvPr/>
          </p:nvSpPr>
          <p:spPr>
            <a:xfrm>
              <a:off x="2523930" y="259227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7" name="Εικόνα 276">
              <a:extLst>
                <a:ext uri="{FF2B5EF4-FFF2-40B4-BE49-F238E27FC236}">
                  <a16:creationId xmlns:a16="http://schemas.microsoft.com/office/drawing/2014/main" id="{CF0A1E28-DD44-44CA-9501-6A01E1035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11499" y="2691936"/>
              <a:ext cx="642134" cy="646331"/>
            </a:xfrm>
            <a:prstGeom prst="rect">
              <a:avLst/>
            </a:prstGeom>
          </p:spPr>
        </p:pic>
      </p:grpSp>
      <p:cxnSp>
        <p:nvCxnSpPr>
          <p:cNvPr id="279" name="Ευθύγραμμο βέλος σύνδεσης 278">
            <a:extLst>
              <a:ext uri="{FF2B5EF4-FFF2-40B4-BE49-F238E27FC236}">
                <a16:creationId xmlns:a16="http://schemas.microsoft.com/office/drawing/2014/main" id="{61ABE06C-D942-4325-9819-B6B65775D414}"/>
              </a:ext>
            </a:extLst>
          </p:cNvPr>
          <p:cNvCxnSpPr>
            <a:cxnSpLocks/>
            <a:stCxn id="314" idx="3"/>
            <a:endCxn id="276" idx="2"/>
          </p:cNvCxnSpPr>
          <p:nvPr/>
        </p:nvCxnSpPr>
        <p:spPr>
          <a:xfrm flipV="1">
            <a:off x="8629370" y="3895431"/>
            <a:ext cx="818448" cy="47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0" name="Ομάδα 279">
            <a:extLst>
              <a:ext uri="{FF2B5EF4-FFF2-40B4-BE49-F238E27FC236}">
                <a16:creationId xmlns:a16="http://schemas.microsoft.com/office/drawing/2014/main" id="{C26470F0-7C06-4DF0-9D9E-7DA2E1FC8030}"/>
              </a:ext>
            </a:extLst>
          </p:cNvPr>
          <p:cNvGrpSpPr/>
          <p:nvPr/>
        </p:nvGrpSpPr>
        <p:grpSpPr>
          <a:xfrm>
            <a:off x="9444228" y="2425007"/>
            <a:ext cx="801297" cy="801297"/>
            <a:chOff x="2727961" y="4707061"/>
            <a:chExt cx="801297" cy="801297"/>
          </a:xfrm>
        </p:grpSpPr>
        <p:sp>
          <p:nvSpPr>
            <p:cNvPr id="281" name="Οβάλ 280">
              <a:extLst>
                <a:ext uri="{FF2B5EF4-FFF2-40B4-BE49-F238E27FC236}">
                  <a16:creationId xmlns:a16="http://schemas.microsoft.com/office/drawing/2014/main" id="{240C06B9-39F8-4111-A200-7694FD7BC118}"/>
                </a:ext>
              </a:extLst>
            </p:cNvPr>
            <p:cNvSpPr/>
            <p:nvPr/>
          </p:nvSpPr>
          <p:spPr>
            <a:xfrm>
              <a:off x="2727961" y="470706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2" name="Εικόνα 281">
              <a:extLst>
                <a:ext uri="{FF2B5EF4-FFF2-40B4-BE49-F238E27FC236}">
                  <a16:creationId xmlns:a16="http://schemas.microsoft.com/office/drawing/2014/main" id="{65A537E7-0240-4DFE-946C-74DC95C53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3959" y="4793664"/>
              <a:ext cx="669316" cy="648000"/>
            </a:xfrm>
            <a:prstGeom prst="rect">
              <a:avLst/>
            </a:prstGeom>
          </p:spPr>
        </p:pic>
      </p:grpSp>
      <p:sp>
        <p:nvSpPr>
          <p:cNvPr id="308" name="Ορθογώνιο 307">
            <a:extLst>
              <a:ext uri="{FF2B5EF4-FFF2-40B4-BE49-F238E27FC236}">
                <a16:creationId xmlns:a16="http://schemas.microsoft.com/office/drawing/2014/main" id="{A020502C-B67B-4188-9ED5-B08C927C80BA}"/>
              </a:ext>
            </a:extLst>
          </p:cNvPr>
          <p:cNvSpPr/>
          <p:nvPr/>
        </p:nvSpPr>
        <p:spPr>
          <a:xfrm>
            <a:off x="4391798" y="3913398"/>
            <a:ext cx="2330254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309" name="Εικόνα 308">
            <a:extLst>
              <a:ext uri="{FF2B5EF4-FFF2-40B4-BE49-F238E27FC236}">
                <a16:creationId xmlns:a16="http://schemas.microsoft.com/office/drawing/2014/main" id="{192BF126-7EC9-4E47-9CB4-A832DB916F5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0020" y="3964377"/>
            <a:ext cx="550906" cy="550906"/>
          </a:xfrm>
          <a:prstGeom prst="rect">
            <a:avLst/>
          </a:prstGeom>
        </p:spPr>
      </p:pic>
      <p:sp>
        <p:nvSpPr>
          <p:cNvPr id="310" name="Ορθογώνιο 309">
            <a:extLst>
              <a:ext uri="{FF2B5EF4-FFF2-40B4-BE49-F238E27FC236}">
                <a16:creationId xmlns:a16="http://schemas.microsoft.com/office/drawing/2014/main" id="{754A167C-0D45-41C7-846F-705F80F58FC0}"/>
              </a:ext>
            </a:extLst>
          </p:cNvPr>
          <p:cNvSpPr/>
          <p:nvPr/>
        </p:nvSpPr>
        <p:spPr>
          <a:xfrm>
            <a:off x="5079148" y="3912235"/>
            <a:ext cx="167107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PHR web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platform </a:t>
            </a:r>
            <a:r>
              <a:rPr lang="en-GB" sz="1200" dirty="0">
                <a:latin typeface="Arial Narrow" panose="020B0606020202030204" pitchFamily="34" charset="0"/>
              </a:rPr>
              <a:t>(D4.1.2)</a:t>
            </a:r>
          </a:p>
        </p:txBody>
      </p:sp>
      <p:pic>
        <p:nvPicPr>
          <p:cNvPr id="311" name="Εικόνα 310">
            <a:extLst>
              <a:ext uri="{FF2B5EF4-FFF2-40B4-BE49-F238E27FC236}">
                <a16:creationId xmlns:a16="http://schemas.microsoft.com/office/drawing/2014/main" id="{7FE52503-1D1E-4427-9E70-523A1856749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8665" y="3912235"/>
            <a:ext cx="650877" cy="693143"/>
          </a:xfrm>
          <a:prstGeom prst="rect">
            <a:avLst/>
          </a:prstGeom>
        </p:spPr>
      </p:pic>
      <p:pic>
        <p:nvPicPr>
          <p:cNvPr id="314" name="Εικόνα 313">
            <a:extLst>
              <a:ext uri="{FF2B5EF4-FFF2-40B4-BE49-F238E27FC236}">
                <a16:creationId xmlns:a16="http://schemas.microsoft.com/office/drawing/2014/main" id="{1D6BF112-B4CD-4085-B4CB-E1E37C97BF6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4751" y="3577022"/>
            <a:ext cx="524619" cy="646331"/>
          </a:xfrm>
          <a:prstGeom prst="rect">
            <a:avLst/>
          </a:prstGeom>
        </p:spPr>
      </p:pic>
      <p:sp>
        <p:nvSpPr>
          <p:cNvPr id="319" name="Ορθογώνιο 318">
            <a:extLst>
              <a:ext uri="{FF2B5EF4-FFF2-40B4-BE49-F238E27FC236}">
                <a16:creationId xmlns:a16="http://schemas.microsoft.com/office/drawing/2014/main" id="{48204CAA-7321-4C3E-9086-BF6A9BA8393D}"/>
              </a:ext>
            </a:extLst>
          </p:cNvPr>
          <p:cNvSpPr/>
          <p:nvPr/>
        </p:nvSpPr>
        <p:spPr>
          <a:xfrm>
            <a:off x="3254193" y="4804313"/>
            <a:ext cx="226368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Tablet</a:t>
            </a:r>
            <a:r>
              <a:rPr lang="el-GR" dirty="0">
                <a:solidFill>
                  <a:srgbClr val="0070C0"/>
                </a:solidFill>
              </a:rPr>
              <a:t> &amp; </a:t>
            </a:r>
            <a:r>
              <a:rPr lang="en-GB" dirty="0">
                <a:solidFill>
                  <a:srgbClr val="0070C0"/>
                </a:solidFill>
              </a:rPr>
              <a:t>peripheral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s)</a:t>
            </a:r>
            <a:r>
              <a:rPr lang="en-GB" dirty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0" name="Ορθογώνιο 319">
            <a:extLst>
              <a:ext uri="{FF2B5EF4-FFF2-40B4-BE49-F238E27FC236}">
                <a16:creationId xmlns:a16="http://schemas.microsoft.com/office/drawing/2014/main" id="{D9CB5E4A-5E58-4C3D-A599-ACC8D7C15810}"/>
              </a:ext>
            </a:extLst>
          </p:cNvPr>
          <p:cNvSpPr/>
          <p:nvPr/>
        </p:nvSpPr>
        <p:spPr>
          <a:xfrm>
            <a:off x="9036799" y="5156761"/>
            <a:ext cx="1548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Citizen’s space</a:t>
            </a:r>
            <a:endParaRPr lang="en-US" dirty="0"/>
          </a:p>
        </p:txBody>
      </p:sp>
      <p:cxnSp>
        <p:nvCxnSpPr>
          <p:cNvPr id="326" name="Γραμμή σύνδεσης: Γωνιώδης 325">
            <a:extLst>
              <a:ext uri="{FF2B5EF4-FFF2-40B4-BE49-F238E27FC236}">
                <a16:creationId xmlns:a16="http://schemas.microsoft.com/office/drawing/2014/main" id="{EA06E896-EB47-4225-8867-57E414A0B151}"/>
              </a:ext>
            </a:extLst>
          </p:cNvPr>
          <p:cNvCxnSpPr>
            <a:cxnSpLocks/>
            <a:stCxn id="314" idx="1"/>
            <a:endCxn id="311" idx="3"/>
          </p:cNvCxnSpPr>
          <p:nvPr/>
        </p:nvCxnSpPr>
        <p:spPr>
          <a:xfrm rot="10800000" flipV="1">
            <a:off x="7369543" y="3900187"/>
            <a:ext cx="735209" cy="35861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7906D919-AC58-4DD0-9E42-BF8A55664A5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3265" y="3583092"/>
            <a:ext cx="817401" cy="817401"/>
          </a:xfrm>
          <a:prstGeom prst="rect">
            <a:avLst/>
          </a:prstGeom>
        </p:spPr>
      </p:pic>
      <p:cxnSp>
        <p:nvCxnSpPr>
          <p:cNvPr id="80" name="Ευθύγραμμο βέλος σύνδεσης 79">
            <a:extLst>
              <a:ext uri="{FF2B5EF4-FFF2-40B4-BE49-F238E27FC236}">
                <a16:creationId xmlns:a16="http://schemas.microsoft.com/office/drawing/2014/main" id="{8D6E7730-93A5-4A3C-BD34-10AB80DB55FB}"/>
              </a:ext>
            </a:extLst>
          </p:cNvPr>
          <p:cNvCxnSpPr>
            <a:cxnSpLocks/>
            <a:stCxn id="5" idx="1"/>
            <a:endCxn id="3" idx="3"/>
          </p:cNvCxnSpPr>
          <p:nvPr/>
        </p:nvCxnSpPr>
        <p:spPr>
          <a:xfrm flipH="1">
            <a:off x="2560666" y="3987640"/>
            <a:ext cx="231439" cy="415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B80BF64-B2E2-40DC-B35D-9638815EDF88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2105" y="3377373"/>
            <a:ext cx="1220534" cy="1220534"/>
          </a:xfrm>
          <a:prstGeom prst="rect">
            <a:avLst/>
          </a:prstGeom>
        </p:spPr>
      </p:pic>
      <p:cxnSp>
        <p:nvCxnSpPr>
          <p:cNvPr id="29" name="Γραμμή σύνδεσης: Καμπύλη 28">
            <a:extLst>
              <a:ext uri="{FF2B5EF4-FFF2-40B4-BE49-F238E27FC236}">
                <a16:creationId xmlns:a16="http://schemas.microsoft.com/office/drawing/2014/main" id="{27077D27-ABD8-4664-8488-26140FBD4704}"/>
              </a:ext>
            </a:extLst>
          </p:cNvPr>
          <p:cNvCxnSpPr>
            <a:stCxn id="276" idx="6"/>
            <a:endCxn id="281" idx="6"/>
          </p:cNvCxnSpPr>
          <p:nvPr/>
        </p:nvCxnSpPr>
        <p:spPr>
          <a:xfrm flipH="1" flipV="1">
            <a:off x="10245525" y="2825656"/>
            <a:ext cx="3590" cy="1069775"/>
          </a:xfrm>
          <a:prstGeom prst="curvedConnector3">
            <a:avLst>
              <a:gd name="adj1" fmla="val -6367688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Ευθύγραμμο βέλος σύνδεσης 106">
            <a:extLst>
              <a:ext uri="{FF2B5EF4-FFF2-40B4-BE49-F238E27FC236}">
                <a16:creationId xmlns:a16="http://schemas.microsoft.com/office/drawing/2014/main" id="{07CD3D64-D04F-4186-8C2A-D3A67A6A04ED}"/>
              </a:ext>
            </a:extLst>
          </p:cNvPr>
          <p:cNvCxnSpPr>
            <a:cxnSpLocks/>
            <a:stCxn id="314" idx="3"/>
            <a:endCxn id="281" idx="2"/>
          </p:cNvCxnSpPr>
          <p:nvPr/>
        </p:nvCxnSpPr>
        <p:spPr>
          <a:xfrm flipV="1">
            <a:off x="8629370" y="2825656"/>
            <a:ext cx="814858" cy="1074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2" name="Εικόνα 231">
            <a:extLst>
              <a:ext uri="{FF2B5EF4-FFF2-40B4-BE49-F238E27FC236}">
                <a16:creationId xmlns:a16="http://schemas.microsoft.com/office/drawing/2014/main" id="{1489EE37-8C4A-4809-9C38-77EB9DFC6C3D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134679" y="4006556"/>
            <a:ext cx="1334871" cy="1334871"/>
          </a:xfrm>
          <a:prstGeom prst="rect">
            <a:avLst/>
          </a:prstGeom>
        </p:spPr>
      </p:pic>
      <p:sp>
        <p:nvSpPr>
          <p:cNvPr id="121" name="Ορθογώνιο 120">
            <a:extLst>
              <a:ext uri="{FF2B5EF4-FFF2-40B4-BE49-F238E27FC236}">
                <a16:creationId xmlns:a16="http://schemas.microsoft.com/office/drawing/2014/main" id="{5685D38C-B120-49EA-9654-8DBAC9EA021D}"/>
              </a:ext>
            </a:extLst>
          </p:cNvPr>
          <p:cNvSpPr/>
          <p:nvPr/>
        </p:nvSpPr>
        <p:spPr>
          <a:xfrm>
            <a:off x="4405495" y="3157772"/>
            <a:ext cx="2316557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122" name="Ορθογώνιο 121">
            <a:extLst>
              <a:ext uri="{FF2B5EF4-FFF2-40B4-BE49-F238E27FC236}">
                <a16:creationId xmlns:a16="http://schemas.microsoft.com/office/drawing/2014/main" id="{A8659324-274F-4678-B550-6E86844F50A5}"/>
              </a:ext>
            </a:extLst>
          </p:cNvPr>
          <p:cNvSpPr/>
          <p:nvPr/>
        </p:nvSpPr>
        <p:spPr>
          <a:xfrm>
            <a:off x="5119463" y="3167295"/>
            <a:ext cx="162601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Cross-border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web portal </a:t>
            </a:r>
            <a:r>
              <a:rPr lang="en-GB" sz="1200" dirty="0">
                <a:latin typeface="Arial Narrow" panose="020B0606020202030204" pitchFamily="34" charset="0"/>
              </a:rPr>
              <a:t>(D4.3.1)</a:t>
            </a:r>
          </a:p>
        </p:txBody>
      </p:sp>
      <p:pic>
        <p:nvPicPr>
          <p:cNvPr id="123" name="Εικόνα 122">
            <a:extLst>
              <a:ext uri="{FF2B5EF4-FFF2-40B4-BE49-F238E27FC236}">
                <a16:creationId xmlns:a16="http://schemas.microsoft.com/office/drawing/2014/main" id="{26FD8623-32FF-40E3-BE27-C545AFAA8F7E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255" y="3223113"/>
            <a:ext cx="618468" cy="532740"/>
          </a:xfrm>
          <a:prstGeom prst="rect">
            <a:avLst/>
          </a:prstGeom>
        </p:spPr>
      </p:pic>
      <p:pic>
        <p:nvPicPr>
          <p:cNvPr id="127" name="Εικόνα 126">
            <a:extLst>
              <a:ext uri="{FF2B5EF4-FFF2-40B4-BE49-F238E27FC236}">
                <a16:creationId xmlns:a16="http://schemas.microsoft.com/office/drawing/2014/main" id="{D51D6EEA-121E-43E1-B571-64FBE6AB4A6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4253" y="3151935"/>
            <a:ext cx="650877" cy="693143"/>
          </a:xfrm>
          <a:prstGeom prst="rect">
            <a:avLst/>
          </a:prstGeom>
        </p:spPr>
      </p:pic>
      <p:cxnSp>
        <p:nvCxnSpPr>
          <p:cNvPr id="130" name="Γραμμή σύνδεσης: Γωνιώδης 129">
            <a:extLst>
              <a:ext uri="{FF2B5EF4-FFF2-40B4-BE49-F238E27FC236}">
                <a16:creationId xmlns:a16="http://schemas.microsoft.com/office/drawing/2014/main" id="{8BC5779F-65B4-4B26-9D6E-49947DE962EF}"/>
              </a:ext>
            </a:extLst>
          </p:cNvPr>
          <p:cNvCxnSpPr>
            <a:cxnSpLocks/>
            <a:stCxn id="314" idx="1"/>
            <a:endCxn id="127" idx="3"/>
          </p:cNvCxnSpPr>
          <p:nvPr/>
        </p:nvCxnSpPr>
        <p:spPr>
          <a:xfrm rot="10800000">
            <a:off x="7385131" y="3498508"/>
            <a:ext cx="719621" cy="4016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Διάγραμμα ροής: Μαγνητικός δίσκος 135">
            <a:extLst>
              <a:ext uri="{FF2B5EF4-FFF2-40B4-BE49-F238E27FC236}">
                <a16:creationId xmlns:a16="http://schemas.microsoft.com/office/drawing/2014/main" id="{8803C5D9-0C83-428C-A008-7CBF47D0C8D0}"/>
              </a:ext>
            </a:extLst>
          </p:cNvPr>
          <p:cNvSpPr/>
          <p:nvPr/>
        </p:nvSpPr>
        <p:spPr>
          <a:xfrm>
            <a:off x="5268599" y="1210086"/>
            <a:ext cx="128677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PHR database</a:t>
            </a:r>
          </a:p>
        </p:txBody>
      </p:sp>
      <p:cxnSp>
        <p:nvCxnSpPr>
          <p:cNvPr id="137" name="Γραμμή σύνδεσης: Γωνιώδης 136">
            <a:extLst>
              <a:ext uri="{FF2B5EF4-FFF2-40B4-BE49-F238E27FC236}">
                <a16:creationId xmlns:a16="http://schemas.microsoft.com/office/drawing/2014/main" id="{02FF02A5-C663-4EEC-8DB4-7E366C478EC9}"/>
              </a:ext>
            </a:extLst>
          </p:cNvPr>
          <p:cNvCxnSpPr>
            <a:cxnSpLocks/>
            <a:stCxn id="308" idx="1"/>
            <a:endCxn id="136" idx="2"/>
          </p:cNvCxnSpPr>
          <p:nvPr/>
        </p:nvCxnSpPr>
        <p:spPr>
          <a:xfrm rot="10800000" flipH="1">
            <a:off x="4391797" y="1614400"/>
            <a:ext cx="876801" cy="2622165"/>
          </a:xfrm>
          <a:prstGeom prst="bentConnector3">
            <a:avLst>
              <a:gd name="adj1" fmla="val -26072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Εικόνα 137">
            <a:extLst>
              <a:ext uri="{FF2B5EF4-FFF2-40B4-BE49-F238E27FC236}">
                <a16:creationId xmlns:a16="http://schemas.microsoft.com/office/drawing/2014/main" id="{78F65E88-C500-4633-9BFF-552DD671048D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255" y="1196208"/>
            <a:ext cx="455579" cy="455579"/>
          </a:xfrm>
          <a:prstGeom prst="rect">
            <a:avLst/>
          </a:prstGeom>
        </p:spPr>
      </p:pic>
      <p:sp>
        <p:nvSpPr>
          <p:cNvPr id="144" name="Οβάλ 143">
            <a:extLst>
              <a:ext uri="{FF2B5EF4-FFF2-40B4-BE49-F238E27FC236}">
                <a16:creationId xmlns:a16="http://schemas.microsoft.com/office/drawing/2014/main" id="{1D514663-5DE3-4D3D-AF19-CE086F5AB6A3}"/>
              </a:ext>
            </a:extLst>
          </p:cNvPr>
          <p:cNvSpPr/>
          <p:nvPr/>
        </p:nvSpPr>
        <p:spPr>
          <a:xfrm>
            <a:off x="7617085" y="4118906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51" name="Οβάλ 150">
            <a:extLst>
              <a:ext uri="{FF2B5EF4-FFF2-40B4-BE49-F238E27FC236}">
                <a16:creationId xmlns:a16="http://schemas.microsoft.com/office/drawing/2014/main" id="{CC825447-A72A-4898-9338-DCFA1F341A24}"/>
              </a:ext>
            </a:extLst>
          </p:cNvPr>
          <p:cNvSpPr/>
          <p:nvPr/>
        </p:nvSpPr>
        <p:spPr>
          <a:xfrm>
            <a:off x="956291" y="4605378"/>
            <a:ext cx="1604375" cy="1604375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7" name="Εικόνα 246">
            <a:extLst>
              <a:ext uri="{FF2B5EF4-FFF2-40B4-BE49-F238E27FC236}">
                <a16:creationId xmlns:a16="http://schemas.microsoft.com/office/drawing/2014/main" id="{4C74257A-6921-481D-AA55-AC0193443550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2478" y="4806865"/>
            <a:ext cx="1001246" cy="121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2285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724</Words>
  <Application>Microsoft Office PowerPoint</Application>
  <PresentationFormat>Ευρεία οθόνη</PresentationFormat>
  <Paragraphs>103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Θέμα του Office</vt:lpstr>
      <vt:lpstr>Παρουσίαση του PowerPoint</vt:lpstr>
      <vt:lpstr>About the  Cross4all Reference Centers</vt:lpstr>
      <vt:lpstr>About the  Cross4all Reference Centers</vt:lpstr>
      <vt:lpstr>About the  Cross4all Reference Centers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the access of vulnerable groups (specific to the CB area) to health care</dc:title>
  <dc:creator>AM</dc:creator>
  <cp:lastModifiedBy>AM</cp:lastModifiedBy>
  <cp:revision>126</cp:revision>
  <dcterms:created xsi:type="dcterms:W3CDTF">2019-01-13T18:05:54Z</dcterms:created>
  <dcterms:modified xsi:type="dcterms:W3CDTF">2019-01-17T15:49:09Z</dcterms:modified>
</cp:coreProperties>
</file>