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4" r:id="rId4"/>
    <p:sldId id="2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" initials="AM" lastIdx="2" clrIdx="0">
    <p:extLst>
      <p:ext uri="{19B8F6BF-5375-455C-9EA6-DF929625EA0E}">
        <p15:presenceInfo xmlns:p15="http://schemas.microsoft.com/office/powerpoint/2012/main" userId="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1"/>
    <a:srgbClr val="0094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8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B9FA7A-CAE6-47D3-AB7D-7B0092EAC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DF7BBD6-DD91-46EC-9602-1F199197B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0D8BEFE-2D15-4DDF-B317-67396E565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EF34AF6-90AD-46E1-B20B-0F4FAE830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28E2C10-31BE-4DC5-AAA7-20ABF4B65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1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F32C55-D38B-4522-88D4-35D0AB6BA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5B802F0-4525-4FD8-9BA9-52E054FDB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396F0D2-D0F5-4300-B6E1-D2CA7F3B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E0EF6CC-37F8-48C4-947E-1F6D61DB1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160E104-C556-44D6-970E-215C00EF0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1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9327DA7-924B-4D4B-9964-75FFD32D60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20204B1-A9F6-47AA-976D-3ABE80D16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F35A250-A900-4BCE-A163-77949CB2E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E2C1152-8338-4B8B-A58F-4380B73D3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EC1A22F-2A1C-4576-A966-3453563A1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5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D498496-3806-4CBC-953A-36229F0BF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6B7F603-DCDC-4727-9DC1-408FBFBE65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7D7B12F-96CC-42DA-94CF-6F1DBACC0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97E32B4-6ED9-4FE9-B8D0-A50DE59EA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EFF1684-02C0-4063-8760-C4F1A2D5E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5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A16A03-C457-4AA3-9B58-C0E8D306C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67B5926-56D8-4053-B80B-8D40693D5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ADE1003-D952-4B9D-A1A7-ABCF98184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22DB3A8-D4EA-40B3-806B-F34C82B0F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E42066A-514C-4839-8411-D3726BB76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3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202497-D30D-4839-A834-251E5B3B2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F749F2-028F-40A9-9B97-F9063B6C67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9891F59-4913-4539-8FE6-73D964544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0486F8A-EF4B-43F2-9F1D-74B045BA7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9F6E67E-26B2-49B1-BA30-3365EC58D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F742181-2A01-4AC3-84C3-7BB654DB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13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E20DDF-679F-4117-A963-8B60B0C1D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B5EAFCC-F68D-4565-818C-BF6323BDE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2FE9B01-7EA5-409F-AD87-5E8D1114C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B825D5A-50BA-4B34-84C7-30C05E36CB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F5BABBD-1188-41BE-B429-EE6F8C0419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F43726A-35B1-49F9-B912-1329FCEA4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588F4D68-BACC-462C-8716-997F6B4FD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F17AE6F-4614-4832-B41A-6101A49A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8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1FE4909-F983-4681-BACE-88D47C089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98A5E37-785A-48A6-B110-8B9F343EC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B10B9E4-D497-4297-B0CE-22E397B3B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8BE5863A-9A64-4FA8-B3D3-46FE44B92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013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79F40B9-B180-4E6B-A620-6AF037E1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8E9F913-ACC3-441D-815E-17E15B47B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5B4535F-4018-43AA-89B0-74668426B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3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C778C9-4949-487F-AC0D-06DBCD11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5E7504F-8072-45A6-8EBB-6A83A7768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41B37BC-38DD-44FC-87E3-A3A5FE65F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132854-25FB-471F-B26D-507270B0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4410B25-251B-45B7-B0E4-6FC789D1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36CAE92-99F6-4FC4-9D36-8ECD2629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2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57A5C24-F76C-4ED4-8F62-57E7121B9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BC89CA2-C629-4D4F-946D-81A3B1DAB3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CD9F5DC-8DBC-4D93-9033-E5B703147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F3AD632-5E13-4A09-8B55-7C6552101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7D08A1E-D061-4587-909F-E6F72A4A2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8FE79DD-870A-4D5E-8C01-5DA0BFFDB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0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FF8746F-213A-42C3-AFF9-5CB747449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32BD067-D4EE-43B5-8A07-8F40342DB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CA4A26D-9859-461C-A6E5-9C3A9C314A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CAFFD-E379-4EF3-8C20-7EC79408EDFE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2BEC95D-A1E9-457F-B016-156202DFAF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C6D608A-454B-4569-8F23-13BE51320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1B904-73A9-4F83-9C27-43B1EC3378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9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D527386C-08E7-4ECE-A79D-5E27D50E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" y="1905000"/>
            <a:ext cx="5238750" cy="132156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latin typeface="Arial Narrow" panose="020B0606020202030204" pitchFamily="34" charset="0"/>
              </a:rPr>
              <a:t>About the </a:t>
            </a:r>
            <a:br>
              <a:rPr lang="en-GB" sz="3200" b="1" dirty="0">
                <a:latin typeface="Arial Narrow" panose="020B0606020202030204" pitchFamily="34" charset="0"/>
              </a:rPr>
            </a:br>
            <a:r>
              <a:rPr lang="en-GB" sz="3200" b="1" dirty="0">
                <a:latin typeface="Arial Narrow" panose="020B0606020202030204" pitchFamily="34" charset="0"/>
              </a:rPr>
              <a:t>Connected Service Providers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A793306-CFBE-44A5-80E1-CEED722476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675" y="369652"/>
            <a:ext cx="6410325" cy="5087566"/>
          </a:xfr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/>
          <a:p>
            <a:r>
              <a:rPr lang="en-GB" sz="1800" dirty="0">
                <a:latin typeface="Arial Narrow" panose="020B0606020202030204" pitchFamily="34" charset="0"/>
              </a:rPr>
              <a:t>As a first pilot step in this direction, the concept </a:t>
            </a:r>
            <a:r>
              <a:rPr lang="en-US" sz="18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Connected third-party system</a:t>
            </a:r>
            <a:r>
              <a:rPr lang="en-GB" sz="1800" dirty="0">
                <a:latin typeface="Arial Narrow" panose="020B0606020202030204" pitchFamily="34" charset="0"/>
              </a:rPr>
              <a:t> is introduced, and pilot implementation of such as systems shall be developed in Cross4all (see D5.1.1 and D4.2.4).</a:t>
            </a:r>
          </a:p>
          <a:p>
            <a:r>
              <a:rPr lang="en-GB" sz="1800" dirty="0">
                <a:latin typeface="Arial Narrow" panose="020B0606020202030204" pitchFamily="34" charset="0"/>
              </a:rPr>
              <a:t>This pilot system may be used by </a:t>
            </a:r>
            <a:r>
              <a:rPr lang="en-GB" sz="1800" b="1" dirty="0">
                <a:latin typeface="Arial Narrow" panose="020B0606020202030204" pitchFamily="34" charset="0"/>
              </a:rPr>
              <a:t>authorized staff</a:t>
            </a:r>
            <a:r>
              <a:rPr lang="en-GB" sz="1800" dirty="0">
                <a:latin typeface="Arial Narrow" panose="020B0606020202030204" pitchFamily="34" charset="0"/>
              </a:rPr>
              <a:t> of </a:t>
            </a:r>
            <a:r>
              <a:rPr lang="en-GB" sz="1800" b="1" dirty="0">
                <a:latin typeface="Arial Narrow" panose="020B0606020202030204" pitchFamily="34" charset="0"/>
              </a:rPr>
              <a:t>registered health service providers</a:t>
            </a:r>
            <a:r>
              <a:rPr lang="en-GB" sz="1800" dirty="0">
                <a:latin typeface="Arial Narrow" panose="020B0606020202030204" pitchFamily="34" charset="0"/>
              </a:rPr>
              <a:t> in the context of: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offering to their clients (who own a Cross4all PHR) a </a:t>
            </a:r>
            <a:r>
              <a:rPr lang="en-GB" sz="1800" b="1" dirty="0">
                <a:latin typeface="Arial Narrow" panose="020B0606020202030204" pitchFamily="34" charset="0"/>
              </a:rPr>
              <a:t>personal healthcare service </a:t>
            </a:r>
            <a:r>
              <a:rPr lang="en-GB" sz="1800" b="1" u="sng" dirty="0">
                <a:latin typeface="Arial Narrow" panose="020B0606020202030204" pitchFamily="34" charset="0"/>
              </a:rPr>
              <a:t>onsite</a:t>
            </a:r>
            <a:r>
              <a:rPr lang="en-GB" sz="1800" b="1" dirty="0">
                <a:latin typeface="Arial Narrow" panose="020B0606020202030204" pitchFamily="34" charset="0"/>
              </a:rPr>
              <a:t> </a:t>
            </a:r>
            <a:r>
              <a:rPr lang="en-GB" sz="1800" dirty="0">
                <a:latin typeface="Arial Narrow" panose="020B0606020202030204" pitchFamily="34" charset="0"/>
              </a:rPr>
              <a:t>(for active citizens)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offering to their clients (who own a Cross4all PHR) a </a:t>
            </a:r>
            <a:r>
              <a:rPr lang="en-GB" sz="1800" b="1" dirty="0">
                <a:latin typeface="Arial Narrow" panose="020B0606020202030204" pitchFamily="34" charset="0"/>
              </a:rPr>
              <a:t>personal healthcare service </a:t>
            </a:r>
            <a:r>
              <a:rPr lang="en-GB" sz="1800" b="1" u="sng" dirty="0">
                <a:latin typeface="Arial Narrow" panose="020B0606020202030204" pitchFamily="34" charset="0"/>
              </a:rPr>
              <a:t>at the space of the patient</a:t>
            </a:r>
            <a:r>
              <a:rPr lang="en-GB" sz="1800" b="1" dirty="0">
                <a:latin typeface="Arial Narrow" panose="020B0606020202030204" pitchFamily="34" charset="0"/>
              </a:rPr>
              <a:t> </a:t>
            </a:r>
            <a:r>
              <a:rPr lang="en-GB" sz="1800" dirty="0">
                <a:latin typeface="Arial Narrow" panose="020B0606020202030204" pitchFamily="34" charset="0"/>
              </a:rPr>
              <a:t>(for socially and geographically isolated individuals), though a pilot mobile units programme</a:t>
            </a:r>
          </a:p>
          <a:p>
            <a:r>
              <a:rPr lang="en-GB" sz="1800" b="1" dirty="0">
                <a:latin typeface="Arial Narrow" panose="020B0606020202030204" pitchFamily="34" charset="0"/>
              </a:rPr>
              <a:t>Such personal healthcare services may include (indicatively):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preventive health services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diagnostic pre-assessment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guidance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prescription / referral services, etc.</a:t>
            </a:r>
          </a:p>
        </p:txBody>
      </p:sp>
      <p:pic>
        <p:nvPicPr>
          <p:cNvPr id="44" name="Εικόνα 43">
            <a:extLst>
              <a:ext uri="{FF2B5EF4-FFF2-40B4-BE49-F238E27FC236}">
                <a16:creationId xmlns:a16="http://schemas.microsoft.com/office/drawing/2014/main" id="{532DB6A5-E89F-4A04-8251-D58F8C2A1D4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696" y="235809"/>
            <a:ext cx="3014177" cy="1827663"/>
          </a:xfrm>
          <a:prstGeom prst="rect">
            <a:avLst/>
          </a:prstGeom>
        </p:spPr>
      </p:pic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4E7272A-05CF-4020-9E90-794CB9E7BDA5}"/>
              </a:ext>
            </a:extLst>
          </p:cNvPr>
          <p:cNvSpPr/>
          <p:nvPr/>
        </p:nvSpPr>
        <p:spPr>
          <a:xfrm>
            <a:off x="381000" y="3146763"/>
            <a:ext cx="471487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 Narrow" panose="020B0606020202030204" pitchFamily="34" charset="0"/>
              </a:rPr>
              <a:t>As part of overall effort towards </a:t>
            </a:r>
            <a:r>
              <a:rPr lang="en-GB" b="1" dirty="0">
                <a:latin typeface="Arial Narrow" panose="020B0606020202030204" pitchFamily="34" charset="0"/>
              </a:rPr>
              <a:t>promoting better management and use of citizens’ personal health records</a:t>
            </a:r>
            <a:r>
              <a:rPr lang="en-GB" dirty="0">
                <a:latin typeface="Arial Narrow" panose="020B0606020202030204" pitchFamily="34" charset="0"/>
              </a:rPr>
              <a:t>, it is believed that the Cross4all integrated system should interface with </a:t>
            </a:r>
            <a:r>
              <a:rPr lang="en-US" b="1" dirty="0">
                <a:latin typeface="Arial Narrow" panose="020B0606020202030204" pitchFamily="34" charset="0"/>
              </a:rPr>
              <a:t>third party systems </a:t>
            </a:r>
            <a:r>
              <a:rPr lang="en-US" dirty="0">
                <a:latin typeface="Arial Narrow" panose="020B0606020202030204" pitchFamily="34" charset="0"/>
              </a:rPr>
              <a:t>and  enable </a:t>
            </a:r>
            <a:r>
              <a:rPr lang="en-US" b="1" dirty="0">
                <a:latin typeface="Arial Narrow" panose="020B0606020202030204" pitchFamily="34" charset="0"/>
              </a:rPr>
              <a:t>automatic importing of data from them </a:t>
            </a:r>
            <a:r>
              <a:rPr lang="en-US" dirty="0">
                <a:latin typeface="Arial Narrow" panose="020B0606020202030204" pitchFamily="34" charset="0"/>
              </a:rPr>
              <a:t>(i.e., easy and free of error)</a:t>
            </a:r>
            <a:r>
              <a:rPr lang="en-US" b="1" dirty="0">
                <a:latin typeface="Arial Narrow" panose="020B0606020202030204" pitchFamily="34" charset="0"/>
              </a:rPr>
              <a:t>.</a:t>
            </a:r>
          </a:p>
          <a:p>
            <a:endParaRPr lang="en-GB" i="1" dirty="0">
              <a:latin typeface="Arial Narrow" panose="020B0606020202030204" pitchFamily="34" charset="0"/>
            </a:endParaRPr>
          </a:p>
          <a:p>
            <a:r>
              <a:rPr lang="en-GB" i="1" dirty="0">
                <a:latin typeface="Arial Narrow" panose="020B0606020202030204" pitchFamily="34" charset="0"/>
              </a:rPr>
              <a:t>(See overview of high-level functionality of the Cross4all subsystems, points #8 and #9)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DFF53988-E052-41D1-B9B0-82D347FCCB4E}"/>
              </a:ext>
            </a:extLst>
          </p:cNvPr>
          <p:cNvSpPr/>
          <p:nvPr/>
        </p:nvSpPr>
        <p:spPr>
          <a:xfrm>
            <a:off x="5479915" y="555922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i="1" dirty="0">
                <a:latin typeface="Arial Narrow" panose="020B0606020202030204" pitchFamily="34" charset="0"/>
              </a:rPr>
              <a:t>Such services providers can be special care structures of Municipalities, clinics, private doctors, private telecare providers, etc.)</a:t>
            </a:r>
          </a:p>
          <a:p>
            <a:endParaRPr lang="en-GB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505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D527386C-08E7-4ECE-A79D-5E27D50E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" y="1905000"/>
            <a:ext cx="5238750" cy="1321568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latin typeface="Arial Narrow" panose="020B0606020202030204" pitchFamily="34" charset="0"/>
              </a:rPr>
              <a:t>About the </a:t>
            </a:r>
            <a:br>
              <a:rPr lang="en-GB" sz="3200" b="1" dirty="0">
                <a:latin typeface="Arial Narrow" panose="020B0606020202030204" pitchFamily="34" charset="0"/>
              </a:rPr>
            </a:br>
            <a:r>
              <a:rPr lang="en-GB" sz="3200" b="1" dirty="0">
                <a:latin typeface="Arial Narrow" panose="020B0606020202030204" pitchFamily="34" charset="0"/>
              </a:rPr>
              <a:t>Connected Service Providers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A793306-CFBE-44A5-80E1-CEED722476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675" y="369652"/>
            <a:ext cx="6410325" cy="4192620"/>
          </a:xfr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anchor="ctr" anchorCtr="0">
            <a:normAutofit/>
          </a:bodyPr>
          <a:lstStyle/>
          <a:p>
            <a:r>
              <a:rPr lang="en-GB" sz="1800" b="1" u="sng" dirty="0">
                <a:latin typeface="Arial Narrow" panose="020B0606020202030204" pitchFamily="34" charset="0"/>
              </a:rPr>
              <a:t>Space</a:t>
            </a:r>
            <a:r>
              <a:rPr lang="en-GB" sz="1800" b="1" dirty="0">
                <a:latin typeface="Arial Narrow" panose="020B0606020202030204" pitchFamily="34" charset="0"/>
              </a:rPr>
              <a:t> requirements</a:t>
            </a:r>
          </a:p>
          <a:p>
            <a:pPr lvl="1"/>
            <a:r>
              <a:rPr lang="en-GB" sz="1800" dirty="0">
                <a:latin typeface="Arial Narrow" panose="020B0606020202030204" pitchFamily="34" charset="0"/>
              </a:rPr>
              <a:t>An </a:t>
            </a:r>
            <a:r>
              <a:rPr lang="en-GB" sz="1800" b="1" dirty="0">
                <a:latin typeface="Arial Narrow" panose="020B0606020202030204" pitchFamily="34" charset="0"/>
              </a:rPr>
              <a:t>office</a:t>
            </a:r>
            <a:r>
              <a:rPr lang="en-GB" sz="1800" dirty="0">
                <a:latin typeface="Arial Narrow" panose="020B0606020202030204" pitchFamily="34" charset="0"/>
              </a:rPr>
              <a:t> for the </a:t>
            </a:r>
            <a:r>
              <a:rPr lang="en-GB" sz="1800" b="1" dirty="0">
                <a:latin typeface="Arial Narrow" panose="020B0606020202030204" pitchFamily="34" charset="0"/>
              </a:rPr>
              <a:t>Onsite health professional(s)</a:t>
            </a:r>
          </a:p>
          <a:p>
            <a:r>
              <a:rPr lang="en-GB" sz="1800" b="1" u="sng" dirty="0">
                <a:latin typeface="Arial Narrow" panose="020B0606020202030204" pitchFamily="34" charset="0"/>
              </a:rPr>
              <a:t>Equipment</a:t>
            </a:r>
            <a:r>
              <a:rPr lang="en-GB" sz="1800" b="1" dirty="0">
                <a:latin typeface="Arial Narrow" panose="020B0606020202030204" pitchFamily="34" charset="0"/>
              </a:rPr>
              <a:t> requirements</a:t>
            </a:r>
          </a:p>
          <a:p>
            <a:pPr lvl="1"/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Tablet(s) </a:t>
            </a:r>
            <a:r>
              <a:rPr lang="en-GB" sz="1800" dirty="0">
                <a:latin typeface="Arial Narrow" panose="020B0606020202030204" pitchFamily="34" charset="0"/>
              </a:rPr>
              <a:t>and</a:t>
            </a:r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 connected health devices </a:t>
            </a:r>
            <a:r>
              <a:rPr lang="en-GB" sz="1800" dirty="0">
                <a:latin typeface="Arial Narrow" panose="020B0606020202030204" pitchFamily="34" charset="0"/>
              </a:rPr>
              <a:t>(see D5.x.2) for the </a:t>
            </a:r>
            <a:r>
              <a:rPr lang="en-GB" sz="1800" b="1" dirty="0">
                <a:latin typeface="Arial Narrow" panose="020B0606020202030204" pitchFamily="34" charset="0"/>
              </a:rPr>
              <a:t>Onsite health professional(s)</a:t>
            </a:r>
          </a:p>
          <a:p>
            <a:pPr lvl="1"/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Tablet(s) </a:t>
            </a:r>
            <a:r>
              <a:rPr lang="en-GB" sz="1800" dirty="0">
                <a:latin typeface="Arial Narrow" panose="020B0606020202030204" pitchFamily="34" charset="0"/>
              </a:rPr>
              <a:t>and</a:t>
            </a:r>
            <a:r>
              <a:rPr lang="en-GB" sz="1800" b="1" dirty="0">
                <a:solidFill>
                  <a:srgbClr val="0094D1"/>
                </a:solidFill>
                <a:latin typeface="Arial Narrow" panose="020B0606020202030204" pitchFamily="34" charset="0"/>
              </a:rPr>
              <a:t> connected health devices </a:t>
            </a:r>
            <a:r>
              <a:rPr lang="en-GB" sz="1800" dirty="0">
                <a:latin typeface="Arial Narrow" panose="020B0606020202030204" pitchFamily="34" charset="0"/>
              </a:rPr>
              <a:t>(see D5.x.2) for the </a:t>
            </a:r>
            <a:r>
              <a:rPr lang="en-GB" sz="1800" b="1" dirty="0">
                <a:latin typeface="Arial Narrow" panose="020B0606020202030204" pitchFamily="34" charset="0"/>
              </a:rPr>
              <a:t>Visiting health professional(s)</a:t>
            </a:r>
          </a:p>
          <a:p>
            <a:r>
              <a:rPr lang="en-GB" sz="1800" b="1" u="sng" dirty="0">
                <a:latin typeface="Arial Narrow" panose="020B0606020202030204" pitchFamily="34" charset="0"/>
              </a:rPr>
              <a:t>Staff </a:t>
            </a:r>
            <a:r>
              <a:rPr lang="en-GB" sz="1800" b="1" dirty="0">
                <a:latin typeface="Arial Narrow" panose="020B0606020202030204" pitchFamily="34" charset="0"/>
              </a:rPr>
              <a:t>requirements</a:t>
            </a:r>
          </a:p>
          <a:p>
            <a:pPr lvl="1"/>
            <a:r>
              <a:rPr lang="en-GB" sz="1800" b="1" dirty="0">
                <a:latin typeface="Arial Narrow" panose="020B0606020202030204" pitchFamily="34" charset="0"/>
              </a:rPr>
              <a:t>Onsite health professional(s) </a:t>
            </a:r>
            <a:r>
              <a:rPr lang="en-GB" sz="1800" dirty="0">
                <a:latin typeface="Arial Narrow" panose="020B0606020202030204" pitchFamily="34" charset="0"/>
              </a:rPr>
              <a:t>(see D6.x.1)</a:t>
            </a:r>
          </a:p>
          <a:p>
            <a:pPr lvl="1"/>
            <a:r>
              <a:rPr lang="en-GB" sz="1800" b="1" dirty="0">
                <a:latin typeface="Arial Narrow" panose="020B0606020202030204" pitchFamily="34" charset="0"/>
              </a:rPr>
              <a:t>Visiting health professional(s) </a:t>
            </a:r>
            <a:r>
              <a:rPr lang="en-GB" sz="1800" dirty="0">
                <a:latin typeface="Arial Narrow" panose="020B0606020202030204" pitchFamily="34" charset="0"/>
              </a:rPr>
              <a:t>(see D6.x.2)</a:t>
            </a:r>
          </a:p>
        </p:txBody>
      </p:sp>
      <p:pic>
        <p:nvPicPr>
          <p:cNvPr id="44" name="Εικόνα 43">
            <a:extLst>
              <a:ext uri="{FF2B5EF4-FFF2-40B4-BE49-F238E27FC236}">
                <a16:creationId xmlns:a16="http://schemas.microsoft.com/office/drawing/2014/main" id="{532DB6A5-E89F-4A04-8251-D58F8C2A1D4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696" y="235809"/>
            <a:ext cx="3014177" cy="1827663"/>
          </a:xfrm>
          <a:prstGeom prst="rect">
            <a:avLst/>
          </a:prstGeom>
        </p:spPr>
      </p:pic>
      <p:sp>
        <p:nvSpPr>
          <p:cNvPr id="42" name="Ορθογώνιο 41">
            <a:extLst>
              <a:ext uri="{FF2B5EF4-FFF2-40B4-BE49-F238E27FC236}">
                <a16:creationId xmlns:a16="http://schemas.microsoft.com/office/drawing/2014/main" id="{1D517384-47CD-4CBD-87C3-1D8EEA566D43}"/>
              </a:ext>
            </a:extLst>
          </p:cNvPr>
          <p:cNvSpPr/>
          <p:nvPr/>
        </p:nvSpPr>
        <p:spPr>
          <a:xfrm>
            <a:off x="5400676" y="4737369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 Narrow" panose="020B0606020202030204" pitchFamily="34" charset="0"/>
              </a:rPr>
              <a:t>These are in addition to what was presented earlier, in relation to the concept of </a:t>
            </a:r>
            <a:r>
              <a:rPr lang="en-GB" dirty="0">
                <a:solidFill>
                  <a:srgbClr val="0094D1"/>
                </a:solidFill>
                <a:latin typeface="Arial Narrow" panose="020B0606020202030204" pitchFamily="34" charset="0"/>
              </a:rPr>
              <a:t>Local / support Reference Centers</a:t>
            </a:r>
          </a:p>
        </p:txBody>
      </p:sp>
    </p:spTree>
    <p:extLst>
      <p:ext uri="{BB962C8B-B14F-4D97-AF65-F5344CB8AC3E}">
        <p14:creationId xmlns:p14="http://schemas.microsoft.com/office/powerpoint/2010/main" val="2678542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Ορθογώνιο 38">
            <a:extLst>
              <a:ext uri="{FF2B5EF4-FFF2-40B4-BE49-F238E27FC236}">
                <a16:creationId xmlns:a16="http://schemas.microsoft.com/office/drawing/2014/main" id="{B0EDBC68-9DA6-43AF-9D59-69353EFBF2F4}"/>
              </a:ext>
            </a:extLst>
          </p:cNvPr>
          <p:cNvSpPr/>
          <p:nvPr/>
        </p:nvSpPr>
        <p:spPr>
          <a:xfrm>
            <a:off x="1838528" y="1145640"/>
            <a:ext cx="8717604" cy="3737645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Ορθογώνιο 64">
            <a:extLst>
              <a:ext uri="{FF2B5EF4-FFF2-40B4-BE49-F238E27FC236}">
                <a16:creationId xmlns:a16="http://schemas.microsoft.com/office/drawing/2014/main" id="{D79A3F4E-D62D-4E0A-B85E-8CA174A39CF1}"/>
              </a:ext>
            </a:extLst>
          </p:cNvPr>
          <p:cNvSpPr/>
          <p:nvPr/>
        </p:nvSpPr>
        <p:spPr>
          <a:xfrm>
            <a:off x="2120631" y="1344991"/>
            <a:ext cx="5018736" cy="321944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484C7114-D28A-4D3E-B728-A6A5312DDE15}"/>
              </a:ext>
            </a:extLst>
          </p:cNvPr>
          <p:cNvCxnSpPr>
            <a:cxnSpLocks/>
            <a:stCxn id="18" idx="2"/>
            <a:endCxn id="21" idx="0"/>
          </p:cNvCxnSpPr>
          <p:nvPr/>
        </p:nvCxnSpPr>
        <p:spPr>
          <a:xfrm>
            <a:off x="6493808" y="2653203"/>
            <a:ext cx="1" cy="22793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Διάγραμμα ροής: Μαγνητικός δίσκος 8">
            <a:extLst>
              <a:ext uri="{FF2B5EF4-FFF2-40B4-BE49-F238E27FC236}">
                <a16:creationId xmlns:a16="http://schemas.microsoft.com/office/drawing/2014/main" id="{C777320B-BD27-405E-9EE0-16049243FA1D}"/>
              </a:ext>
            </a:extLst>
          </p:cNvPr>
          <p:cNvSpPr/>
          <p:nvPr/>
        </p:nvSpPr>
        <p:spPr>
          <a:xfrm>
            <a:off x="4489080" y="5228024"/>
            <a:ext cx="1286771" cy="808625"/>
          </a:xfrm>
          <a:prstGeom prst="flowChartMagneticDisk">
            <a:avLst/>
          </a:prstGeom>
          <a:solidFill>
            <a:srgbClr val="0094D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dirty="0">
                <a:latin typeface="Arial Narrow" panose="020B0606020202030204" pitchFamily="34" charset="0"/>
              </a:rPr>
              <a:t>PHR database</a:t>
            </a:r>
          </a:p>
        </p:txBody>
      </p:sp>
      <p:grpSp>
        <p:nvGrpSpPr>
          <p:cNvPr id="10" name="Ομάδα 9">
            <a:extLst>
              <a:ext uri="{FF2B5EF4-FFF2-40B4-BE49-F238E27FC236}">
                <a16:creationId xmlns:a16="http://schemas.microsoft.com/office/drawing/2014/main" id="{370CF4BF-D097-4311-9B79-230DA313F2A4}"/>
              </a:ext>
            </a:extLst>
          </p:cNvPr>
          <p:cNvGrpSpPr/>
          <p:nvPr/>
        </p:nvGrpSpPr>
        <p:grpSpPr>
          <a:xfrm>
            <a:off x="9008322" y="3179801"/>
            <a:ext cx="801297" cy="801297"/>
            <a:chOff x="2727961" y="4707061"/>
            <a:chExt cx="801297" cy="801297"/>
          </a:xfrm>
        </p:grpSpPr>
        <p:sp>
          <p:nvSpPr>
            <p:cNvPr id="11" name="Οβάλ 10">
              <a:extLst>
                <a:ext uri="{FF2B5EF4-FFF2-40B4-BE49-F238E27FC236}">
                  <a16:creationId xmlns:a16="http://schemas.microsoft.com/office/drawing/2014/main" id="{EDC896AB-7C4B-4271-BB10-2E422DF75643}"/>
                </a:ext>
              </a:extLst>
            </p:cNvPr>
            <p:cNvSpPr/>
            <p:nvPr/>
          </p:nvSpPr>
          <p:spPr>
            <a:xfrm>
              <a:off x="2727961" y="4707061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Εικόνα 11">
              <a:extLst>
                <a:ext uri="{FF2B5EF4-FFF2-40B4-BE49-F238E27FC236}">
                  <a16:creationId xmlns:a16="http://schemas.microsoft.com/office/drawing/2014/main" id="{24A47D54-4443-4C79-AD29-2D84CCD8CD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03959" y="4793664"/>
              <a:ext cx="669316" cy="648000"/>
            </a:xfrm>
            <a:prstGeom prst="rect">
              <a:avLst/>
            </a:prstGeom>
          </p:spPr>
        </p:pic>
      </p:grp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4C6A8AA5-19B1-4ED2-A4F1-78CEDA25C0A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2842" y="3255228"/>
            <a:ext cx="717679" cy="642134"/>
          </a:xfrm>
          <a:prstGeom prst="rect">
            <a:avLst/>
          </a:prstGeom>
        </p:spPr>
      </p:pic>
      <p:cxnSp>
        <p:nvCxnSpPr>
          <p:cNvPr id="14" name="Ευθύγραμμο βέλος σύνδεσης 13">
            <a:extLst>
              <a:ext uri="{FF2B5EF4-FFF2-40B4-BE49-F238E27FC236}">
                <a16:creationId xmlns:a16="http://schemas.microsoft.com/office/drawing/2014/main" id="{61C2AC00-F974-41B4-AC44-F4B412A05A89}"/>
              </a:ext>
            </a:extLst>
          </p:cNvPr>
          <p:cNvCxnSpPr>
            <a:cxnSpLocks/>
            <a:stCxn id="11" idx="2"/>
            <a:endCxn id="13" idx="3"/>
          </p:cNvCxnSpPr>
          <p:nvPr/>
        </p:nvCxnSpPr>
        <p:spPr>
          <a:xfrm flipH="1" flipV="1">
            <a:off x="8260521" y="3576295"/>
            <a:ext cx="747801" cy="41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Ορθογώνιο 14">
            <a:extLst>
              <a:ext uri="{FF2B5EF4-FFF2-40B4-BE49-F238E27FC236}">
                <a16:creationId xmlns:a16="http://schemas.microsoft.com/office/drawing/2014/main" id="{A803747F-6F46-4BC5-A175-69261F86E3C9}"/>
              </a:ext>
            </a:extLst>
          </p:cNvPr>
          <p:cNvSpPr/>
          <p:nvPr/>
        </p:nvSpPr>
        <p:spPr>
          <a:xfrm>
            <a:off x="3790408" y="2874503"/>
            <a:ext cx="2383629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5EC8B54-BC03-4485-AAB1-EC149DAA6A96}"/>
              </a:ext>
            </a:extLst>
          </p:cNvPr>
          <p:cNvSpPr/>
          <p:nvPr/>
        </p:nvSpPr>
        <p:spPr>
          <a:xfrm>
            <a:off x="4425755" y="2883693"/>
            <a:ext cx="1738759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PHR mobile app </a:t>
            </a:r>
            <a:br>
              <a:rPr lang="en-US" b="1" dirty="0">
                <a:latin typeface="Arial Narrow" panose="020B0606020202030204" pitchFamily="34" charset="0"/>
              </a:rPr>
            </a:br>
            <a:r>
              <a:rPr lang="en-US" b="1" dirty="0">
                <a:latin typeface="Arial Narrow" panose="020B0606020202030204" pitchFamily="34" charset="0"/>
              </a:rPr>
              <a:t>for pros </a:t>
            </a:r>
            <a:r>
              <a:rPr lang="en-US" sz="1200" dirty="0">
                <a:latin typeface="Arial Narrow" panose="020B0606020202030204" pitchFamily="34" charset="0"/>
              </a:rPr>
              <a:t>(D5.1.1)</a:t>
            </a: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516F2C7-F1CC-4BA6-94ED-CEADA23FA22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6342" y="2922216"/>
            <a:ext cx="550906" cy="550906"/>
          </a:xfrm>
          <a:prstGeom prst="rect">
            <a:avLst/>
          </a:prstGeom>
        </p:spPr>
      </p:pic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06CB67CC-C8C8-4380-9F37-4BBE400F4902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7407" y="1493357"/>
            <a:ext cx="1132802" cy="1159846"/>
          </a:xfrm>
          <a:prstGeom prst="rect">
            <a:avLst/>
          </a:prstGeom>
        </p:spPr>
      </p:pic>
      <p:cxnSp>
        <p:nvCxnSpPr>
          <p:cNvPr id="19" name="Ευθύγραμμο βέλος σύνδεσης 18">
            <a:extLst>
              <a:ext uri="{FF2B5EF4-FFF2-40B4-BE49-F238E27FC236}">
                <a16:creationId xmlns:a16="http://schemas.microsoft.com/office/drawing/2014/main" id="{00CBF1F1-6A72-427F-A899-5A7FC1EDB609}"/>
              </a:ext>
            </a:extLst>
          </p:cNvPr>
          <p:cNvCxnSpPr>
            <a:cxnSpLocks/>
            <a:stCxn id="13" idx="1"/>
            <a:endCxn id="21" idx="3"/>
          </p:cNvCxnSpPr>
          <p:nvPr/>
        </p:nvCxnSpPr>
        <p:spPr>
          <a:xfrm flipH="1" flipV="1">
            <a:off x="6823102" y="3229552"/>
            <a:ext cx="719740" cy="3467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614AA49E-1AE7-4061-A006-450DE6779792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4515" y="2881138"/>
            <a:ext cx="658587" cy="696828"/>
          </a:xfrm>
          <a:prstGeom prst="rect">
            <a:avLst/>
          </a:prstGeom>
        </p:spPr>
      </p:pic>
      <p:sp>
        <p:nvSpPr>
          <p:cNvPr id="25" name="Ορθογώνιο 24">
            <a:extLst>
              <a:ext uri="{FF2B5EF4-FFF2-40B4-BE49-F238E27FC236}">
                <a16:creationId xmlns:a16="http://schemas.microsoft.com/office/drawing/2014/main" id="{CE2ABAB3-2A9E-4920-B006-61486AFAA5DB}"/>
              </a:ext>
            </a:extLst>
          </p:cNvPr>
          <p:cNvSpPr/>
          <p:nvPr/>
        </p:nvSpPr>
        <p:spPr>
          <a:xfrm>
            <a:off x="6581200" y="1451997"/>
            <a:ext cx="5581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>
                <a:latin typeface="Arial Narrow" panose="020B0606020202030204" pitchFamily="34" charset="0"/>
              </a:rPr>
              <a:t>D5.x.1</a:t>
            </a:r>
            <a:endParaRPr lang="en-US" sz="1200" dirty="0"/>
          </a:p>
        </p:txBody>
      </p:sp>
      <p:sp>
        <p:nvSpPr>
          <p:cNvPr id="26" name="Ορθογώνιο 25">
            <a:extLst>
              <a:ext uri="{FF2B5EF4-FFF2-40B4-BE49-F238E27FC236}">
                <a16:creationId xmlns:a16="http://schemas.microsoft.com/office/drawing/2014/main" id="{08A0FC78-BAC6-4477-9782-ACBC3361352B}"/>
              </a:ext>
            </a:extLst>
          </p:cNvPr>
          <p:cNvSpPr/>
          <p:nvPr/>
        </p:nvSpPr>
        <p:spPr>
          <a:xfrm>
            <a:off x="3787363" y="3664682"/>
            <a:ext cx="2377152" cy="6463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  <a:p>
            <a:pPr algn="ctr"/>
            <a:endParaRPr lang="en-GB" sz="1200" dirty="0">
              <a:latin typeface="Arial Narrow" panose="020B0606020202030204" pitchFamily="34" charset="0"/>
            </a:endParaRPr>
          </a:p>
        </p:txBody>
      </p:sp>
      <p:sp>
        <p:nvSpPr>
          <p:cNvPr id="27" name="Ορθογώνιο 26">
            <a:extLst>
              <a:ext uri="{FF2B5EF4-FFF2-40B4-BE49-F238E27FC236}">
                <a16:creationId xmlns:a16="http://schemas.microsoft.com/office/drawing/2014/main" id="{E274F6B5-FD0F-4527-812C-CA334F06DCB4}"/>
              </a:ext>
            </a:extLst>
          </p:cNvPr>
          <p:cNvSpPr/>
          <p:nvPr/>
        </p:nvSpPr>
        <p:spPr>
          <a:xfrm>
            <a:off x="4270010" y="3669835"/>
            <a:ext cx="1943100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b="1" dirty="0">
                <a:latin typeface="Arial Narrow" panose="020B0606020202030204" pitchFamily="34" charset="0"/>
              </a:rPr>
              <a:t>e-Prescription &amp;</a:t>
            </a:r>
            <a:br>
              <a:rPr lang="en-US" b="1" dirty="0">
                <a:latin typeface="Arial Narrow" panose="020B0606020202030204" pitchFamily="34" charset="0"/>
              </a:rPr>
            </a:br>
            <a:r>
              <a:rPr lang="en-US" b="1" dirty="0">
                <a:latin typeface="Arial Narrow" panose="020B0606020202030204" pitchFamily="34" charset="0"/>
              </a:rPr>
              <a:t>e-Referral </a:t>
            </a:r>
            <a:r>
              <a:rPr lang="en-US" sz="1200" dirty="0">
                <a:latin typeface="Arial Narrow" panose="020B0606020202030204" pitchFamily="34" charset="0"/>
              </a:rPr>
              <a:t>(D4.2.4)</a:t>
            </a:r>
          </a:p>
        </p:txBody>
      </p:sp>
      <p:pic>
        <p:nvPicPr>
          <p:cNvPr id="28" name="Εικόνα 27">
            <a:extLst>
              <a:ext uri="{FF2B5EF4-FFF2-40B4-BE49-F238E27FC236}">
                <a16:creationId xmlns:a16="http://schemas.microsoft.com/office/drawing/2014/main" id="{68255BBF-094F-4645-B7E6-2F0D0BBD3DB0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8518" y="3695795"/>
            <a:ext cx="400337" cy="599495"/>
          </a:xfrm>
          <a:prstGeom prst="rect">
            <a:avLst/>
          </a:prstGeom>
        </p:spPr>
      </p:pic>
      <p:pic>
        <p:nvPicPr>
          <p:cNvPr id="29" name="Εικόνα 28">
            <a:extLst>
              <a:ext uri="{FF2B5EF4-FFF2-40B4-BE49-F238E27FC236}">
                <a16:creationId xmlns:a16="http://schemas.microsoft.com/office/drawing/2014/main" id="{691650D4-18B0-4420-A3AF-9017B6EBFB6E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7301" y="3670793"/>
            <a:ext cx="663798" cy="706903"/>
          </a:xfrm>
          <a:prstGeom prst="rect">
            <a:avLst/>
          </a:prstGeom>
        </p:spPr>
      </p:pic>
      <p:cxnSp>
        <p:nvCxnSpPr>
          <p:cNvPr id="30" name="Ευθύγραμμο βέλος σύνδεσης 29">
            <a:extLst>
              <a:ext uri="{FF2B5EF4-FFF2-40B4-BE49-F238E27FC236}">
                <a16:creationId xmlns:a16="http://schemas.microsoft.com/office/drawing/2014/main" id="{5FAD5DB2-270B-46EF-A417-E5F2F16FE543}"/>
              </a:ext>
            </a:extLst>
          </p:cNvPr>
          <p:cNvCxnSpPr>
            <a:cxnSpLocks/>
            <a:stCxn id="13" idx="1"/>
            <a:endCxn id="29" idx="3"/>
          </p:cNvCxnSpPr>
          <p:nvPr/>
        </p:nvCxnSpPr>
        <p:spPr>
          <a:xfrm flipH="1">
            <a:off x="6831099" y="3576295"/>
            <a:ext cx="711743" cy="4479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Γραμμή σύνδεσης: Γωνιώδης 33">
            <a:extLst>
              <a:ext uri="{FF2B5EF4-FFF2-40B4-BE49-F238E27FC236}">
                <a16:creationId xmlns:a16="http://schemas.microsoft.com/office/drawing/2014/main" id="{81DCB090-ED97-4034-A1AC-98F378F6950E}"/>
              </a:ext>
            </a:extLst>
          </p:cNvPr>
          <p:cNvCxnSpPr>
            <a:cxnSpLocks/>
            <a:stCxn id="26" idx="1"/>
            <a:endCxn id="9" idx="2"/>
          </p:cNvCxnSpPr>
          <p:nvPr/>
        </p:nvCxnSpPr>
        <p:spPr>
          <a:xfrm rot="10800000" flipH="1" flipV="1">
            <a:off x="3787362" y="3987847"/>
            <a:ext cx="701717" cy="1644489"/>
          </a:xfrm>
          <a:prstGeom prst="bentConnector3">
            <a:avLst>
              <a:gd name="adj1" fmla="val -32577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Ορθογώνιο 40">
            <a:extLst>
              <a:ext uri="{FF2B5EF4-FFF2-40B4-BE49-F238E27FC236}">
                <a16:creationId xmlns:a16="http://schemas.microsoft.com/office/drawing/2014/main" id="{00181E3B-E61E-43BD-BD71-3829CC0B7811}"/>
              </a:ext>
            </a:extLst>
          </p:cNvPr>
          <p:cNvSpPr/>
          <p:nvPr/>
        </p:nvSpPr>
        <p:spPr>
          <a:xfrm>
            <a:off x="8051253" y="1267331"/>
            <a:ext cx="2423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Patient’s space </a:t>
            </a:r>
            <a:r>
              <a:rPr lang="en-GB" dirty="0">
                <a:latin typeface="Arial Narrow" panose="020B0606020202030204" pitchFamily="34" charset="0"/>
              </a:rPr>
              <a:t>or </a:t>
            </a:r>
            <a:r>
              <a:rPr lang="en-GB" b="1" dirty="0">
                <a:latin typeface="Arial Narrow" panose="020B0606020202030204" pitchFamily="34" charset="0"/>
              </a:rPr>
              <a:t>Onsite</a:t>
            </a:r>
            <a:endParaRPr lang="en-US" dirty="0"/>
          </a:p>
        </p:txBody>
      </p:sp>
      <p:pic>
        <p:nvPicPr>
          <p:cNvPr id="37" name="Εικόνα 36">
            <a:extLst>
              <a:ext uri="{FF2B5EF4-FFF2-40B4-BE49-F238E27FC236}">
                <a16:creationId xmlns:a16="http://schemas.microsoft.com/office/drawing/2014/main" id="{89821249-2DB3-45DF-AD6A-AF13B1D5442B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9141" y="2783734"/>
            <a:ext cx="1068419" cy="1068419"/>
          </a:xfrm>
          <a:prstGeom prst="rect">
            <a:avLst/>
          </a:prstGeom>
        </p:spPr>
      </p:pic>
      <p:sp>
        <p:nvSpPr>
          <p:cNvPr id="66" name="Ορθογώνιο 65">
            <a:extLst>
              <a:ext uri="{FF2B5EF4-FFF2-40B4-BE49-F238E27FC236}">
                <a16:creationId xmlns:a16="http://schemas.microsoft.com/office/drawing/2014/main" id="{A60F6E3E-4613-4F7A-A77D-440CF6317709}"/>
              </a:ext>
            </a:extLst>
          </p:cNvPr>
          <p:cNvSpPr/>
          <p:nvPr/>
        </p:nvSpPr>
        <p:spPr>
          <a:xfrm>
            <a:off x="4248221" y="4445671"/>
            <a:ext cx="275362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Tablet</a:t>
            </a:r>
            <a:r>
              <a:rPr lang="el-GR" dirty="0">
                <a:solidFill>
                  <a:srgbClr val="0070C0"/>
                </a:solidFill>
              </a:rPr>
              <a:t> &amp; </a:t>
            </a:r>
            <a:r>
              <a:rPr lang="en-GB" dirty="0">
                <a:solidFill>
                  <a:srgbClr val="0070C0"/>
                </a:solidFill>
              </a:rPr>
              <a:t>health sensors</a:t>
            </a:r>
            <a:r>
              <a:rPr lang="el-GR" dirty="0">
                <a:solidFill>
                  <a:srgbClr val="0070C0"/>
                </a:solidFill>
              </a:rPr>
              <a:t>(</a:t>
            </a:r>
            <a:r>
              <a:rPr lang="en-US" dirty="0">
                <a:solidFill>
                  <a:srgbClr val="0070C0"/>
                </a:solidFill>
              </a:rPr>
              <a:t>s)</a:t>
            </a:r>
            <a:r>
              <a:rPr lang="en-GB" dirty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38" name="Γραμμή σύνδεσης: Γωνιώδης 37">
            <a:extLst>
              <a:ext uri="{FF2B5EF4-FFF2-40B4-BE49-F238E27FC236}">
                <a16:creationId xmlns:a16="http://schemas.microsoft.com/office/drawing/2014/main" id="{D27BAE9C-F421-466F-8FC9-5D7FB42B2184}"/>
              </a:ext>
            </a:extLst>
          </p:cNvPr>
          <p:cNvCxnSpPr>
            <a:cxnSpLocks/>
            <a:stCxn id="15" idx="1"/>
            <a:endCxn id="9" idx="2"/>
          </p:cNvCxnSpPr>
          <p:nvPr/>
        </p:nvCxnSpPr>
        <p:spPr>
          <a:xfrm rot="10800000" flipH="1" flipV="1">
            <a:off x="3790408" y="3197669"/>
            <a:ext cx="698672" cy="2434668"/>
          </a:xfrm>
          <a:prstGeom prst="bentConnector3">
            <a:avLst>
              <a:gd name="adj1" fmla="val -32719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Εικόνα 56">
            <a:extLst>
              <a:ext uri="{FF2B5EF4-FFF2-40B4-BE49-F238E27FC236}">
                <a16:creationId xmlns:a16="http://schemas.microsoft.com/office/drawing/2014/main" id="{46AC2AAC-8FDF-461B-B8C5-CD2094F64539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5736" y="5214146"/>
            <a:ext cx="455579" cy="455579"/>
          </a:xfrm>
          <a:prstGeom prst="rect">
            <a:avLst/>
          </a:prstGeom>
        </p:spPr>
      </p:pic>
      <p:pic>
        <p:nvPicPr>
          <p:cNvPr id="60" name="Εικόνα 59">
            <a:extLst>
              <a:ext uri="{FF2B5EF4-FFF2-40B4-BE49-F238E27FC236}">
                <a16:creationId xmlns:a16="http://schemas.microsoft.com/office/drawing/2014/main" id="{79944EEA-EA3B-4757-A16B-0E7F0FF95CE8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855797" y="3732109"/>
            <a:ext cx="1126361" cy="1126361"/>
          </a:xfrm>
          <a:prstGeom prst="rect">
            <a:avLst/>
          </a:prstGeom>
        </p:spPr>
      </p:pic>
      <p:sp>
        <p:nvSpPr>
          <p:cNvPr id="63" name="Οβάλ 62">
            <a:extLst>
              <a:ext uri="{FF2B5EF4-FFF2-40B4-BE49-F238E27FC236}">
                <a16:creationId xmlns:a16="http://schemas.microsoft.com/office/drawing/2014/main" id="{93E6728D-1B92-437B-A2D2-55711BCEF046}"/>
              </a:ext>
            </a:extLst>
          </p:cNvPr>
          <p:cNvSpPr/>
          <p:nvPr/>
        </p:nvSpPr>
        <p:spPr>
          <a:xfrm>
            <a:off x="7028324" y="3245434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64" name="Οβάλ 63">
            <a:extLst>
              <a:ext uri="{FF2B5EF4-FFF2-40B4-BE49-F238E27FC236}">
                <a16:creationId xmlns:a16="http://schemas.microsoft.com/office/drawing/2014/main" id="{BE2256D0-0DF8-4D38-92C2-18A4AA55F0C3}"/>
              </a:ext>
            </a:extLst>
          </p:cNvPr>
          <p:cNvSpPr/>
          <p:nvPr/>
        </p:nvSpPr>
        <p:spPr>
          <a:xfrm>
            <a:off x="7027778" y="3700793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77" name="Οβάλ 76">
            <a:extLst>
              <a:ext uri="{FF2B5EF4-FFF2-40B4-BE49-F238E27FC236}">
                <a16:creationId xmlns:a16="http://schemas.microsoft.com/office/drawing/2014/main" id="{DC6E52D1-9DD5-4BB7-A002-E544FD75A502}"/>
              </a:ext>
            </a:extLst>
          </p:cNvPr>
          <p:cNvSpPr/>
          <p:nvPr/>
        </p:nvSpPr>
        <p:spPr>
          <a:xfrm>
            <a:off x="1208745" y="330028"/>
            <a:ext cx="1604375" cy="1604375"/>
          </a:xfrm>
          <a:prstGeom prst="ellipse">
            <a:avLst/>
          </a:prstGeom>
          <a:solidFill>
            <a:srgbClr val="FFFFC1"/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Οβάλ 77">
            <a:extLst>
              <a:ext uri="{FF2B5EF4-FFF2-40B4-BE49-F238E27FC236}">
                <a16:creationId xmlns:a16="http://schemas.microsoft.com/office/drawing/2014/main" id="{7133A0E8-0C31-41EE-A2CB-28B0086AFD82}"/>
              </a:ext>
            </a:extLst>
          </p:cNvPr>
          <p:cNvSpPr/>
          <p:nvPr/>
        </p:nvSpPr>
        <p:spPr>
          <a:xfrm>
            <a:off x="2945410" y="330028"/>
            <a:ext cx="1604375" cy="1604375"/>
          </a:xfrm>
          <a:prstGeom prst="ellipse">
            <a:avLst/>
          </a:prstGeom>
          <a:solidFill>
            <a:srgbClr val="FFFFC1"/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Εικόνα 60">
            <a:extLst>
              <a:ext uri="{FF2B5EF4-FFF2-40B4-BE49-F238E27FC236}">
                <a16:creationId xmlns:a16="http://schemas.microsoft.com/office/drawing/2014/main" id="{45BCF11A-EE93-4C10-827E-4C5C15FE5A6A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3162" y="525663"/>
            <a:ext cx="1032291" cy="1241975"/>
          </a:xfrm>
          <a:prstGeom prst="rect">
            <a:avLst/>
          </a:prstGeom>
        </p:spPr>
      </p:pic>
      <p:pic>
        <p:nvPicPr>
          <p:cNvPr id="62" name="Εικόνα 61">
            <a:extLst>
              <a:ext uri="{FF2B5EF4-FFF2-40B4-BE49-F238E27FC236}">
                <a16:creationId xmlns:a16="http://schemas.microsoft.com/office/drawing/2014/main" id="{37C299CD-FC72-42FE-A803-FB73EC935F3F}"/>
              </a:ext>
            </a:extLst>
          </p:cNvPr>
          <p:cNvPicPr>
            <a:picLocks noChangeAspect="1"/>
          </p:cNvPicPr>
          <p:nvPr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5396" y="418875"/>
            <a:ext cx="954250" cy="1386078"/>
          </a:xfrm>
          <a:prstGeom prst="rect">
            <a:avLst/>
          </a:prstGeom>
        </p:spPr>
      </p:pic>
      <p:sp>
        <p:nvSpPr>
          <p:cNvPr id="2" name="Οβάλ 1">
            <a:extLst>
              <a:ext uri="{FF2B5EF4-FFF2-40B4-BE49-F238E27FC236}">
                <a16:creationId xmlns:a16="http://schemas.microsoft.com/office/drawing/2014/main" id="{82495ED7-CE49-4E25-9C44-C16027B1DA8C}"/>
              </a:ext>
            </a:extLst>
          </p:cNvPr>
          <p:cNvSpPr/>
          <p:nvPr/>
        </p:nvSpPr>
        <p:spPr>
          <a:xfrm>
            <a:off x="764931" y="3981098"/>
            <a:ext cx="2815356" cy="28153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Phr</a:t>
            </a:r>
            <a:r>
              <a:rPr lang="en-GB" dirty="0"/>
              <a:t> web</a:t>
            </a:r>
          </a:p>
          <a:p>
            <a:pPr algn="ctr"/>
            <a:r>
              <a:rPr lang="en-GB" dirty="0"/>
              <a:t>+</a:t>
            </a:r>
          </a:p>
          <a:p>
            <a:pPr algn="ctr"/>
            <a:r>
              <a:rPr lang="en-GB" dirty="0"/>
              <a:t>PHR mobile app for telemonitoring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241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Τίτλος 4">
            <a:extLst>
              <a:ext uri="{FF2B5EF4-FFF2-40B4-BE49-F238E27FC236}">
                <a16:creationId xmlns:a16="http://schemas.microsoft.com/office/drawing/2014/main" id="{689FA643-0FF0-4A20-B2CD-830F8E5EA021}"/>
              </a:ext>
            </a:extLst>
          </p:cNvPr>
          <p:cNvSpPr txBox="1">
            <a:spLocks/>
          </p:cNvSpPr>
          <p:nvPr/>
        </p:nvSpPr>
        <p:spPr>
          <a:xfrm>
            <a:off x="185969" y="1820751"/>
            <a:ext cx="3925177" cy="30820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200" dirty="0">
                <a:latin typeface="Arial Narrow" panose="020B0606020202030204" pitchFamily="34" charset="0"/>
              </a:rPr>
              <a:t>Overview of </a:t>
            </a:r>
            <a:br>
              <a:rPr lang="en-GB" sz="3200" dirty="0">
                <a:latin typeface="Arial Narrow" panose="020B0606020202030204" pitchFamily="34" charset="0"/>
              </a:rPr>
            </a:br>
            <a:r>
              <a:rPr lang="en-GB" sz="3200" b="1" dirty="0">
                <a:latin typeface="Arial Narrow" panose="020B0606020202030204" pitchFamily="34" charset="0"/>
              </a:rPr>
              <a:t>access &amp; use </a:t>
            </a:r>
            <a:br>
              <a:rPr lang="en-GB" sz="3200" b="1" dirty="0">
                <a:latin typeface="Arial Narrow" panose="020B0606020202030204" pitchFamily="34" charset="0"/>
              </a:rPr>
            </a:br>
            <a:r>
              <a:rPr lang="en-GB" sz="3200" dirty="0">
                <a:latin typeface="Arial Narrow" panose="020B0606020202030204" pitchFamily="34" charset="0"/>
              </a:rPr>
              <a:t>of</a:t>
            </a:r>
            <a:r>
              <a:rPr lang="en-GB" sz="3200" b="1" dirty="0">
                <a:latin typeface="Arial Narrow" panose="020B0606020202030204" pitchFamily="34" charset="0"/>
              </a:rPr>
              <a:t> </a:t>
            </a:r>
            <a:r>
              <a:rPr lang="en-GB" sz="3200" dirty="0">
                <a:latin typeface="Arial Narrow" panose="020B0606020202030204" pitchFamily="34" charset="0"/>
              </a:rPr>
              <a:t>systems and services,</a:t>
            </a:r>
          </a:p>
          <a:p>
            <a:pPr algn="ctr"/>
            <a:r>
              <a:rPr lang="en-GB" sz="3200" dirty="0">
                <a:latin typeface="Arial Narrow" panose="020B0606020202030204" pitchFamily="34" charset="0"/>
              </a:rPr>
              <a:t>in and out of borders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25" name="Ορθογώνιο 24">
            <a:extLst>
              <a:ext uri="{FF2B5EF4-FFF2-40B4-BE49-F238E27FC236}">
                <a16:creationId xmlns:a16="http://schemas.microsoft.com/office/drawing/2014/main" id="{5A20002C-2607-4B5E-AC9A-646BAE5802BB}"/>
              </a:ext>
            </a:extLst>
          </p:cNvPr>
          <p:cNvSpPr/>
          <p:nvPr/>
        </p:nvSpPr>
        <p:spPr>
          <a:xfrm>
            <a:off x="5183246" y="2391692"/>
            <a:ext cx="4147045" cy="326590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Ορθογώνιο 25">
            <a:extLst>
              <a:ext uri="{FF2B5EF4-FFF2-40B4-BE49-F238E27FC236}">
                <a16:creationId xmlns:a16="http://schemas.microsoft.com/office/drawing/2014/main" id="{6EE90FEE-32D1-45AC-A16A-E59D7394D866}"/>
              </a:ext>
            </a:extLst>
          </p:cNvPr>
          <p:cNvSpPr/>
          <p:nvPr/>
        </p:nvSpPr>
        <p:spPr>
          <a:xfrm>
            <a:off x="5179662" y="463046"/>
            <a:ext cx="2640363" cy="150765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Εικόνα 26">
            <a:extLst>
              <a:ext uri="{FF2B5EF4-FFF2-40B4-BE49-F238E27FC236}">
                <a16:creationId xmlns:a16="http://schemas.microsoft.com/office/drawing/2014/main" id="{694246DA-0C2E-42AC-ABA7-42F31CA5EE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92131" y="2435824"/>
            <a:ext cx="810812" cy="1057482"/>
          </a:xfrm>
          <a:prstGeom prst="rect">
            <a:avLst/>
          </a:prstGeom>
        </p:spPr>
      </p:pic>
      <p:pic>
        <p:nvPicPr>
          <p:cNvPr id="28" name="Εικόνα 27">
            <a:extLst>
              <a:ext uri="{FF2B5EF4-FFF2-40B4-BE49-F238E27FC236}">
                <a16:creationId xmlns:a16="http://schemas.microsoft.com/office/drawing/2014/main" id="{34F41388-6DE3-4D27-928C-70010356C82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7501" y="3687349"/>
            <a:ext cx="660070" cy="708033"/>
          </a:xfrm>
          <a:prstGeom prst="rect">
            <a:avLst/>
          </a:prstGeom>
        </p:spPr>
      </p:pic>
      <p:pic>
        <p:nvPicPr>
          <p:cNvPr id="30" name="Εικόνα 29">
            <a:extLst>
              <a:ext uri="{FF2B5EF4-FFF2-40B4-BE49-F238E27FC236}">
                <a16:creationId xmlns:a16="http://schemas.microsoft.com/office/drawing/2014/main" id="{5EC1CB06-668A-498D-9578-67E3919B608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30957" y="4580678"/>
            <a:ext cx="733157" cy="1048346"/>
          </a:xfrm>
          <a:prstGeom prst="rect">
            <a:avLst/>
          </a:prstGeom>
        </p:spPr>
      </p:pic>
      <p:pic>
        <p:nvPicPr>
          <p:cNvPr id="32" name="Εικόνα 31">
            <a:extLst>
              <a:ext uri="{FF2B5EF4-FFF2-40B4-BE49-F238E27FC236}">
                <a16:creationId xmlns:a16="http://schemas.microsoft.com/office/drawing/2014/main" id="{141FFE64-FE26-48A1-A43F-1243DC8025E9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1043" y="3760872"/>
            <a:ext cx="905887" cy="560985"/>
          </a:xfrm>
          <a:prstGeom prst="rect">
            <a:avLst/>
          </a:prstGeom>
        </p:spPr>
      </p:pic>
      <p:pic>
        <p:nvPicPr>
          <p:cNvPr id="34" name="Εικόνα 33">
            <a:extLst>
              <a:ext uri="{FF2B5EF4-FFF2-40B4-BE49-F238E27FC236}">
                <a16:creationId xmlns:a16="http://schemas.microsoft.com/office/drawing/2014/main" id="{3CFB0B70-5BF0-494A-8EEF-E3F601C547B8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8387" y="3515626"/>
            <a:ext cx="847828" cy="1057482"/>
          </a:xfrm>
          <a:prstGeom prst="rect">
            <a:avLst/>
          </a:prstGeom>
        </p:spPr>
      </p:pic>
      <p:cxnSp>
        <p:nvCxnSpPr>
          <p:cNvPr id="36" name="Γραμμή σύνδεσης: Γωνιώδης 35">
            <a:extLst>
              <a:ext uri="{FF2B5EF4-FFF2-40B4-BE49-F238E27FC236}">
                <a16:creationId xmlns:a16="http://schemas.microsoft.com/office/drawing/2014/main" id="{1847E3E6-1E06-4BA1-9A19-ADD31875F98C}"/>
              </a:ext>
            </a:extLst>
          </p:cNvPr>
          <p:cNvCxnSpPr>
            <a:cxnSpLocks/>
            <a:stCxn id="27" idx="3"/>
            <a:endCxn id="32" idx="1"/>
          </p:cNvCxnSpPr>
          <p:nvPr/>
        </p:nvCxnSpPr>
        <p:spPr>
          <a:xfrm>
            <a:off x="9102943" y="2964565"/>
            <a:ext cx="1278100" cy="1076800"/>
          </a:xfrm>
          <a:prstGeom prst="bentConnector3">
            <a:avLst>
              <a:gd name="adj1" fmla="val 48510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Γραμμή σύνδεσης: Γωνιώδης 53">
            <a:extLst>
              <a:ext uri="{FF2B5EF4-FFF2-40B4-BE49-F238E27FC236}">
                <a16:creationId xmlns:a16="http://schemas.microsoft.com/office/drawing/2014/main" id="{9767D9CA-491F-4066-AF4F-C864D4B01F14}"/>
              </a:ext>
            </a:extLst>
          </p:cNvPr>
          <p:cNvCxnSpPr>
            <a:cxnSpLocks/>
            <a:stCxn id="30" idx="3"/>
            <a:endCxn id="32" idx="1"/>
          </p:cNvCxnSpPr>
          <p:nvPr/>
        </p:nvCxnSpPr>
        <p:spPr>
          <a:xfrm flipV="1">
            <a:off x="9064114" y="4041365"/>
            <a:ext cx="1316929" cy="1063486"/>
          </a:xfrm>
          <a:prstGeom prst="bentConnector3">
            <a:avLst>
              <a:gd name="adj1" fmla="val 50000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Ευθύγραμμο βέλος σύνδεσης 55">
            <a:extLst>
              <a:ext uri="{FF2B5EF4-FFF2-40B4-BE49-F238E27FC236}">
                <a16:creationId xmlns:a16="http://schemas.microsoft.com/office/drawing/2014/main" id="{8E4E10E5-466D-48A1-B8E3-F8B2A3F7FB9D}"/>
              </a:ext>
            </a:extLst>
          </p:cNvPr>
          <p:cNvCxnSpPr>
            <a:stCxn id="28" idx="3"/>
            <a:endCxn id="32" idx="1"/>
          </p:cNvCxnSpPr>
          <p:nvPr/>
        </p:nvCxnSpPr>
        <p:spPr>
          <a:xfrm flipV="1">
            <a:off x="9027571" y="4041365"/>
            <a:ext cx="1353472" cy="1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Εικόνα 56">
            <a:extLst>
              <a:ext uri="{FF2B5EF4-FFF2-40B4-BE49-F238E27FC236}">
                <a16:creationId xmlns:a16="http://schemas.microsoft.com/office/drawing/2014/main" id="{C9E6F97C-3E08-4429-9B58-6A507D8C115C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68960" y="3769664"/>
            <a:ext cx="291205" cy="291205"/>
          </a:xfrm>
          <a:prstGeom prst="rect">
            <a:avLst/>
          </a:prstGeom>
        </p:spPr>
      </p:pic>
      <p:cxnSp>
        <p:nvCxnSpPr>
          <p:cNvPr id="58" name="Ευθύγραμμο βέλος σύνδεσης 57">
            <a:extLst>
              <a:ext uri="{FF2B5EF4-FFF2-40B4-BE49-F238E27FC236}">
                <a16:creationId xmlns:a16="http://schemas.microsoft.com/office/drawing/2014/main" id="{E1EF303E-3009-4CE6-81AE-E10C5300D279}"/>
              </a:ext>
            </a:extLst>
          </p:cNvPr>
          <p:cNvCxnSpPr>
            <a:cxnSpLocks/>
            <a:stCxn id="60" idx="6"/>
            <a:endCxn id="28" idx="1"/>
          </p:cNvCxnSpPr>
          <p:nvPr/>
        </p:nvCxnSpPr>
        <p:spPr>
          <a:xfrm flipV="1">
            <a:off x="7473105" y="4041366"/>
            <a:ext cx="894396" cy="23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Ομάδα 58">
            <a:extLst>
              <a:ext uri="{FF2B5EF4-FFF2-40B4-BE49-F238E27FC236}">
                <a16:creationId xmlns:a16="http://schemas.microsoft.com/office/drawing/2014/main" id="{08CE3BC3-AD2B-4D4B-B5B8-9A3FA6681407}"/>
              </a:ext>
            </a:extLst>
          </p:cNvPr>
          <p:cNvGrpSpPr/>
          <p:nvPr/>
        </p:nvGrpSpPr>
        <p:grpSpPr>
          <a:xfrm>
            <a:off x="6671808" y="3643079"/>
            <a:ext cx="801297" cy="801297"/>
            <a:chOff x="2476840" y="3429000"/>
            <a:chExt cx="801297" cy="801297"/>
          </a:xfrm>
        </p:grpSpPr>
        <p:sp>
          <p:nvSpPr>
            <p:cNvPr id="60" name="Οβάλ 59">
              <a:extLst>
                <a:ext uri="{FF2B5EF4-FFF2-40B4-BE49-F238E27FC236}">
                  <a16:creationId xmlns:a16="http://schemas.microsoft.com/office/drawing/2014/main" id="{0D03E68D-C8C9-4208-8D1A-A491CCFCDAFE}"/>
                </a:ext>
              </a:extLst>
            </p:cNvPr>
            <p:cNvSpPr/>
            <p:nvPr/>
          </p:nvSpPr>
          <p:spPr>
            <a:xfrm>
              <a:off x="2476840" y="3429000"/>
              <a:ext cx="801297" cy="80129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1" name="Εικόνα 60">
              <a:extLst>
                <a:ext uri="{FF2B5EF4-FFF2-40B4-BE49-F238E27FC236}">
                  <a16:creationId xmlns:a16="http://schemas.microsoft.com/office/drawing/2014/main" id="{AA62D0DC-DC30-43DB-82C6-B46B4550F0E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551686" y="3490586"/>
              <a:ext cx="669316" cy="678123"/>
            </a:xfrm>
            <a:prstGeom prst="rect">
              <a:avLst/>
            </a:prstGeom>
          </p:spPr>
        </p:pic>
      </p:grpSp>
      <p:cxnSp>
        <p:nvCxnSpPr>
          <p:cNvPr id="62" name="Ευθύγραμμο βέλος σύνδεσης 61">
            <a:extLst>
              <a:ext uri="{FF2B5EF4-FFF2-40B4-BE49-F238E27FC236}">
                <a16:creationId xmlns:a16="http://schemas.microsoft.com/office/drawing/2014/main" id="{A27BB289-70F1-463B-BFEA-787BC92902A7}"/>
              </a:ext>
            </a:extLst>
          </p:cNvPr>
          <p:cNvCxnSpPr>
            <a:cxnSpLocks/>
            <a:stCxn id="60" idx="2"/>
            <a:endCxn id="34" idx="3"/>
          </p:cNvCxnSpPr>
          <p:nvPr/>
        </p:nvCxnSpPr>
        <p:spPr>
          <a:xfrm flipH="1">
            <a:off x="6236215" y="4043728"/>
            <a:ext cx="435593" cy="6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Γραμμή σύνδεσης: Γωνιώδης 62">
            <a:extLst>
              <a:ext uri="{FF2B5EF4-FFF2-40B4-BE49-F238E27FC236}">
                <a16:creationId xmlns:a16="http://schemas.microsoft.com/office/drawing/2014/main" id="{A6F3CC88-C5E3-4AE1-98E2-1AB4C841C4BB}"/>
              </a:ext>
            </a:extLst>
          </p:cNvPr>
          <p:cNvCxnSpPr>
            <a:cxnSpLocks/>
            <a:stCxn id="60" idx="3"/>
            <a:endCxn id="32" idx="2"/>
          </p:cNvCxnSpPr>
          <p:nvPr/>
        </p:nvCxnSpPr>
        <p:spPr>
          <a:xfrm rot="5400000" flipH="1" flipV="1">
            <a:off x="8808985" y="2302027"/>
            <a:ext cx="5172" cy="4044832"/>
          </a:xfrm>
          <a:prstGeom prst="bentConnector3">
            <a:avLst>
              <a:gd name="adj1" fmla="val -40022660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" name="Εικόνα 63">
            <a:extLst>
              <a:ext uri="{FF2B5EF4-FFF2-40B4-BE49-F238E27FC236}">
                <a16:creationId xmlns:a16="http://schemas.microsoft.com/office/drawing/2014/main" id="{2A3ED2ED-344D-4707-81A1-D0554A0ACAAE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68960" y="6133228"/>
            <a:ext cx="291205" cy="291205"/>
          </a:xfrm>
          <a:prstGeom prst="rect">
            <a:avLst/>
          </a:prstGeom>
        </p:spPr>
      </p:pic>
      <p:pic>
        <p:nvPicPr>
          <p:cNvPr id="65" name="Εικόνα 64">
            <a:extLst>
              <a:ext uri="{FF2B5EF4-FFF2-40B4-BE49-F238E27FC236}">
                <a16:creationId xmlns:a16="http://schemas.microsoft.com/office/drawing/2014/main" id="{84122455-1F10-48F8-914D-477974337A70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393" y="1779439"/>
            <a:ext cx="905887" cy="505696"/>
          </a:xfrm>
          <a:prstGeom prst="rect">
            <a:avLst/>
          </a:prstGeom>
        </p:spPr>
      </p:pic>
      <p:cxnSp>
        <p:nvCxnSpPr>
          <p:cNvPr id="66" name="Ευθύγραμμο βέλος σύνδεσης 65">
            <a:extLst>
              <a:ext uri="{FF2B5EF4-FFF2-40B4-BE49-F238E27FC236}">
                <a16:creationId xmlns:a16="http://schemas.microsoft.com/office/drawing/2014/main" id="{6F2E06B3-637C-4EB8-9659-D9DCCD0F42DF}"/>
              </a:ext>
            </a:extLst>
          </p:cNvPr>
          <p:cNvCxnSpPr>
            <a:cxnSpLocks/>
            <a:stCxn id="60" idx="0"/>
            <a:endCxn id="65" idx="1"/>
          </p:cNvCxnSpPr>
          <p:nvPr/>
        </p:nvCxnSpPr>
        <p:spPr>
          <a:xfrm flipV="1">
            <a:off x="7072457" y="2032287"/>
            <a:ext cx="1171936" cy="1610792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Εικόνα 66">
            <a:extLst>
              <a:ext uri="{FF2B5EF4-FFF2-40B4-BE49-F238E27FC236}">
                <a16:creationId xmlns:a16="http://schemas.microsoft.com/office/drawing/2014/main" id="{7F5F2C69-DE1F-4457-A8EF-39503E8731B8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393" y="5751218"/>
            <a:ext cx="905887" cy="519771"/>
          </a:xfrm>
          <a:prstGeom prst="rect">
            <a:avLst/>
          </a:prstGeom>
        </p:spPr>
      </p:pic>
      <p:cxnSp>
        <p:nvCxnSpPr>
          <p:cNvPr id="68" name="Ευθύγραμμο βέλος σύνδεσης 67">
            <a:extLst>
              <a:ext uri="{FF2B5EF4-FFF2-40B4-BE49-F238E27FC236}">
                <a16:creationId xmlns:a16="http://schemas.microsoft.com/office/drawing/2014/main" id="{04D253AF-6628-4983-A659-658368234DC9}"/>
              </a:ext>
            </a:extLst>
          </p:cNvPr>
          <p:cNvCxnSpPr>
            <a:cxnSpLocks/>
            <a:stCxn id="60" idx="4"/>
            <a:endCxn id="67" idx="1"/>
          </p:cNvCxnSpPr>
          <p:nvPr/>
        </p:nvCxnSpPr>
        <p:spPr>
          <a:xfrm>
            <a:off x="7072457" y="4444376"/>
            <a:ext cx="1171936" cy="1566728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Εικόνα 68">
            <a:extLst>
              <a:ext uri="{FF2B5EF4-FFF2-40B4-BE49-F238E27FC236}">
                <a16:creationId xmlns:a16="http://schemas.microsoft.com/office/drawing/2014/main" id="{25BB9994-2C8B-4DC8-9571-634E16355EB0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03682" y="882070"/>
            <a:ext cx="847828" cy="1057482"/>
          </a:xfrm>
          <a:prstGeom prst="rect">
            <a:avLst/>
          </a:prstGeom>
        </p:spPr>
      </p:pic>
      <p:pic>
        <p:nvPicPr>
          <p:cNvPr id="70" name="Εικόνα 69">
            <a:extLst>
              <a:ext uri="{FF2B5EF4-FFF2-40B4-BE49-F238E27FC236}">
                <a16:creationId xmlns:a16="http://schemas.microsoft.com/office/drawing/2014/main" id="{65E6160F-CEC3-49F0-A530-330AE3B769D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52706" y="890043"/>
            <a:ext cx="733157" cy="1048346"/>
          </a:xfrm>
          <a:prstGeom prst="rect">
            <a:avLst/>
          </a:prstGeom>
        </p:spPr>
      </p:pic>
      <p:cxnSp>
        <p:nvCxnSpPr>
          <p:cNvPr id="71" name="Γραμμή σύνδεσης: Γωνιώδης 70">
            <a:extLst>
              <a:ext uri="{FF2B5EF4-FFF2-40B4-BE49-F238E27FC236}">
                <a16:creationId xmlns:a16="http://schemas.microsoft.com/office/drawing/2014/main" id="{8C06A83D-4457-4745-BDD0-52CE80714B36}"/>
              </a:ext>
            </a:extLst>
          </p:cNvPr>
          <p:cNvCxnSpPr>
            <a:cxnSpLocks/>
            <a:stCxn id="70" idx="3"/>
            <a:endCxn id="32" idx="0"/>
          </p:cNvCxnSpPr>
          <p:nvPr/>
        </p:nvCxnSpPr>
        <p:spPr>
          <a:xfrm>
            <a:off x="7685863" y="1414216"/>
            <a:ext cx="3148124" cy="2346656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Γραμμή σύνδεσης: Γωνιώδης 71">
            <a:extLst>
              <a:ext uri="{FF2B5EF4-FFF2-40B4-BE49-F238E27FC236}">
                <a16:creationId xmlns:a16="http://schemas.microsoft.com/office/drawing/2014/main" id="{080636AB-F952-410D-8C2E-4EEA8D01B184}"/>
              </a:ext>
            </a:extLst>
          </p:cNvPr>
          <p:cNvCxnSpPr>
            <a:cxnSpLocks/>
            <a:stCxn id="60" idx="1"/>
            <a:endCxn id="70" idx="2"/>
          </p:cNvCxnSpPr>
          <p:nvPr/>
        </p:nvCxnSpPr>
        <p:spPr>
          <a:xfrm rot="5400000" flipH="1" flipV="1">
            <a:off x="6143202" y="2584343"/>
            <a:ext cx="1822037" cy="530130"/>
          </a:xfrm>
          <a:prstGeom prst="bentConnector3">
            <a:avLst>
              <a:gd name="adj1" fmla="val 8871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Γραμμή σύνδεσης: Γωνιώδης 72">
            <a:extLst>
              <a:ext uri="{FF2B5EF4-FFF2-40B4-BE49-F238E27FC236}">
                <a16:creationId xmlns:a16="http://schemas.microsoft.com/office/drawing/2014/main" id="{DBFE14F8-2995-4E2E-8DCE-8DC2B861FAAC}"/>
              </a:ext>
            </a:extLst>
          </p:cNvPr>
          <p:cNvCxnSpPr>
            <a:cxnSpLocks/>
            <a:stCxn id="60" idx="1"/>
            <a:endCxn id="69" idx="2"/>
          </p:cNvCxnSpPr>
          <p:nvPr/>
        </p:nvCxnSpPr>
        <p:spPr>
          <a:xfrm rot="16200000" flipV="1">
            <a:off x="5647939" y="2619209"/>
            <a:ext cx="1820874" cy="461559"/>
          </a:xfrm>
          <a:prstGeom prst="bentConnector3">
            <a:avLst>
              <a:gd name="adj1" fmla="val 8873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Εικόνα 73">
            <a:extLst>
              <a:ext uri="{FF2B5EF4-FFF2-40B4-BE49-F238E27FC236}">
                <a16:creationId xmlns:a16="http://schemas.microsoft.com/office/drawing/2014/main" id="{5FC60336-F878-46F0-AF50-ECDA200E12BA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76659" y="1150670"/>
            <a:ext cx="291205" cy="291205"/>
          </a:xfrm>
          <a:prstGeom prst="rect">
            <a:avLst/>
          </a:prstGeom>
        </p:spPr>
      </p:pic>
      <p:pic>
        <p:nvPicPr>
          <p:cNvPr id="75" name="Εικόνα 74">
            <a:extLst>
              <a:ext uri="{FF2B5EF4-FFF2-40B4-BE49-F238E27FC236}">
                <a16:creationId xmlns:a16="http://schemas.microsoft.com/office/drawing/2014/main" id="{AB6EF6FA-E5B3-4FF5-B3C2-B68BCAC8395B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9662" y="1248647"/>
            <a:ext cx="694991" cy="694991"/>
          </a:xfrm>
          <a:prstGeom prst="rect">
            <a:avLst/>
          </a:prstGeom>
        </p:spPr>
      </p:pic>
      <p:cxnSp>
        <p:nvCxnSpPr>
          <p:cNvPr id="76" name="Γραμμή σύνδεσης: Γωνιώδης 75">
            <a:extLst>
              <a:ext uri="{FF2B5EF4-FFF2-40B4-BE49-F238E27FC236}">
                <a16:creationId xmlns:a16="http://schemas.microsoft.com/office/drawing/2014/main" id="{344CF0DC-164E-4566-817E-5DD4D80ACE15}"/>
              </a:ext>
            </a:extLst>
          </p:cNvPr>
          <p:cNvCxnSpPr>
            <a:cxnSpLocks/>
            <a:stCxn id="60" idx="1"/>
            <a:endCxn id="75" idx="2"/>
          </p:cNvCxnSpPr>
          <p:nvPr/>
        </p:nvCxnSpPr>
        <p:spPr>
          <a:xfrm rot="16200000" flipV="1">
            <a:off x="5249763" y="2221033"/>
            <a:ext cx="1816788" cy="1261997"/>
          </a:xfrm>
          <a:prstGeom prst="bentConnector3">
            <a:avLst>
              <a:gd name="adj1" fmla="val 8879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Γραμμή σύνδεσης: Γωνιώδης 76">
            <a:extLst>
              <a:ext uri="{FF2B5EF4-FFF2-40B4-BE49-F238E27FC236}">
                <a16:creationId xmlns:a16="http://schemas.microsoft.com/office/drawing/2014/main" id="{B13FB358-FDBF-4F60-93D6-10909527B68B}"/>
              </a:ext>
            </a:extLst>
          </p:cNvPr>
          <p:cNvCxnSpPr>
            <a:cxnSpLocks/>
            <a:stCxn id="75" idx="0"/>
            <a:endCxn id="32" idx="0"/>
          </p:cNvCxnSpPr>
          <p:nvPr/>
        </p:nvCxnSpPr>
        <p:spPr>
          <a:xfrm rot="16200000" flipH="1">
            <a:off x="6924459" y="-148655"/>
            <a:ext cx="2512225" cy="5306829"/>
          </a:xfrm>
          <a:prstGeom prst="bentConnector3">
            <a:avLst>
              <a:gd name="adj1" fmla="val -17820"/>
            </a:avLst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Εικόνα 77">
            <a:extLst>
              <a:ext uri="{FF2B5EF4-FFF2-40B4-BE49-F238E27FC236}">
                <a16:creationId xmlns:a16="http://schemas.microsoft.com/office/drawing/2014/main" id="{7EF5861C-8B2C-4C56-9C12-3EC46D41A441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76659" y="529570"/>
            <a:ext cx="291205" cy="291205"/>
          </a:xfrm>
          <a:prstGeom prst="rect">
            <a:avLst/>
          </a:prstGeom>
        </p:spPr>
      </p:pic>
      <p:sp>
        <p:nvSpPr>
          <p:cNvPr id="79" name="Ορθογώνιο 78">
            <a:extLst>
              <a:ext uri="{FF2B5EF4-FFF2-40B4-BE49-F238E27FC236}">
                <a16:creationId xmlns:a16="http://schemas.microsoft.com/office/drawing/2014/main" id="{73B5C1CC-E711-4228-B088-872A88B4A3A0}"/>
              </a:ext>
            </a:extLst>
          </p:cNvPr>
          <p:cNvSpPr/>
          <p:nvPr/>
        </p:nvSpPr>
        <p:spPr>
          <a:xfrm>
            <a:off x="5191305" y="5194536"/>
            <a:ext cx="1336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Citizen’s city</a:t>
            </a:r>
            <a:endParaRPr lang="en-US" dirty="0"/>
          </a:p>
        </p:txBody>
      </p:sp>
      <p:sp>
        <p:nvSpPr>
          <p:cNvPr id="80" name="Ορθογώνιο 79">
            <a:extLst>
              <a:ext uri="{FF2B5EF4-FFF2-40B4-BE49-F238E27FC236}">
                <a16:creationId xmlns:a16="http://schemas.microsoft.com/office/drawing/2014/main" id="{B727E844-1816-438C-A0D4-2BD6AE234AEC}"/>
              </a:ext>
            </a:extLst>
          </p:cNvPr>
          <p:cNvSpPr/>
          <p:nvPr/>
        </p:nvSpPr>
        <p:spPr>
          <a:xfrm>
            <a:off x="5715000" y="416965"/>
            <a:ext cx="21050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Arial Narrow" panose="020B0606020202030204" pitchFamily="34" charset="0"/>
              </a:rPr>
              <a:t>Out of town / country</a:t>
            </a:r>
            <a:endParaRPr lang="en-US" dirty="0"/>
          </a:p>
        </p:txBody>
      </p:sp>
      <p:cxnSp>
        <p:nvCxnSpPr>
          <p:cNvPr id="81" name="Ευθύγραμμο βέλος σύνδεσης 80">
            <a:extLst>
              <a:ext uri="{FF2B5EF4-FFF2-40B4-BE49-F238E27FC236}">
                <a16:creationId xmlns:a16="http://schemas.microsoft.com/office/drawing/2014/main" id="{30368B3D-867E-4F34-80E2-6538B0B1C81A}"/>
              </a:ext>
            </a:extLst>
          </p:cNvPr>
          <p:cNvCxnSpPr>
            <a:cxnSpLocks/>
            <a:stCxn id="60" idx="5"/>
            <a:endCxn id="30" idx="1"/>
          </p:cNvCxnSpPr>
          <p:nvPr/>
        </p:nvCxnSpPr>
        <p:spPr>
          <a:xfrm>
            <a:off x="7355758" y="4327029"/>
            <a:ext cx="975199" cy="7778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Ευθύγραμμο βέλος σύνδεσης 81">
            <a:extLst>
              <a:ext uri="{FF2B5EF4-FFF2-40B4-BE49-F238E27FC236}">
                <a16:creationId xmlns:a16="http://schemas.microsoft.com/office/drawing/2014/main" id="{1BC6F20C-D435-4A0C-AEE8-FF622954EA5D}"/>
              </a:ext>
            </a:extLst>
          </p:cNvPr>
          <p:cNvCxnSpPr>
            <a:cxnSpLocks/>
            <a:stCxn id="60" idx="7"/>
            <a:endCxn id="27" idx="1"/>
          </p:cNvCxnSpPr>
          <p:nvPr/>
        </p:nvCxnSpPr>
        <p:spPr>
          <a:xfrm flipV="1">
            <a:off x="7355758" y="2964565"/>
            <a:ext cx="936373" cy="79586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Ευθύγραμμο βέλος σύνδεσης 82">
            <a:extLst>
              <a:ext uri="{FF2B5EF4-FFF2-40B4-BE49-F238E27FC236}">
                <a16:creationId xmlns:a16="http://schemas.microsoft.com/office/drawing/2014/main" id="{D5452349-C89B-4B6F-B3A0-5115F73A883F}"/>
              </a:ext>
            </a:extLst>
          </p:cNvPr>
          <p:cNvCxnSpPr>
            <a:cxnSpLocks/>
            <a:stCxn id="27" idx="0"/>
            <a:endCxn id="65" idx="2"/>
          </p:cNvCxnSpPr>
          <p:nvPr/>
        </p:nvCxnSpPr>
        <p:spPr>
          <a:xfrm flipH="1" flipV="1">
            <a:off x="8697337" y="2285135"/>
            <a:ext cx="200" cy="150689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Οβάλ 83">
            <a:extLst>
              <a:ext uri="{FF2B5EF4-FFF2-40B4-BE49-F238E27FC236}">
                <a16:creationId xmlns:a16="http://schemas.microsoft.com/office/drawing/2014/main" id="{34183198-E7E5-4666-9CB6-26C97C42E681}"/>
              </a:ext>
            </a:extLst>
          </p:cNvPr>
          <p:cNvSpPr/>
          <p:nvPr/>
        </p:nvSpPr>
        <p:spPr>
          <a:xfrm>
            <a:off x="6388223" y="3914351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85" name="Οβάλ 84">
            <a:extLst>
              <a:ext uri="{FF2B5EF4-FFF2-40B4-BE49-F238E27FC236}">
                <a16:creationId xmlns:a16="http://schemas.microsoft.com/office/drawing/2014/main" id="{E5DE07D7-B6A7-4EF6-844E-46AF64127D9B}"/>
              </a:ext>
            </a:extLst>
          </p:cNvPr>
          <p:cNvSpPr/>
          <p:nvPr/>
        </p:nvSpPr>
        <p:spPr>
          <a:xfrm>
            <a:off x="6201838" y="2077256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86" name="Οβάλ 85">
            <a:extLst>
              <a:ext uri="{FF2B5EF4-FFF2-40B4-BE49-F238E27FC236}">
                <a16:creationId xmlns:a16="http://schemas.microsoft.com/office/drawing/2014/main" id="{C93A525B-F2A4-4027-8D63-7EF31C8E0DDD}"/>
              </a:ext>
            </a:extLst>
          </p:cNvPr>
          <p:cNvSpPr/>
          <p:nvPr/>
        </p:nvSpPr>
        <p:spPr>
          <a:xfrm>
            <a:off x="7184854" y="2069852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87" name="Οβάλ 86">
            <a:extLst>
              <a:ext uri="{FF2B5EF4-FFF2-40B4-BE49-F238E27FC236}">
                <a16:creationId xmlns:a16="http://schemas.microsoft.com/office/drawing/2014/main" id="{FE9D26FF-894F-48AD-97D3-57FF13335EB4}"/>
              </a:ext>
            </a:extLst>
          </p:cNvPr>
          <p:cNvSpPr/>
          <p:nvPr/>
        </p:nvSpPr>
        <p:spPr>
          <a:xfrm>
            <a:off x="5401400" y="2069851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88" name="Οβάλ 87">
            <a:extLst>
              <a:ext uri="{FF2B5EF4-FFF2-40B4-BE49-F238E27FC236}">
                <a16:creationId xmlns:a16="http://schemas.microsoft.com/office/drawing/2014/main" id="{4C7A4E96-FBEA-4E1A-A0E4-2E5BFA7E16DE}"/>
              </a:ext>
            </a:extLst>
          </p:cNvPr>
          <p:cNvSpPr/>
          <p:nvPr/>
        </p:nvSpPr>
        <p:spPr>
          <a:xfrm>
            <a:off x="5705308" y="2069850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89" name="Οβάλ 88">
            <a:extLst>
              <a:ext uri="{FF2B5EF4-FFF2-40B4-BE49-F238E27FC236}">
                <a16:creationId xmlns:a16="http://schemas.microsoft.com/office/drawing/2014/main" id="{05B789AD-3F78-4CF9-AC7E-9C15BA361AB4}"/>
              </a:ext>
            </a:extLst>
          </p:cNvPr>
          <p:cNvSpPr/>
          <p:nvPr/>
        </p:nvSpPr>
        <p:spPr>
          <a:xfrm>
            <a:off x="7566704" y="3109938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90" name="Οβάλ 89">
            <a:extLst>
              <a:ext uri="{FF2B5EF4-FFF2-40B4-BE49-F238E27FC236}">
                <a16:creationId xmlns:a16="http://schemas.microsoft.com/office/drawing/2014/main" id="{8F937D29-F1FC-4C8B-8342-2F74EAA72564}"/>
              </a:ext>
            </a:extLst>
          </p:cNvPr>
          <p:cNvSpPr/>
          <p:nvPr/>
        </p:nvSpPr>
        <p:spPr>
          <a:xfrm>
            <a:off x="7564584" y="3398715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91" name="Οβάλ 90">
            <a:extLst>
              <a:ext uri="{FF2B5EF4-FFF2-40B4-BE49-F238E27FC236}">
                <a16:creationId xmlns:a16="http://schemas.microsoft.com/office/drawing/2014/main" id="{5A77766B-ACC0-4723-8406-5E514BC41F14}"/>
              </a:ext>
            </a:extLst>
          </p:cNvPr>
          <p:cNvSpPr/>
          <p:nvPr/>
        </p:nvSpPr>
        <p:spPr>
          <a:xfrm>
            <a:off x="7868282" y="3109938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92" name="Οβάλ 91">
            <a:extLst>
              <a:ext uri="{FF2B5EF4-FFF2-40B4-BE49-F238E27FC236}">
                <a16:creationId xmlns:a16="http://schemas.microsoft.com/office/drawing/2014/main" id="{925B2779-FA61-42B7-8A99-32DDFB428533}"/>
              </a:ext>
            </a:extLst>
          </p:cNvPr>
          <p:cNvSpPr/>
          <p:nvPr/>
        </p:nvSpPr>
        <p:spPr>
          <a:xfrm>
            <a:off x="7867429" y="3396554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93" name="Οβάλ 92">
            <a:extLst>
              <a:ext uri="{FF2B5EF4-FFF2-40B4-BE49-F238E27FC236}">
                <a16:creationId xmlns:a16="http://schemas.microsoft.com/office/drawing/2014/main" id="{5C1032C0-D630-403B-A614-57DEB13D99FC}"/>
              </a:ext>
            </a:extLst>
          </p:cNvPr>
          <p:cNvSpPr/>
          <p:nvPr/>
        </p:nvSpPr>
        <p:spPr>
          <a:xfrm>
            <a:off x="7559874" y="3906245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94" name="Οβάλ 93">
            <a:extLst>
              <a:ext uri="{FF2B5EF4-FFF2-40B4-BE49-F238E27FC236}">
                <a16:creationId xmlns:a16="http://schemas.microsoft.com/office/drawing/2014/main" id="{BFD94C23-01E9-4E7F-8265-B5569B809921}"/>
              </a:ext>
            </a:extLst>
          </p:cNvPr>
          <p:cNvSpPr/>
          <p:nvPr/>
        </p:nvSpPr>
        <p:spPr>
          <a:xfrm>
            <a:off x="7863675" y="3915125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95" name="Οβάλ 94">
            <a:extLst>
              <a:ext uri="{FF2B5EF4-FFF2-40B4-BE49-F238E27FC236}">
                <a16:creationId xmlns:a16="http://schemas.microsoft.com/office/drawing/2014/main" id="{90E893D9-6DE6-406F-BC84-0A8EF7AC8E2E}"/>
              </a:ext>
            </a:extLst>
          </p:cNvPr>
          <p:cNvSpPr/>
          <p:nvPr/>
        </p:nvSpPr>
        <p:spPr>
          <a:xfrm>
            <a:off x="7556767" y="4568501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96" name="Οβάλ 95">
            <a:extLst>
              <a:ext uri="{FF2B5EF4-FFF2-40B4-BE49-F238E27FC236}">
                <a16:creationId xmlns:a16="http://schemas.microsoft.com/office/drawing/2014/main" id="{BA098831-709D-4EF3-96DD-821790CBCD90}"/>
              </a:ext>
            </a:extLst>
          </p:cNvPr>
          <p:cNvSpPr/>
          <p:nvPr/>
        </p:nvSpPr>
        <p:spPr>
          <a:xfrm>
            <a:off x="7860568" y="4577381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97" name="Οβάλ 96">
            <a:extLst>
              <a:ext uri="{FF2B5EF4-FFF2-40B4-BE49-F238E27FC236}">
                <a16:creationId xmlns:a16="http://schemas.microsoft.com/office/drawing/2014/main" id="{93146107-17F0-4202-939C-D73A0495AED9}"/>
              </a:ext>
            </a:extLst>
          </p:cNvPr>
          <p:cNvSpPr/>
          <p:nvPr/>
        </p:nvSpPr>
        <p:spPr>
          <a:xfrm>
            <a:off x="7562127" y="2467130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98" name="Οβάλ 97">
            <a:extLst>
              <a:ext uri="{FF2B5EF4-FFF2-40B4-BE49-F238E27FC236}">
                <a16:creationId xmlns:a16="http://schemas.microsoft.com/office/drawing/2014/main" id="{A5A988AD-1F97-40F5-86FD-B5B3FF64B4F3}"/>
              </a:ext>
            </a:extLst>
          </p:cNvPr>
          <p:cNvSpPr/>
          <p:nvPr/>
        </p:nvSpPr>
        <p:spPr>
          <a:xfrm>
            <a:off x="7863705" y="2467130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99" name="Οβάλ 98">
            <a:extLst>
              <a:ext uri="{FF2B5EF4-FFF2-40B4-BE49-F238E27FC236}">
                <a16:creationId xmlns:a16="http://schemas.microsoft.com/office/drawing/2014/main" id="{90FE2423-36FF-4B30-9BCB-388090E19B5D}"/>
              </a:ext>
            </a:extLst>
          </p:cNvPr>
          <p:cNvSpPr/>
          <p:nvPr/>
        </p:nvSpPr>
        <p:spPr>
          <a:xfrm>
            <a:off x="7556767" y="5139432"/>
            <a:ext cx="255711" cy="255711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100" name="Οβάλ 99">
            <a:extLst>
              <a:ext uri="{FF2B5EF4-FFF2-40B4-BE49-F238E27FC236}">
                <a16:creationId xmlns:a16="http://schemas.microsoft.com/office/drawing/2014/main" id="{9E24AE88-A1D5-42D2-BFD0-3385BD29A76E}"/>
              </a:ext>
            </a:extLst>
          </p:cNvPr>
          <p:cNvSpPr/>
          <p:nvPr/>
        </p:nvSpPr>
        <p:spPr>
          <a:xfrm>
            <a:off x="764931" y="3981098"/>
            <a:ext cx="2815356" cy="281535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Not connected provider link to PHR database (if he has a C4A account)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11411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</TotalTime>
  <Words>413</Words>
  <Application>Microsoft Office PowerPoint</Application>
  <PresentationFormat>Ευρεία οθόνη</PresentationFormat>
  <Paragraphs>58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Θέμα του Office</vt:lpstr>
      <vt:lpstr>About the  Connected Service Providers</vt:lpstr>
      <vt:lpstr>About the  Connected Service Providers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the access of vulnerable groups (specific to the CB area) to health care</dc:title>
  <dc:creator>AM</dc:creator>
  <cp:lastModifiedBy>AM</cp:lastModifiedBy>
  <cp:revision>129</cp:revision>
  <dcterms:created xsi:type="dcterms:W3CDTF">2019-01-13T18:05:54Z</dcterms:created>
  <dcterms:modified xsi:type="dcterms:W3CDTF">2019-01-17T20:59:04Z</dcterms:modified>
</cp:coreProperties>
</file>