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300" r:id="rId3"/>
    <p:sldId id="301" r:id="rId4"/>
    <p:sldId id="304" r:id="rId5"/>
    <p:sldId id="305" r:id="rId6"/>
    <p:sldId id="30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" initials="AM" lastIdx="2" clrIdx="0">
    <p:extLst>
      <p:ext uri="{19B8F6BF-5375-455C-9EA6-DF929625EA0E}">
        <p15:presenceInfo xmlns:p15="http://schemas.microsoft.com/office/powerpoint/2012/main" userId="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1"/>
    <a:srgbClr val="009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B9FA7A-CAE6-47D3-AB7D-7B0092EAC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DF7BBD6-DD91-46EC-9602-1F199197B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D8BEFE-2D15-4DDF-B317-67396E565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F34AF6-90AD-46E1-B20B-0F4FAE83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28E2C10-31BE-4DC5-AAA7-20ABF4B65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1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F32C55-D38B-4522-88D4-35D0AB6B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5B802F0-4525-4FD8-9BA9-52E054FDB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96F0D2-D0F5-4300-B6E1-D2CA7F3B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0EF6CC-37F8-48C4-947E-1F6D61DB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160E104-C556-44D6-970E-215C00EF0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1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9327DA7-924B-4D4B-9964-75FFD32D6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20204B1-A9F6-47AA-976D-3ABE80D16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F35A250-A900-4BCE-A163-77949CB2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2C1152-8338-4B8B-A58F-4380B73D3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EC1A22F-2A1C-4576-A966-3453563A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498496-3806-4CBC-953A-36229F0BF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B7F603-DCDC-4727-9DC1-408FBFBE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7D7B12F-96CC-42DA-94CF-6F1DBACC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7E32B4-6ED9-4FE9-B8D0-A50DE59E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EFF1684-02C0-4063-8760-C4F1A2D5E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5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A16A03-C457-4AA3-9B58-C0E8D306C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67B5926-56D8-4053-B80B-8D40693D5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DE1003-D952-4B9D-A1A7-ABCF9818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2DB3A8-D4EA-40B3-806B-F34C82B0F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E42066A-514C-4839-8411-D3726BB7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3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202497-D30D-4839-A834-251E5B3B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F749F2-028F-40A9-9B97-F9063B6C6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9891F59-4913-4539-8FE6-73D964544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0486F8A-EF4B-43F2-9F1D-74B045B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9F6E67E-26B2-49B1-BA30-3365EC58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F742181-2A01-4AC3-84C3-7BB654DB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1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E20DDF-679F-4117-A963-8B60B0C1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5EAFCC-F68D-4565-818C-BF6323BD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2FE9B01-7EA5-409F-AD87-5E8D1114C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B825D5A-50BA-4B34-84C7-30C05E36C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F5BABBD-1188-41BE-B429-EE6F8C041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F43726A-35B1-49F9-B912-1329FCEA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88F4D68-BACC-462C-8716-997F6B4F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F17AE6F-4614-4832-B41A-6101A49A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8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FE4909-F983-4681-BACE-88D47C089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98A5E37-785A-48A6-B110-8B9F343EC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B10B9E4-D497-4297-B0CE-22E397B3B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BE5863A-9A64-4FA8-B3D3-46FE44B9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1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79F40B9-B180-4E6B-A620-6AF037E1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8E9F913-ACC3-441D-815E-17E15B47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5B4535F-4018-43AA-89B0-74668426B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3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C778C9-4949-487F-AC0D-06DBCD11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E7504F-8072-45A6-8EBB-6A83A7768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41B37BC-38DD-44FC-87E3-A3A5FE65F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132854-25FB-471F-B26D-507270B0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410B25-251B-45B7-B0E4-6FC789D1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6CAE92-99F6-4FC4-9D36-8ECD2629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2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7A5C24-F76C-4ED4-8F62-57E7121B9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BC89CA2-C629-4D4F-946D-81A3B1DAB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CD9F5DC-8DBC-4D93-9033-E5B703147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F3AD632-5E13-4A09-8B55-7C655210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7D08A1E-D061-4587-909F-E6F72A4A2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8FE79DD-870A-4D5E-8C01-5DA0BFFD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0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FF8746F-213A-42C3-AFF9-5CB747449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32BD067-D4EE-43B5-8A07-8F40342DB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A4A26D-9859-461C-A6E5-9C3A9C314A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CAFFD-E379-4EF3-8C20-7EC79408EDFE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BEC95D-A1E9-457F-B016-156202DFA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6D608A-454B-4569-8F23-13BE51320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15.png"/><Relationship Id="rId7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0.jpe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D527386C-08E7-4ECE-A79D-5E27D50E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1905000"/>
            <a:ext cx="5238750" cy="13215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Arial Narrow" panose="020B0606020202030204" pitchFamily="34" charset="0"/>
              </a:rPr>
              <a:t>About the </a:t>
            </a:r>
            <a:br>
              <a:rPr lang="en-GB" sz="3200" b="1" dirty="0">
                <a:latin typeface="Arial Narrow" panose="020B0606020202030204" pitchFamily="34" charset="0"/>
              </a:rPr>
            </a:br>
            <a:r>
              <a:rPr lang="en-GB" sz="3200" b="1" dirty="0">
                <a:latin typeface="Arial Narrow" panose="020B0606020202030204" pitchFamily="34" charset="0"/>
              </a:rPr>
              <a:t>Cross4all pilots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A793306-CFBE-44A5-80E1-CEED72247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675" y="369652"/>
            <a:ext cx="6410325" cy="5412023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/>
          <a:p>
            <a:pPr marL="0" indent="0">
              <a:buNone/>
            </a:pPr>
            <a:r>
              <a:rPr lang="en-GB" sz="1800" b="1" dirty="0">
                <a:latin typeface="Arial Narrow" panose="020B0606020202030204" pitchFamily="34" charset="0"/>
              </a:rPr>
              <a:t>Two (2) </a:t>
            </a:r>
            <a:r>
              <a:rPr lang="en-GB" sz="1800" dirty="0">
                <a:latin typeface="Arial Narrow" panose="020B0606020202030204" pitchFamily="34" charset="0"/>
              </a:rPr>
              <a:t>such pilot deployments </a:t>
            </a:r>
            <a:r>
              <a:rPr lang="en-GB" sz="1800" b="1" dirty="0">
                <a:latin typeface="Arial Narrow" panose="020B0606020202030204" pitchFamily="34" charset="0"/>
              </a:rPr>
              <a:t>(pilot cases) </a:t>
            </a:r>
            <a:r>
              <a:rPr lang="en-GB" sz="1800" dirty="0">
                <a:latin typeface="Arial Narrow" panose="020B0606020202030204" pitchFamily="34" charset="0"/>
              </a:rPr>
              <a:t>are foreseen in the project: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dirty="0">
                <a:latin typeface="Arial Narrow" panose="020B0606020202030204" pitchFamily="34" charset="0"/>
              </a:rPr>
              <a:t>One in </a:t>
            </a:r>
            <a:r>
              <a:rPr lang="en-GB" sz="1800" b="1" dirty="0">
                <a:latin typeface="Arial Narrow" panose="020B0606020202030204" pitchFamily="34" charset="0"/>
              </a:rPr>
              <a:t>Thessaloniki</a:t>
            </a:r>
            <a:r>
              <a:rPr lang="en-GB" sz="1800" dirty="0">
                <a:latin typeface="Arial Narrow" panose="020B0606020202030204" pitchFamily="34" charset="0"/>
              </a:rPr>
              <a:t>, where </a:t>
            </a:r>
            <a:r>
              <a:rPr lang="en-US" sz="1800" dirty="0">
                <a:latin typeface="Arial Narrow" panose="020B0606020202030204" pitchFamily="34" charset="0"/>
              </a:rPr>
              <a:t>we shall have:</a:t>
            </a:r>
            <a:endParaRPr lang="en-GB" sz="1800" dirty="0">
              <a:latin typeface="Arial Narrow" panose="020B0606020202030204" pitchFamily="34" charset="0"/>
            </a:endParaRP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one </a:t>
            </a:r>
            <a:r>
              <a:rPr lang="en-GB" sz="1800" b="1" dirty="0">
                <a:latin typeface="Arial Narrow" panose="020B0606020202030204" pitchFamily="34" charset="0"/>
              </a:rPr>
              <a:t>Center of reference (PB5)</a:t>
            </a:r>
            <a:endParaRPr lang="en-GB" sz="1800" dirty="0">
              <a:latin typeface="Arial Narrow" panose="020B0606020202030204" pitchFamily="34" charset="0"/>
            </a:endParaRP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one </a:t>
            </a:r>
            <a:r>
              <a:rPr lang="en-GB" sz="1800" b="1" dirty="0">
                <a:latin typeface="Arial Narrow" panose="020B0606020202030204" pitchFamily="34" charset="0"/>
              </a:rPr>
              <a:t>Registered health service provider (PB5)</a:t>
            </a:r>
            <a:r>
              <a:rPr lang="en-GB" sz="1800" dirty="0">
                <a:latin typeface="Arial Narrow" panose="020B0606020202030204" pitchFamily="34" charset="0"/>
              </a:rPr>
              <a:t> 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one </a:t>
            </a:r>
            <a:r>
              <a:rPr lang="en-GB" sz="1800" b="1" dirty="0">
                <a:latin typeface="Arial Narrow" panose="020B0606020202030204" pitchFamily="34" charset="0"/>
              </a:rPr>
              <a:t>Multi-functional mobile unit (PB5)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dirty="0">
                <a:latin typeface="Arial Narrow" panose="020B0606020202030204" pitchFamily="34" charset="0"/>
              </a:rPr>
              <a:t>One in </a:t>
            </a:r>
            <a:r>
              <a:rPr lang="en-GB" sz="1800" b="1" dirty="0" err="1">
                <a:latin typeface="Arial Narrow" panose="020B0606020202030204" pitchFamily="34" charset="0"/>
              </a:rPr>
              <a:t>Ohrid</a:t>
            </a:r>
            <a:r>
              <a:rPr lang="en-GB" sz="1800" dirty="0">
                <a:latin typeface="Arial Narrow" panose="020B0606020202030204" pitchFamily="34" charset="0"/>
              </a:rPr>
              <a:t>, where </a:t>
            </a:r>
            <a:r>
              <a:rPr lang="en-US" sz="1800" dirty="0">
                <a:latin typeface="Arial Narrow" panose="020B0606020202030204" pitchFamily="34" charset="0"/>
              </a:rPr>
              <a:t>we shall have:</a:t>
            </a:r>
            <a:endParaRPr lang="en-GB" sz="1800" dirty="0">
              <a:latin typeface="Arial Narrow" panose="020B0606020202030204" pitchFamily="34" charset="0"/>
            </a:endParaRP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two </a:t>
            </a:r>
            <a:r>
              <a:rPr lang="en-GB" sz="1800" b="1" dirty="0">
                <a:latin typeface="Arial Narrow" panose="020B0606020202030204" pitchFamily="34" charset="0"/>
              </a:rPr>
              <a:t>Centers of reference (PB4, PB6)</a:t>
            </a:r>
            <a:endParaRPr lang="en-GB" sz="1800" dirty="0">
              <a:latin typeface="Arial Narrow" panose="020B0606020202030204" pitchFamily="34" charset="0"/>
            </a:endParaRP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one* </a:t>
            </a:r>
            <a:r>
              <a:rPr lang="en-GB" sz="1800" b="1" dirty="0">
                <a:latin typeface="Arial Narrow" panose="020B0606020202030204" pitchFamily="34" charset="0"/>
              </a:rPr>
              <a:t>Registered health service provider (PB6)</a:t>
            </a:r>
            <a:r>
              <a:rPr lang="en-GB" sz="1800" dirty="0">
                <a:latin typeface="Arial Narrow" panose="020B0606020202030204" pitchFamily="34" charset="0"/>
              </a:rPr>
              <a:t> 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one* </a:t>
            </a:r>
            <a:r>
              <a:rPr lang="en-GB" sz="1800" b="1" dirty="0">
                <a:latin typeface="Arial Narrow" panose="020B0606020202030204" pitchFamily="34" charset="0"/>
              </a:rPr>
              <a:t>Multi-functional mobile unit (PB5, PB6)</a:t>
            </a:r>
          </a:p>
          <a:p>
            <a:pPr marL="457200" lvl="1" indent="0">
              <a:buNone/>
            </a:pPr>
            <a:endParaRPr lang="en-GB" sz="1800" b="1" dirty="0"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r>
              <a:rPr lang="en-GB" sz="1800" u="sng" dirty="0">
                <a:latin typeface="Arial Narrow" panose="020B0606020202030204" pitchFamily="34" charset="0"/>
              </a:rPr>
              <a:t>(*) subject to the approval of the project modification requested by PB4</a:t>
            </a:r>
          </a:p>
          <a:p>
            <a:pPr marL="457200" lvl="1" indent="0">
              <a:buNone/>
            </a:pPr>
            <a:endParaRPr lang="en-GB" sz="1800" u="sng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sz="1800" dirty="0">
                <a:latin typeface="Arial Narrow" panose="020B0606020202030204" pitchFamily="34" charset="0"/>
              </a:rPr>
              <a:t>A </a:t>
            </a:r>
            <a:r>
              <a:rPr lang="en-GB" sz="1800" b="1" dirty="0">
                <a:latin typeface="Arial Narrow" panose="020B0606020202030204" pitchFamily="34" charset="0"/>
              </a:rPr>
              <a:t>Joint Monitoring Committee</a:t>
            </a:r>
            <a:r>
              <a:rPr lang="en-GB" sz="1800" dirty="0">
                <a:latin typeface="Arial Narrow" panose="020B0606020202030204" pitchFamily="34" charset="0"/>
              </a:rPr>
              <a:t> (staffed by </a:t>
            </a:r>
            <a:r>
              <a:rPr lang="en-GB" sz="1800" b="1" dirty="0">
                <a:latin typeface="Arial Narrow" panose="020B0606020202030204" pitchFamily="34" charset="0"/>
              </a:rPr>
              <a:t>LB1, PB2, PB3, PB4, PB5, and PB6</a:t>
            </a:r>
            <a:r>
              <a:rPr lang="en-GB" sz="1800" dirty="0">
                <a:latin typeface="Arial Narrow" panose="020B0606020202030204" pitchFamily="34" charset="0"/>
              </a:rPr>
              <a:t>) will be operating during the pilot programmes, for ensuring proper function, for identifying issues, gaps and good practices, and for assessing the effectiveness and efficiency of the services.</a:t>
            </a:r>
          </a:p>
        </p:txBody>
      </p:sp>
      <p:pic>
        <p:nvPicPr>
          <p:cNvPr id="44" name="Εικόνα 43">
            <a:extLst>
              <a:ext uri="{FF2B5EF4-FFF2-40B4-BE49-F238E27FC236}">
                <a16:creationId xmlns:a16="http://schemas.microsoft.com/office/drawing/2014/main" id="{532DB6A5-E89F-4A04-8251-D58F8C2A1D4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696" y="235809"/>
            <a:ext cx="3014177" cy="1827663"/>
          </a:xfrm>
          <a:prstGeom prst="rect">
            <a:avLst/>
          </a:prstGeom>
        </p:spPr>
      </p:pic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4E7272A-05CF-4020-9E90-794CB9E7BDA5}"/>
              </a:ext>
            </a:extLst>
          </p:cNvPr>
          <p:cNvSpPr/>
          <p:nvPr/>
        </p:nvSpPr>
        <p:spPr>
          <a:xfrm>
            <a:off x="381000" y="3146763"/>
            <a:ext cx="47148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 Narrow" panose="020B0606020202030204" pitchFamily="34" charset="0"/>
              </a:rPr>
              <a:t>During the project, the developed components of the envisioned integrated cloud-based platform will undergo a </a:t>
            </a:r>
            <a:r>
              <a:rPr lang="en-GB" b="1" dirty="0">
                <a:latin typeface="Arial Narrow" panose="020B0606020202030204" pitchFamily="34" charset="0"/>
              </a:rPr>
              <a:t>pilot deployment</a:t>
            </a:r>
            <a:r>
              <a:rPr lang="en-GB" dirty="0">
                <a:latin typeface="Arial Narrow" panose="020B0606020202030204" pitchFamily="34" charset="0"/>
              </a:rPr>
              <a:t> and </a:t>
            </a:r>
            <a:r>
              <a:rPr lang="en-GB" b="1" dirty="0">
                <a:latin typeface="Arial Narrow" panose="020B0606020202030204" pitchFamily="34" charset="0"/>
              </a:rPr>
              <a:t>testing</a:t>
            </a:r>
            <a:r>
              <a:rPr lang="en-GB" dirty="0">
                <a:latin typeface="Arial Narrow" panose="020B0606020202030204" pitchFamily="34" charset="0"/>
              </a:rPr>
              <a:t> in real contexts (see WP6).</a:t>
            </a:r>
          </a:p>
          <a:p>
            <a:endParaRPr lang="en-GB" sz="1400" dirty="0">
              <a:latin typeface="Arial Narrow" panose="020B0606020202030204" pitchFamily="34" charset="0"/>
            </a:endParaRPr>
          </a:p>
          <a:p>
            <a:r>
              <a:rPr lang="en-GB" sz="1400" dirty="0">
                <a:latin typeface="Arial Narrow" panose="020B0606020202030204" pitchFamily="34" charset="0"/>
              </a:rPr>
              <a:t>In this way, the partners will derive valuable lessons-learnt and shall be in better position to plan (a) the transition to functional deployment (</a:t>
            </a:r>
            <a:r>
              <a:rPr lang="en-GB" sz="1400" b="1" dirty="0">
                <a:latin typeface="Arial Narrow" panose="020B0606020202030204" pitchFamily="34" charset="0"/>
              </a:rPr>
              <a:t>sustainability</a:t>
            </a:r>
            <a:r>
              <a:rPr lang="en-GB" sz="1400" dirty="0">
                <a:latin typeface="Arial Narrow" panose="020B0606020202030204" pitchFamily="34" charset="0"/>
              </a:rPr>
              <a:t>) </a:t>
            </a:r>
            <a:r>
              <a:rPr lang="en-GB" sz="1400" b="1" dirty="0">
                <a:latin typeface="Arial Narrow" panose="020B0606020202030204" pitchFamily="34" charset="0"/>
              </a:rPr>
              <a:t>and </a:t>
            </a:r>
            <a:r>
              <a:rPr lang="en-GB" sz="1400" dirty="0">
                <a:latin typeface="Arial Narrow" panose="020B0606020202030204" pitchFamily="34" charset="0"/>
              </a:rPr>
              <a:t>(b) the addition of new reference centers and third party systems to the network (</a:t>
            </a:r>
            <a:r>
              <a:rPr lang="en-GB" sz="1400" b="1" dirty="0">
                <a:latin typeface="Arial Narrow" panose="020B0606020202030204" pitchFamily="34" charset="0"/>
              </a:rPr>
              <a:t>transferability</a:t>
            </a:r>
            <a:r>
              <a:rPr lang="en-GB" sz="1400" dirty="0">
                <a:latin typeface="Arial Narrow" panose="020B0606020202030204" pitchFamily="34" charset="0"/>
              </a:rPr>
              <a:t>).</a:t>
            </a:r>
          </a:p>
          <a:p>
            <a:endParaRPr lang="en-GB" i="1" dirty="0">
              <a:latin typeface="Arial Narrow" panose="020B0606020202030204" pitchFamily="34" charset="0"/>
            </a:endParaRPr>
          </a:p>
        </p:txBody>
      </p:sp>
      <p:sp>
        <p:nvSpPr>
          <p:cNvPr id="26" name="Ορθογώνιο 25">
            <a:extLst>
              <a:ext uri="{FF2B5EF4-FFF2-40B4-BE49-F238E27FC236}">
                <a16:creationId xmlns:a16="http://schemas.microsoft.com/office/drawing/2014/main" id="{6288C61E-23FB-4441-8B3A-B354143841F8}"/>
              </a:ext>
            </a:extLst>
          </p:cNvPr>
          <p:cNvSpPr/>
          <p:nvPr/>
        </p:nvSpPr>
        <p:spPr>
          <a:xfrm>
            <a:off x="381000" y="5520333"/>
            <a:ext cx="48577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(in total):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300 people </a:t>
            </a:r>
            <a:r>
              <a:rPr lang="en-US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be offered social services (PHR management)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600 people</a:t>
            </a:r>
            <a:r>
              <a:rPr lang="en-US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be offered free health check-ups and counseling, while high risk people will be directed to the appropriate medical and or care centers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sp>
        <p:nvSpPr>
          <p:cNvPr id="28" name="Ορθογώνιο 27">
            <a:extLst>
              <a:ext uri="{FF2B5EF4-FFF2-40B4-BE49-F238E27FC236}">
                <a16:creationId xmlns:a16="http://schemas.microsoft.com/office/drawing/2014/main" id="{FB05A157-8D7C-4565-935E-1FC4D889BE46}"/>
              </a:ext>
            </a:extLst>
          </p:cNvPr>
          <p:cNvSpPr/>
          <p:nvPr/>
        </p:nvSpPr>
        <p:spPr>
          <a:xfrm>
            <a:off x="5400676" y="5842017"/>
            <a:ext cx="64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 Narrow" panose="020B0606020202030204" pitchFamily="34" charset="0"/>
              </a:rPr>
              <a:t>These following slides depict the </a:t>
            </a:r>
            <a:r>
              <a:rPr lang="en-GB" b="1" dirty="0">
                <a:latin typeface="Arial Narrow" panose="020B0606020202030204" pitchFamily="34" charset="0"/>
              </a:rPr>
              <a:t>test scenarios to be conducted in each pilot </a:t>
            </a:r>
            <a:r>
              <a:rPr lang="en-GB" dirty="0">
                <a:latin typeface="Arial Narrow" panose="020B0606020202030204" pitchFamily="34" charset="0"/>
              </a:rPr>
              <a:t>(based on the </a:t>
            </a:r>
            <a:r>
              <a:rPr lang="en-GB" b="1" dirty="0">
                <a:latin typeface="Arial Narrow" panose="020B0606020202030204" pitchFamily="34" charset="0"/>
              </a:rPr>
              <a:t>category of target-groups</a:t>
            </a:r>
            <a:r>
              <a:rPr lang="en-GB" dirty="0">
                <a:latin typeface="Arial Narrow" panose="020B0606020202030204" pitchFamily="34" charset="0"/>
              </a:rPr>
              <a:t> involved in each scenario)</a:t>
            </a:r>
            <a:endParaRPr lang="en-GB" dirty="0">
              <a:solidFill>
                <a:srgbClr val="0094D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6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Ορθογώνιο 124">
            <a:extLst>
              <a:ext uri="{FF2B5EF4-FFF2-40B4-BE49-F238E27FC236}">
                <a16:creationId xmlns:a16="http://schemas.microsoft.com/office/drawing/2014/main" id="{FDCEE83E-895E-4F12-94D7-97C765CAB554}"/>
              </a:ext>
            </a:extLst>
          </p:cNvPr>
          <p:cNvSpPr/>
          <p:nvPr/>
        </p:nvSpPr>
        <p:spPr>
          <a:xfrm>
            <a:off x="6981825" y="0"/>
            <a:ext cx="521017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Οβάλ 125">
            <a:extLst>
              <a:ext uri="{FF2B5EF4-FFF2-40B4-BE49-F238E27FC236}">
                <a16:creationId xmlns:a16="http://schemas.microsoft.com/office/drawing/2014/main" id="{8BBBFB4E-404B-4A7E-AE8D-BC6C70E2F827}"/>
              </a:ext>
            </a:extLst>
          </p:cNvPr>
          <p:cNvSpPr/>
          <p:nvPr/>
        </p:nvSpPr>
        <p:spPr>
          <a:xfrm>
            <a:off x="5939263" y="323844"/>
            <a:ext cx="1120857" cy="1120857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Target: </a:t>
            </a:r>
            <a:r>
              <a:rPr lang="en-US" sz="14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no limit</a:t>
            </a:r>
          </a:p>
        </p:txBody>
      </p:sp>
      <p:sp>
        <p:nvSpPr>
          <p:cNvPr id="80" name="Θέση περιεχομένου 5">
            <a:extLst>
              <a:ext uri="{FF2B5EF4-FFF2-40B4-BE49-F238E27FC236}">
                <a16:creationId xmlns:a16="http://schemas.microsoft.com/office/drawing/2014/main" id="{5F95A890-D627-47E4-8818-921839613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72325" y="201542"/>
            <a:ext cx="4827545" cy="923330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1800" b="1" u="sng" dirty="0">
                <a:latin typeface="Arial Narrow" panose="020B0606020202030204" pitchFamily="34" charset="0"/>
              </a:rPr>
              <a:t>User Category #1</a:t>
            </a:r>
            <a:endParaRPr lang="en-US" sz="1800" u="sng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800" i="1" dirty="0">
                <a:latin typeface="Arial Narrow" panose="020B0606020202030204" pitchFamily="34" charset="0"/>
              </a:rPr>
              <a:t>Visitor, </a:t>
            </a:r>
            <a:r>
              <a:rPr lang="en-US" sz="1800" dirty="0">
                <a:latin typeface="Arial Narrow" panose="020B0606020202030204" pitchFamily="34" charset="0"/>
              </a:rPr>
              <a:t>who </a:t>
            </a:r>
            <a:r>
              <a:rPr lang="en-US" sz="1800" b="1" u="sng" dirty="0">
                <a:latin typeface="Arial Narrow" panose="020B0606020202030204" pitchFamily="34" charset="0"/>
              </a:rPr>
              <a:t>does not turn</a:t>
            </a:r>
            <a:r>
              <a:rPr lang="en-US" sz="1800" dirty="0">
                <a:latin typeface="Arial Narrow" panose="020B0606020202030204" pitchFamily="34" charset="0"/>
              </a:rPr>
              <a:t> into </a:t>
            </a:r>
            <a:r>
              <a:rPr lang="en-US" sz="1800" i="1" dirty="0">
                <a:latin typeface="Arial Narrow" panose="020B0606020202030204" pitchFamily="34" charset="0"/>
              </a:rPr>
              <a:t>PHR owner</a:t>
            </a:r>
            <a:endParaRPr lang="en-GB" sz="1800" b="1" dirty="0">
              <a:solidFill>
                <a:srgbClr val="0094D1"/>
              </a:solidFill>
              <a:latin typeface="Arial Narrow" panose="020B0606020202030204" pitchFamily="34" charset="0"/>
            </a:endParaRPr>
          </a:p>
        </p:txBody>
      </p:sp>
      <p:sp>
        <p:nvSpPr>
          <p:cNvPr id="111" name="Ορθογώνιο 110">
            <a:extLst>
              <a:ext uri="{FF2B5EF4-FFF2-40B4-BE49-F238E27FC236}">
                <a16:creationId xmlns:a16="http://schemas.microsoft.com/office/drawing/2014/main" id="{C5D402F5-4CFC-4ECB-A2A1-3CE86F494CE8}"/>
              </a:ext>
            </a:extLst>
          </p:cNvPr>
          <p:cNvSpPr/>
          <p:nvPr/>
        </p:nvSpPr>
        <p:spPr>
          <a:xfrm>
            <a:off x="7707381" y="3045614"/>
            <a:ext cx="2378881" cy="18911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2" name="Ομάδα 111">
            <a:extLst>
              <a:ext uri="{FF2B5EF4-FFF2-40B4-BE49-F238E27FC236}">
                <a16:creationId xmlns:a16="http://schemas.microsoft.com/office/drawing/2014/main" id="{1CBB932D-2E86-448B-9A42-8C9357079D5D}"/>
              </a:ext>
            </a:extLst>
          </p:cNvPr>
          <p:cNvGrpSpPr/>
          <p:nvPr/>
        </p:nvGrpSpPr>
        <p:grpSpPr>
          <a:xfrm>
            <a:off x="8993813" y="3596633"/>
            <a:ext cx="801297" cy="801297"/>
            <a:chOff x="2476840" y="3429000"/>
            <a:chExt cx="801297" cy="801297"/>
          </a:xfrm>
        </p:grpSpPr>
        <p:sp>
          <p:nvSpPr>
            <p:cNvPr id="113" name="Οβάλ 112">
              <a:extLst>
                <a:ext uri="{FF2B5EF4-FFF2-40B4-BE49-F238E27FC236}">
                  <a16:creationId xmlns:a16="http://schemas.microsoft.com/office/drawing/2014/main" id="{BEDA033D-9C4E-4961-BF12-B038C1D0C377}"/>
                </a:ext>
              </a:extLst>
            </p:cNvPr>
            <p:cNvSpPr/>
            <p:nvPr/>
          </p:nvSpPr>
          <p:spPr>
            <a:xfrm>
              <a:off x="2476840" y="3429000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4" name="Εικόνα 113">
              <a:extLst>
                <a:ext uri="{FF2B5EF4-FFF2-40B4-BE49-F238E27FC236}">
                  <a16:creationId xmlns:a16="http://schemas.microsoft.com/office/drawing/2014/main" id="{AD5EFA3C-2169-41D8-A231-44D54FA1FE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51686" y="3490586"/>
              <a:ext cx="669316" cy="678123"/>
            </a:xfrm>
            <a:prstGeom prst="rect">
              <a:avLst/>
            </a:prstGeom>
          </p:spPr>
        </p:pic>
      </p:grpSp>
      <p:cxnSp>
        <p:nvCxnSpPr>
          <p:cNvPr id="115" name="Ευθύγραμμο βέλος σύνδεσης 114">
            <a:extLst>
              <a:ext uri="{FF2B5EF4-FFF2-40B4-BE49-F238E27FC236}">
                <a16:creationId xmlns:a16="http://schemas.microsoft.com/office/drawing/2014/main" id="{DE236131-666B-46A0-824E-9DE051D7AB4F}"/>
              </a:ext>
            </a:extLst>
          </p:cNvPr>
          <p:cNvCxnSpPr>
            <a:cxnSpLocks/>
            <a:stCxn id="113" idx="2"/>
          </p:cNvCxnSpPr>
          <p:nvPr/>
        </p:nvCxnSpPr>
        <p:spPr>
          <a:xfrm flipH="1">
            <a:off x="8558220" y="3997282"/>
            <a:ext cx="435593" cy="6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Εικόνα 115">
            <a:extLst>
              <a:ext uri="{FF2B5EF4-FFF2-40B4-BE49-F238E27FC236}">
                <a16:creationId xmlns:a16="http://schemas.microsoft.com/office/drawing/2014/main" id="{11463AD0-7F85-4379-A3FC-DF9F8CBDC6E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3876" y="3180628"/>
            <a:ext cx="905887" cy="505696"/>
          </a:xfrm>
          <a:prstGeom prst="rect">
            <a:avLst/>
          </a:prstGeom>
        </p:spPr>
      </p:pic>
      <p:cxnSp>
        <p:nvCxnSpPr>
          <p:cNvPr id="117" name="Ευθύγραμμο βέλος σύνδεσης 116">
            <a:extLst>
              <a:ext uri="{FF2B5EF4-FFF2-40B4-BE49-F238E27FC236}">
                <a16:creationId xmlns:a16="http://schemas.microsoft.com/office/drawing/2014/main" id="{1BDB0A2F-BD30-45BF-A6D8-BE934340887C}"/>
              </a:ext>
            </a:extLst>
          </p:cNvPr>
          <p:cNvCxnSpPr>
            <a:cxnSpLocks/>
            <a:stCxn id="113" idx="7"/>
            <a:endCxn id="116" idx="1"/>
          </p:cNvCxnSpPr>
          <p:nvPr/>
        </p:nvCxnSpPr>
        <p:spPr>
          <a:xfrm flipV="1">
            <a:off x="9677763" y="3433476"/>
            <a:ext cx="626113" cy="280504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Εικόνα 117">
            <a:extLst>
              <a:ext uri="{FF2B5EF4-FFF2-40B4-BE49-F238E27FC236}">
                <a16:creationId xmlns:a16="http://schemas.microsoft.com/office/drawing/2014/main" id="{CF50E195-F0E9-40D2-8F1D-1961BEC729E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3875" y="4241930"/>
            <a:ext cx="905887" cy="519771"/>
          </a:xfrm>
          <a:prstGeom prst="rect">
            <a:avLst/>
          </a:prstGeom>
        </p:spPr>
      </p:pic>
      <p:cxnSp>
        <p:nvCxnSpPr>
          <p:cNvPr id="119" name="Ευθύγραμμο βέλος σύνδεσης 118">
            <a:extLst>
              <a:ext uri="{FF2B5EF4-FFF2-40B4-BE49-F238E27FC236}">
                <a16:creationId xmlns:a16="http://schemas.microsoft.com/office/drawing/2014/main" id="{32D41A99-B471-43BD-BF80-A419C66F97F8}"/>
              </a:ext>
            </a:extLst>
          </p:cNvPr>
          <p:cNvCxnSpPr>
            <a:cxnSpLocks/>
            <a:stCxn id="113" idx="5"/>
            <a:endCxn id="118" idx="1"/>
          </p:cNvCxnSpPr>
          <p:nvPr/>
        </p:nvCxnSpPr>
        <p:spPr>
          <a:xfrm>
            <a:off x="9677763" y="4280583"/>
            <a:ext cx="626112" cy="221233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Ορθογώνιο 119">
            <a:extLst>
              <a:ext uri="{FF2B5EF4-FFF2-40B4-BE49-F238E27FC236}">
                <a16:creationId xmlns:a16="http://schemas.microsoft.com/office/drawing/2014/main" id="{2639251C-8877-4C74-9E60-191EB67C2BDD}"/>
              </a:ext>
            </a:extLst>
          </p:cNvPr>
          <p:cNvSpPr/>
          <p:nvPr/>
        </p:nvSpPr>
        <p:spPr>
          <a:xfrm>
            <a:off x="7834335" y="4501815"/>
            <a:ext cx="109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Anywhere</a:t>
            </a:r>
            <a:endParaRPr lang="en-US" dirty="0"/>
          </a:p>
        </p:txBody>
      </p:sp>
      <p:pic>
        <p:nvPicPr>
          <p:cNvPr id="122" name="Εικόνα 121">
            <a:extLst>
              <a:ext uri="{FF2B5EF4-FFF2-40B4-BE49-F238E27FC236}">
                <a16:creationId xmlns:a16="http://schemas.microsoft.com/office/drawing/2014/main" id="{5BDD7D00-F9C2-42EF-8587-C5A29146623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0505" y="3253837"/>
            <a:ext cx="669317" cy="1056094"/>
          </a:xfrm>
          <a:prstGeom prst="rect">
            <a:avLst/>
          </a:prstGeom>
        </p:spPr>
      </p:pic>
      <p:cxnSp>
        <p:nvCxnSpPr>
          <p:cNvPr id="127" name="Ευθύγραμμο βέλος σύνδεσης 126">
            <a:extLst>
              <a:ext uri="{FF2B5EF4-FFF2-40B4-BE49-F238E27FC236}">
                <a16:creationId xmlns:a16="http://schemas.microsoft.com/office/drawing/2014/main" id="{1CD3F86B-3CFC-4AC9-9142-E0E8E9EA10E3}"/>
              </a:ext>
            </a:extLst>
          </p:cNvPr>
          <p:cNvCxnSpPr>
            <a:cxnSpLocks/>
          </p:cNvCxnSpPr>
          <p:nvPr/>
        </p:nvCxnSpPr>
        <p:spPr>
          <a:xfrm flipV="1">
            <a:off x="2211789" y="5129315"/>
            <a:ext cx="0" cy="73234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Ευθύγραμμο βέλος σύνδεσης 128">
            <a:extLst>
              <a:ext uri="{FF2B5EF4-FFF2-40B4-BE49-F238E27FC236}">
                <a16:creationId xmlns:a16="http://schemas.microsoft.com/office/drawing/2014/main" id="{8065F96B-DB25-4A3E-99BC-3BA7646F7BF9}"/>
              </a:ext>
            </a:extLst>
          </p:cNvPr>
          <p:cNvCxnSpPr>
            <a:cxnSpLocks/>
          </p:cNvCxnSpPr>
          <p:nvPr/>
        </p:nvCxnSpPr>
        <p:spPr>
          <a:xfrm flipV="1">
            <a:off x="2211789" y="3180470"/>
            <a:ext cx="0" cy="73234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Ευθύγραμμο βέλος σύνδεσης 129">
            <a:extLst>
              <a:ext uri="{FF2B5EF4-FFF2-40B4-BE49-F238E27FC236}">
                <a16:creationId xmlns:a16="http://schemas.microsoft.com/office/drawing/2014/main" id="{CB855CD4-4607-42E3-95F4-42A65C140651}"/>
              </a:ext>
            </a:extLst>
          </p:cNvPr>
          <p:cNvCxnSpPr>
            <a:cxnSpLocks/>
          </p:cNvCxnSpPr>
          <p:nvPr/>
        </p:nvCxnSpPr>
        <p:spPr>
          <a:xfrm flipH="1">
            <a:off x="2229439" y="1833855"/>
            <a:ext cx="4492" cy="51545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Ορθογώνιο 131">
            <a:extLst>
              <a:ext uri="{FF2B5EF4-FFF2-40B4-BE49-F238E27FC236}">
                <a16:creationId xmlns:a16="http://schemas.microsoft.com/office/drawing/2014/main" id="{BEE39536-5BCA-4973-934D-655870EB7DBA}"/>
              </a:ext>
            </a:extLst>
          </p:cNvPr>
          <p:cNvSpPr/>
          <p:nvPr/>
        </p:nvSpPr>
        <p:spPr>
          <a:xfrm>
            <a:off x="926625" y="1444701"/>
            <a:ext cx="3160878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133" name="Ορθογώνιο 132">
            <a:extLst>
              <a:ext uri="{FF2B5EF4-FFF2-40B4-BE49-F238E27FC236}">
                <a16:creationId xmlns:a16="http://schemas.microsoft.com/office/drawing/2014/main" id="{6E9AE13E-F8C9-4678-85C4-633335DC4869}"/>
              </a:ext>
            </a:extLst>
          </p:cNvPr>
          <p:cNvSpPr/>
          <p:nvPr/>
        </p:nvSpPr>
        <p:spPr>
          <a:xfrm>
            <a:off x="924787" y="3423981"/>
            <a:ext cx="3160877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134" name="Ορθογώνιο 133">
            <a:extLst>
              <a:ext uri="{FF2B5EF4-FFF2-40B4-BE49-F238E27FC236}">
                <a16:creationId xmlns:a16="http://schemas.microsoft.com/office/drawing/2014/main" id="{142D64FD-07D8-40CC-9C52-6DF2E500AF23}"/>
              </a:ext>
            </a:extLst>
          </p:cNvPr>
          <p:cNvSpPr/>
          <p:nvPr/>
        </p:nvSpPr>
        <p:spPr>
          <a:xfrm>
            <a:off x="1660049" y="1454224"/>
            <a:ext cx="173831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Cross-border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web portal </a:t>
            </a:r>
            <a:r>
              <a:rPr lang="en-GB" sz="1200" dirty="0">
                <a:latin typeface="Arial Narrow" panose="020B0606020202030204" pitchFamily="34" charset="0"/>
              </a:rPr>
              <a:t>(D4.3.1)</a:t>
            </a:r>
          </a:p>
        </p:txBody>
      </p:sp>
      <p:sp>
        <p:nvSpPr>
          <p:cNvPr id="135" name="Ορθογώνιο 134">
            <a:extLst>
              <a:ext uri="{FF2B5EF4-FFF2-40B4-BE49-F238E27FC236}">
                <a16:creationId xmlns:a16="http://schemas.microsoft.com/office/drawing/2014/main" id="{9606A46E-478E-41D8-9634-D8B31CADF781}"/>
              </a:ext>
            </a:extLst>
          </p:cNvPr>
          <p:cNvSpPr/>
          <p:nvPr/>
        </p:nvSpPr>
        <p:spPr>
          <a:xfrm>
            <a:off x="1662161" y="3423981"/>
            <a:ext cx="171450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CB mobile app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for citizens </a:t>
            </a:r>
            <a:r>
              <a:rPr lang="en-GB" sz="1200" dirty="0">
                <a:latin typeface="Arial Narrow" panose="020B0606020202030204" pitchFamily="34" charset="0"/>
              </a:rPr>
              <a:t>(D5.3.3)</a:t>
            </a:r>
          </a:p>
        </p:txBody>
      </p:sp>
      <p:pic>
        <p:nvPicPr>
          <p:cNvPr id="136" name="Εικόνα 135">
            <a:extLst>
              <a:ext uri="{FF2B5EF4-FFF2-40B4-BE49-F238E27FC236}">
                <a16:creationId xmlns:a16="http://schemas.microsoft.com/office/drawing/2014/main" id="{66C6F53C-E033-49DB-AFAD-92B2B7A72C5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7769" y="3489322"/>
            <a:ext cx="618468" cy="532740"/>
          </a:xfrm>
          <a:prstGeom prst="rect">
            <a:avLst/>
          </a:prstGeom>
        </p:spPr>
      </p:pic>
      <p:pic>
        <p:nvPicPr>
          <p:cNvPr id="137" name="Εικόνα 136">
            <a:extLst>
              <a:ext uri="{FF2B5EF4-FFF2-40B4-BE49-F238E27FC236}">
                <a16:creationId xmlns:a16="http://schemas.microsoft.com/office/drawing/2014/main" id="{78EA7888-6642-4ACD-9852-363F472AD3E7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6385" y="1510042"/>
            <a:ext cx="618468" cy="532740"/>
          </a:xfrm>
          <a:prstGeom prst="rect">
            <a:avLst/>
          </a:prstGeom>
        </p:spPr>
      </p:pic>
      <p:pic>
        <p:nvPicPr>
          <p:cNvPr id="138" name="Εικόνα 137">
            <a:extLst>
              <a:ext uri="{FF2B5EF4-FFF2-40B4-BE49-F238E27FC236}">
                <a16:creationId xmlns:a16="http://schemas.microsoft.com/office/drawing/2014/main" id="{80735E2B-2F6E-4742-A235-8FDB6B811C9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4309" y="1452686"/>
            <a:ext cx="650877" cy="693143"/>
          </a:xfrm>
          <a:prstGeom prst="rect">
            <a:avLst/>
          </a:prstGeom>
        </p:spPr>
      </p:pic>
      <p:pic>
        <p:nvPicPr>
          <p:cNvPr id="139" name="Εικόνα 138">
            <a:extLst>
              <a:ext uri="{FF2B5EF4-FFF2-40B4-BE49-F238E27FC236}">
                <a16:creationId xmlns:a16="http://schemas.microsoft.com/office/drawing/2014/main" id="{4BAD392E-C771-42DF-BE3C-6D0391ECABB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7884" y="3423981"/>
            <a:ext cx="667303" cy="706050"/>
          </a:xfrm>
          <a:prstGeom prst="rect">
            <a:avLst/>
          </a:prstGeom>
        </p:spPr>
      </p:pic>
      <p:sp>
        <p:nvSpPr>
          <p:cNvPr id="140" name="Διάγραμμα ροής: Μαγνητικός δίσκος 139">
            <a:extLst>
              <a:ext uri="{FF2B5EF4-FFF2-40B4-BE49-F238E27FC236}">
                <a16:creationId xmlns:a16="http://schemas.microsoft.com/office/drawing/2014/main" id="{09822C98-5A3D-47C0-88CB-65E24504899D}"/>
              </a:ext>
            </a:extLst>
          </p:cNvPr>
          <p:cNvSpPr/>
          <p:nvPr/>
        </p:nvSpPr>
        <p:spPr>
          <a:xfrm>
            <a:off x="1492088" y="2361055"/>
            <a:ext cx="147166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Info &amp; resources database</a:t>
            </a:r>
          </a:p>
        </p:txBody>
      </p:sp>
      <p:grpSp>
        <p:nvGrpSpPr>
          <p:cNvPr id="141" name="Ομάδα 140">
            <a:extLst>
              <a:ext uri="{FF2B5EF4-FFF2-40B4-BE49-F238E27FC236}">
                <a16:creationId xmlns:a16="http://schemas.microsoft.com/office/drawing/2014/main" id="{9861B873-622B-4938-9AB4-18EC826EF729}"/>
              </a:ext>
            </a:extLst>
          </p:cNvPr>
          <p:cNvGrpSpPr/>
          <p:nvPr/>
        </p:nvGrpSpPr>
        <p:grpSpPr>
          <a:xfrm>
            <a:off x="4479737" y="3347953"/>
            <a:ext cx="801297" cy="801297"/>
            <a:chOff x="2779899" y="2572815"/>
            <a:chExt cx="801297" cy="801297"/>
          </a:xfrm>
        </p:grpSpPr>
        <p:sp>
          <p:nvSpPr>
            <p:cNvPr id="142" name="Οβάλ 141">
              <a:extLst>
                <a:ext uri="{FF2B5EF4-FFF2-40B4-BE49-F238E27FC236}">
                  <a16:creationId xmlns:a16="http://schemas.microsoft.com/office/drawing/2014/main" id="{634396C5-DD72-4198-B121-2B4662DE77A7}"/>
                </a:ext>
              </a:extLst>
            </p:cNvPr>
            <p:cNvSpPr/>
            <p:nvPr/>
          </p:nvSpPr>
          <p:spPr>
            <a:xfrm>
              <a:off x="2779899" y="2572815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3" name="Εικόνα 142">
              <a:extLst>
                <a:ext uri="{FF2B5EF4-FFF2-40B4-BE49-F238E27FC236}">
                  <a16:creationId xmlns:a16="http://schemas.microsoft.com/office/drawing/2014/main" id="{C1572CBD-4E72-42C8-9266-7A1D7C933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7468" y="2672480"/>
              <a:ext cx="642134" cy="646331"/>
            </a:xfrm>
            <a:prstGeom prst="rect">
              <a:avLst/>
            </a:prstGeom>
          </p:spPr>
        </p:pic>
      </p:grpSp>
      <p:cxnSp>
        <p:nvCxnSpPr>
          <p:cNvPr id="144" name="Ευθύγραμμο βέλος σύνδεσης 143">
            <a:extLst>
              <a:ext uri="{FF2B5EF4-FFF2-40B4-BE49-F238E27FC236}">
                <a16:creationId xmlns:a16="http://schemas.microsoft.com/office/drawing/2014/main" id="{712FDC0A-B58B-4CA6-9E51-568682C827F7}"/>
              </a:ext>
            </a:extLst>
          </p:cNvPr>
          <p:cNvCxnSpPr>
            <a:cxnSpLocks/>
            <a:stCxn id="142" idx="1"/>
            <a:endCxn id="132" idx="3"/>
          </p:cNvCxnSpPr>
          <p:nvPr/>
        </p:nvCxnSpPr>
        <p:spPr>
          <a:xfrm flipH="1" flipV="1">
            <a:off x="4087503" y="1767867"/>
            <a:ext cx="509581" cy="16974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Ευθύγραμμο βέλος σύνδεσης 145">
            <a:extLst>
              <a:ext uri="{FF2B5EF4-FFF2-40B4-BE49-F238E27FC236}">
                <a16:creationId xmlns:a16="http://schemas.microsoft.com/office/drawing/2014/main" id="{89AE4234-01B1-4B0E-B13D-B5165CC0EDA6}"/>
              </a:ext>
            </a:extLst>
          </p:cNvPr>
          <p:cNvCxnSpPr>
            <a:cxnSpLocks/>
            <a:stCxn id="142" idx="2"/>
            <a:endCxn id="133" idx="3"/>
          </p:cNvCxnSpPr>
          <p:nvPr/>
        </p:nvCxnSpPr>
        <p:spPr>
          <a:xfrm flipH="1" flipV="1">
            <a:off x="4085664" y="3747147"/>
            <a:ext cx="394073" cy="14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Ορθογώνιο 146">
            <a:extLst>
              <a:ext uri="{FF2B5EF4-FFF2-40B4-BE49-F238E27FC236}">
                <a16:creationId xmlns:a16="http://schemas.microsoft.com/office/drawing/2014/main" id="{8FF8580A-8ACC-43E0-BD05-275810436B6C}"/>
              </a:ext>
            </a:extLst>
          </p:cNvPr>
          <p:cNvSpPr/>
          <p:nvPr/>
        </p:nvSpPr>
        <p:spPr>
          <a:xfrm>
            <a:off x="928058" y="5326783"/>
            <a:ext cx="3157604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150" name="Εικόνα 149">
            <a:extLst>
              <a:ext uri="{FF2B5EF4-FFF2-40B4-BE49-F238E27FC236}">
                <a16:creationId xmlns:a16="http://schemas.microsoft.com/office/drawing/2014/main" id="{DFF0DF3A-4957-4119-B445-93DD3F7059DA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214" y="5354569"/>
            <a:ext cx="400337" cy="599495"/>
          </a:xfrm>
          <a:prstGeom prst="rect">
            <a:avLst/>
          </a:prstGeom>
        </p:spPr>
      </p:pic>
      <p:sp>
        <p:nvSpPr>
          <p:cNvPr id="151" name="Ορθογώνιο 150">
            <a:extLst>
              <a:ext uri="{FF2B5EF4-FFF2-40B4-BE49-F238E27FC236}">
                <a16:creationId xmlns:a16="http://schemas.microsoft.com/office/drawing/2014/main" id="{62CAEB91-3E47-4944-86D0-57808A2498AE}"/>
              </a:ext>
            </a:extLst>
          </p:cNvPr>
          <p:cNvSpPr/>
          <p:nvPr/>
        </p:nvSpPr>
        <p:spPr>
          <a:xfrm>
            <a:off x="1410706" y="5323193"/>
            <a:ext cx="19748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e-Learning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web platform </a:t>
            </a:r>
            <a:r>
              <a:rPr lang="en-GB" sz="1200" dirty="0">
                <a:latin typeface="Arial Narrow" panose="020B0606020202030204" pitchFamily="34" charset="0"/>
              </a:rPr>
              <a:t>(D4.2.3)</a:t>
            </a:r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152" name="Εικόνα 151">
            <a:extLst>
              <a:ext uri="{FF2B5EF4-FFF2-40B4-BE49-F238E27FC236}">
                <a16:creationId xmlns:a16="http://schemas.microsoft.com/office/drawing/2014/main" id="{F05FF8AF-B6FC-4B04-894B-84B487221A8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8603" y="5326243"/>
            <a:ext cx="654338" cy="696828"/>
          </a:xfrm>
          <a:prstGeom prst="rect">
            <a:avLst/>
          </a:prstGeom>
        </p:spPr>
      </p:pic>
      <p:cxnSp>
        <p:nvCxnSpPr>
          <p:cNvPr id="154" name="Ευθύγραμμο βέλος σύνδεσης 153">
            <a:extLst>
              <a:ext uri="{FF2B5EF4-FFF2-40B4-BE49-F238E27FC236}">
                <a16:creationId xmlns:a16="http://schemas.microsoft.com/office/drawing/2014/main" id="{753006D9-7406-4CDB-B3D6-F5C6A2AA367F}"/>
              </a:ext>
            </a:extLst>
          </p:cNvPr>
          <p:cNvCxnSpPr>
            <a:cxnSpLocks/>
            <a:stCxn id="142" idx="3"/>
            <a:endCxn id="147" idx="3"/>
          </p:cNvCxnSpPr>
          <p:nvPr/>
        </p:nvCxnSpPr>
        <p:spPr>
          <a:xfrm flipH="1">
            <a:off x="4085662" y="4031903"/>
            <a:ext cx="511422" cy="16180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Οβάλ 155">
            <a:extLst>
              <a:ext uri="{FF2B5EF4-FFF2-40B4-BE49-F238E27FC236}">
                <a16:creationId xmlns:a16="http://schemas.microsoft.com/office/drawing/2014/main" id="{A28E1622-BDC5-41E1-9C14-D483180EF6A2}"/>
              </a:ext>
            </a:extLst>
          </p:cNvPr>
          <p:cNvSpPr/>
          <p:nvPr/>
        </p:nvSpPr>
        <p:spPr>
          <a:xfrm>
            <a:off x="4193215" y="236105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158" name="Οβάλ 157">
            <a:extLst>
              <a:ext uri="{FF2B5EF4-FFF2-40B4-BE49-F238E27FC236}">
                <a16:creationId xmlns:a16="http://schemas.microsoft.com/office/drawing/2014/main" id="{99D36705-D5C8-4536-A3EF-5C910F493189}"/>
              </a:ext>
            </a:extLst>
          </p:cNvPr>
          <p:cNvSpPr/>
          <p:nvPr/>
        </p:nvSpPr>
        <p:spPr>
          <a:xfrm>
            <a:off x="4193216" y="3613613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159" name="Οβάλ 158">
            <a:extLst>
              <a:ext uri="{FF2B5EF4-FFF2-40B4-BE49-F238E27FC236}">
                <a16:creationId xmlns:a16="http://schemas.microsoft.com/office/drawing/2014/main" id="{29144E7D-1F4D-4D93-93E9-9A8C995FA3A5}"/>
              </a:ext>
            </a:extLst>
          </p:cNvPr>
          <p:cNvSpPr/>
          <p:nvPr/>
        </p:nvSpPr>
        <p:spPr>
          <a:xfrm>
            <a:off x="4193216" y="4808878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160" name="Διάγραμμα ροής: Μαγνητικός δίσκος 159">
            <a:extLst>
              <a:ext uri="{FF2B5EF4-FFF2-40B4-BE49-F238E27FC236}">
                <a16:creationId xmlns:a16="http://schemas.microsoft.com/office/drawing/2014/main" id="{DCFA0861-40E2-4267-8A9F-49136FC4FBF3}"/>
              </a:ext>
            </a:extLst>
          </p:cNvPr>
          <p:cNvSpPr/>
          <p:nvPr/>
        </p:nvSpPr>
        <p:spPr>
          <a:xfrm>
            <a:off x="1481199" y="4320690"/>
            <a:ext cx="147166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e-Learning</a:t>
            </a:r>
          </a:p>
          <a:p>
            <a:pPr algn="ctr"/>
            <a:r>
              <a:rPr lang="en-US" sz="1600" dirty="0">
                <a:latin typeface="Arial Narrow" panose="020B0606020202030204" pitchFamily="34" charset="0"/>
              </a:rPr>
              <a:t>database</a:t>
            </a:r>
          </a:p>
        </p:txBody>
      </p:sp>
      <p:sp>
        <p:nvSpPr>
          <p:cNvPr id="162" name="Οβάλ 161">
            <a:extLst>
              <a:ext uri="{FF2B5EF4-FFF2-40B4-BE49-F238E27FC236}">
                <a16:creationId xmlns:a16="http://schemas.microsoft.com/office/drawing/2014/main" id="{CC8055E3-2589-4016-8C88-04AD7111E3EA}"/>
              </a:ext>
            </a:extLst>
          </p:cNvPr>
          <p:cNvSpPr/>
          <p:nvPr/>
        </p:nvSpPr>
        <p:spPr>
          <a:xfrm>
            <a:off x="9749489" y="3473004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163" name="Οβάλ 162">
            <a:extLst>
              <a:ext uri="{FF2B5EF4-FFF2-40B4-BE49-F238E27FC236}">
                <a16:creationId xmlns:a16="http://schemas.microsoft.com/office/drawing/2014/main" id="{C6C4F057-2D1C-4F5B-90A4-9EF3D99B1312}"/>
              </a:ext>
            </a:extLst>
          </p:cNvPr>
          <p:cNvSpPr/>
          <p:nvPr/>
        </p:nvSpPr>
        <p:spPr>
          <a:xfrm>
            <a:off x="10012724" y="3362814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164" name="Οβάλ 163">
            <a:extLst>
              <a:ext uri="{FF2B5EF4-FFF2-40B4-BE49-F238E27FC236}">
                <a16:creationId xmlns:a16="http://schemas.microsoft.com/office/drawing/2014/main" id="{0D6ABF3E-2113-4743-A273-7409CC65CBAA}"/>
              </a:ext>
            </a:extLst>
          </p:cNvPr>
          <p:cNvSpPr/>
          <p:nvPr/>
        </p:nvSpPr>
        <p:spPr>
          <a:xfrm>
            <a:off x="9749488" y="4207994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541DE8D0-C0D3-421C-A8D1-2D47F2640AB7}"/>
              </a:ext>
            </a:extLst>
          </p:cNvPr>
          <p:cNvSpPr/>
          <p:nvPr/>
        </p:nvSpPr>
        <p:spPr>
          <a:xfrm>
            <a:off x="7319980" y="5649949"/>
            <a:ext cx="44624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citizen’s </a:t>
            </a:r>
            <a:r>
              <a:rPr lang="en-US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device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Cross4all </a:t>
            </a:r>
            <a:r>
              <a:rPr lang="en-US" u="sng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infokiosk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(see D4.x.5)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4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Ορθογώνιο 115">
            <a:extLst>
              <a:ext uri="{FF2B5EF4-FFF2-40B4-BE49-F238E27FC236}">
                <a16:creationId xmlns:a16="http://schemas.microsoft.com/office/drawing/2014/main" id="{1D52962E-6D56-42D5-9F48-87B45B34D5F4}"/>
              </a:ext>
            </a:extLst>
          </p:cNvPr>
          <p:cNvSpPr/>
          <p:nvPr/>
        </p:nvSpPr>
        <p:spPr>
          <a:xfrm>
            <a:off x="6981825" y="0"/>
            <a:ext cx="521017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/>
          </a:p>
        </p:txBody>
      </p:sp>
      <p:sp>
        <p:nvSpPr>
          <p:cNvPr id="80" name="Θέση περιεχομένου 5">
            <a:extLst>
              <a:ext uri="{FF2B5EF4-FFF2-40B4-BE49-F238E27FC236}">
                <a16:creationId xmlns:a16="http://schemas.microsoft.com/office/drawing/2014/main" id="{5F95A890-D627-47E4-8818-921839613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74421" y="201541"/>
            <a:ext cx="4825449" cy="1608209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1800" b="1" u="sng" dirty="0">
                <a:latin typeface="Arial Narrow" panose="020B0606020202030204" pitchFamily="34" charset="0"/>
              </a:rPr>
              <a:t>User Category #2</a:t>
            </a:r>
            <a:r>
              <a:rPr lang="en-US" sz="1800" u="sng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800" i="1" dirty="0">
                <a:latin typeface="Arial Narrow" panose="020B0606020202030204" pitchFamily="34" charset="0"/>
              </a:rPr>
              <a:t>PHR owner</a:t>
            </a:r>
            <a:r>
              <a:rPr lang="en-US" sz="1800" dirty="0">
                <a:latin typeface="Arial Narrow" panose="020B0606020202030204" pitchFamily="34" charset="0"/>
              </a:rPr>
              <a:t> who </a:t>
            </a:r>
            <a:r>
              <a:rPr lang="en-US" sz="1800" b="1" u="sng" dirty="0">
                <a:latin typeface="Arial Narrow" panose="020B0606020202030204" pitchFamily="34" charset="0"/>
              </a:rPr>
              <a:t>does not interact with </a:t>
            </a:r>
            <a:r>
              <a:rPr lang="en-US" sz="1800" dirty="0">
                <a:latin typeface="Arial Narrow" panose="020B0606020202030204" pitchFamily="34" charset="0"/>
              </a:rPr>
              <a:t>:</a:t>
            </a:r>
          </a:p>
          <a:p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Local support expert(s)</a:t>
            </a:r>
            <a:endParaRPr lang="en-US" sz="1800" dirty="0">
              <a:latin typeface="Arial Narrow" panose="020B0606020202030204" pitchFamily="34" charset="0"/>
            </a:endParaRPr>
          </a:p>
          <a:p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Connected health service provider(s)</a:t>
            </a:r>
          </a:p>
        </p:txBody>
      </p:sp>
      <p:sp>
        <p:nvSpPr>
          <p:cNvPr id="62" name="Ορθογώνιο 61">
            <a:extLst>
              <a:ext uri="{FF2B5EF4-FFF2-40B4-BE49-F238E27FC236}">
                <a16:creationId xmlns:a16="http://schemas.microsoft.com/office/drawing/2014/main" id="{3F45331A-3A2E-4D14-A437-436B3D464886}"/>
              </a:ext>
            </a:extLst>
          </p:cNvPr>
          <p:cNvSpPr/>
          <p:nvPr/>
        </p:nvSpPr>
        <p:spPr>
          <a:xfrm>
            <a:off x="7707381" y="3045614"/>
            <a:ext cx="2378881" cy="18911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Ομάδα 62">
            <a:extLst>
              <a:ext uri="{FF2B5EF4-FFF2-40B4-BE49-F238E27FC236}">
                <a16:creationId xmlns:a16="http://schemas.microsoft.com/office/drawing/2014/main" id="{396D3119-683F-4F09-8152-095CF806C672}"/>
              </a:ext>
            </a:extLst>
          </p:cNvPr>
          <p:cNvGrpSpPr/>
          <p:nvPr/>
        </p:nvGrpSpPr>
        <p:grpSpPr>
          <a:xfrm>
            <a:off x="8993813" y="3596633"/>
            <a:ext cx="801297" cy="801297"/>
            <a:chOff x="2476840" y="3429000"/>
            <a:chExt cx="801297" cy="801297"/>
          </a:xfrm>
        </p:grpSpPr>
        <p:sp>
          <p:nvSpPr>
            <p:cNvPr id="64" name="Οβάλ 63">
              <a:extLst>
                <a:ext uri="{FF2B5EF4-FFF2-40B4-BE49-F238E27FC236}">
                  <a16:creationId xmlns:a16="http://schemas.microsoft.com/office/drawing/2014/main" id="{D5A22D9C-5C47-4B64-B313-5C8D992FDB86}"/>
                </a:ext>
              </a:extLst>
            </p:cNvPr>
            <p:cNvSpPr/>
            <p:nvPr/>
          </p:nvSpPr>
          <p:spPr>
            <a:xfrm>
              <a:off x="2476840" y="3429000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5" name="Εικόνα 64">
              <a:extLst>
                <a:ext uri="{FF2B5EF4-FFF2-40B4-BE49-F238E27FC236}">
                  <a16:creationId xmlns:a16="http://schemas.microsoft.com/office/drawing/2014/main" id="{B0CCBC62-D30E-4559-A59B-756657DC1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51686" y="3490586"/>
              <a:ext cx="669316" cy="678123"/>
            </a:xfrm>
            <a:prstGeom prst="rect">
              <a:avLst/>
            </a:prstGeom>
          </p:spPr>
        </p:pic>
      </p:grpSp>
      <p:cxnSp>
        <p:nvCxnSpPr>
          <p:cNvPr id="66" name="Ευθύγραμμο βέλος σύνδεσης 65">
            <a:extLst>
              <a:ext uri="{FF2B5EF4-FFF2-40B4-BE49-F238E27FC236}">
                <a16:creationId xmlns:a16="http://schemas.microsoft.com/office/drawing/2014/main" id="{4350D725-6D0F-41AE-91BE-F11677CA89B5}"/>
              </a:ext>
            </a:extLst>
          </p:cNvPr>
          <p:cNvCxnSpPr>
            <a:cxnSpLocks/>
            <a:stCxn id="64" idx="2"/>
          </p:cNvCxnSpPr>
          <p:nvPr/>
        </p:nvCxnSpPr>
        <p:spPr>
          <a:xfrm flipH="1">
            <a:off x="8558220" y="3997282"/>
            <a:ext cx="435593" cy="6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Εικόνα 66">
            <a:extLst>
              <a:ext uri="{FF2B5EF4-FFF2-40B4-BE49-F238E27FC236}">
                <a16:creationId xmlns:a16="http://schemas.microsoft.com/office/drawing/2014/main" id="{DE78C6CC-9566-4C6D-9486-57CEEF5EC62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3876" y="3180628"/>
            <a:ext cx="905887" cy="505696"/>
          </a:xfrm>
          <a:prstGeom prst="rect">
            <a:avLst/>
          </a:prstGeom>
        </p:spPr>
      </p:pic>
      <p:cxnSp>
        <p:nvCxnSpPr>
          <p:cNvPr id="69" name="Ευθύγραμμο βέλος σύνδεσης 68">
            <a:extLst>
              <a:ext uri="{FF2B5EF4-FFF2-40B4-BE49-F238E27FC236}">
                <a16:creationId xmlns:a16="http://schemas.microsoft.com/office/drawing/2014/main" id="{191A379B-DB69-4F2A-A734-547B46C0AEBA}"/>
              </a:ext>
            </a:extLst>
          </p:cNvPr>
          <p:cNvCxnSpPr>
            <a:cxnSpLocks/>
            <a:stCxn id="64" idx="7"/>
            <a:endCxn id="67" idx="1"/>
          </p:cNvCxnSpPr>
          <p:nvPr/>
        </p:nvCxnSpPr>
        <p:spPr>
          <a:xfrm flipV="1">
            <a:off x="9677763" y="3433476"/>
            <a:ext cx="626113" cy="280504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Εικόνα 69">
            <a:extLst>
              <a:ext uri="{FF2B5EF4-FFF2-40B4-BE49-F238E27FC236}">
                <a16:creationId xmlns:a16="http://schemas.microsoft.com/office/drawing/2014/main" id="{7D095DD4-0DE1-4BEA-9AB6-83B8A13B0F0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3875" y="4241930"/>
            <a:ext cx="905887" cy="519771"/>
          </a:xfrm>
          <a:prstGeom prst="rect">
            <a:avLst/>
          </a:prstGeom>
        </p:spPr>
      </p:pic>
      <p:cxnSp>
        <p:nvCxnSpPr>
          <p:cNvPr id="71" name="Ευθύγραμμο βέλος σύνδεσης 70">
            <a:extLst>
              <a:ext uri="{FF2B5EF4-FFF2-40B4-BE49-F238E27FC236}">
                <a16:creationId xmlns:a16="http://schemas.microsoft.com/office/drawing/2014/main" id="{20E62869-2033-4532-9763-734BFCF4C71F}"/>
              </a:ext>
            </a:extLst>
          </p:cNvPr>
          <p:cNvCxnSpPr>
            <a:cxnSpLocks/>
            <a:stCxn id="64" idx="5"/>
            <a:endCxn id="70" idx="1"/>
          </p:cNvCxnSpPr>
          <p:nvPr/>
        </p:nvCxnSpPr>
        <p:spPr>
          <a:xfrm>
            <a:off x="9677763" y="4280583"/>
            <a:ext cx="626112" cy="221233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Ορθογώνιο 71">
            <a:extLst>
              <a:ext uri="{FF2B5EF4-FFF2-40B4-BE49-F238E27FC236}">
                <a16:creationId xmlns:a16="http://schemas.microsoft.com/office/drawing/2014/main" id="{AB6B6649-000E-49E8-96FF-FA8CFD76F6F8}"/>
              </a:ext>
            </a:extLst>
          </p:cNvPr>
          <p:cNvSpPr/>
          <p:nvPr/>
        </p:nvSpPr>
        <p:spPr>
          <a:xfrm>
            <a:off x="7834335" y="4501815"/>
            <a:ext cx="109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Anywhere</a:t>
            </a:r>
            <a:endParaRPr lang="en-US" dirty="0"/>
          </a:p>
        </p:txBody>
      </p:sp>
      <p:pic>
        <p:nvPicPr>
          <p:cNvPr id="73" name="Εικόνα 72">
            <a:extLst>
              <a:ext uri="{FF2B5EF4-FFF2-40B4-BE49-F238E27FC236}">
                <a16:creationId xmlns:a16="http://schemas.microsoft.com/office/drawing/2014/main" id="{36041274-DC18-4F89-ADBB-FD00AA0885B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0505" y="3253837"/>
            <a:ext cx="669317" cy="1056094"/>
          </a:xfrm>
          <a:prstGeom prst="rect">
            <a:avLst/>
          </a:prstGeom>
        </p:spPr>
      </p:pic>
      <p:pic>
        <p:nvPicPr>
          <p:cNvPr id="74" name="Εικόνα 73">
            <a:extLst>
              <a:ext uri="{FF2B5EF4-FFF2-40B4-BE49-F238E27FC236}">
                <a16:creationId xmlns:a16="http://schemas.microsoft.com/office/drawing/2014/main" id="{CC956458-2AEA-4BE5-AC36-86378A1160C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3875" y="5329227"/>
            <a:ext cx="905887" cy="560985"/>
          </a:xfrm>
          <a:prstGeom prst="rect">
            <a:avLst/>
          </a:prstGeom>
        </p:spPr>
      </p:pic>
      <p:cxnSp>
        <p:nvCxnSpPr>
          <p:cNvPr id="75" name="Γραμμή σύνδεσης: Γωνιώδης 74">
            <a:extLst>
              <a:ext uri="{FF2B5EF4-FFF2-40B4-BE49-F238E27FC236}">
                <a16:creationId xmlns:a16="http://schemas.microsoft.com/office/drawing/2014/main" id="{52A94208-A68F-48AC-892F-8F68675D2835}"/>
              </a:ext>
            </a:extLst>
          </p:cNvPr>
          <p:cNvCxnSpPr>
            <a:cxnSpLocks/>
            <a:stCxn id="64" idx="4"/>
            <a:endCxn id="74" idx="1"/>
          </p:cNvCxnSpPr>
          <p:nvPr/>
        </p:nvCxnSpPr>
        <p:spPr>
          <a:xfrm rot="16200000" flipH="1">
            <a:off x="9243273" y="4549118"/>
            <a:ext cx="1211790" cy="909413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Εικόνα 75">
            <a:extLst>
              <a:ext uri="{FF2B5EF4-FFF2-40B4-BE49-F238E27FC236}">
                <a16:creationId xmlns:a16="http://schemas.microsoft.com/office/drawing/2014/main" id="{828F96E5-CF75-4A97-B676-D4450918E333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55262" y="5344294"/>
            <a:ext cx="291205" cy="291205"/>
          </a:xfrm>
          <a:prstGeom prst="rect">
            <a:avLst/>
          </a:prstGeom>
        </p:spPr>
      </p:pic>
      <p:sp>
        <p:nvSpPr>
          <p:cNvPr id="118" name="Οβάλ 117">
            <a:extLst>
              <a:ext uri="{FF2B5EF4-FFF2-40B4-BE49-F238E27FC236}">
                <a16:creationId xmlns:a16="http://schemas.microsoft.com/office/drawing/2014/main" id="{62425170-EDA0-4535-A6C4-4D0A8E153D04}"/>
              </a:ext>
            </a:extLst>
          </p:cNvPr>
          <p:cNvSpPr/>
          <p:nvPr/>
        </p:nvSpPr>
        <p:spPr>
          <a:xfrm>
            <a:off x="5939263" y="323844"/>
            <a:ext cx="1120857" cy="1120857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Target: </a:t>
            </a:r>
            <a:r>
              <a:rPr lang="en-US" sz="14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no limit</a:t>
            </a:r>
          </a:p>
        </p:txBody>
      </p:sp>
      <p:sp>
        <p:nvSpPr>
          <p:cNvPr id="120" name="Ορθογώνιο 119">
            <a:extLst>
              <a:ext uri="{FF2B5EF4-FFF2-40B4-BE49-F238E27FC236}">
                <a16:creationId xmlns:a16="http://schemas.microsoft.com/office/drawing/2014/main" id="{EFC1C9FD-DBFE-4722-9866-E16157F06E5B}"/>
              </a:ext>
            </a:extLst>
          </p:cNvPr>
          <p:cNvSpPr/>
          <p:nvPr/>
        </p:nvSpPr>
        <p:spPr>
          <a:xfrm>
            <a:off x="2641428" y="3070181"/>
            <a:ext cx="2358421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122" name="Εικόνα 121">
            <a:extLst>
              <a:ext uri="{FF2B5EF4-FFF2-40B4-BE49-F238E27FC236}">
                <a16:creationId xmlns:a16="http://schemas.microsoft.com/office/drawing/2014/main" id="{92237062-A395-4DEC-85DE-F9C14BFFF36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9649" y="3121160"/>
            <a:ext cx="550906" cy="550906"/>
          </a:xfrm>
          <a:prstGeom prst="rect">
            <a:avLst/>
          </a:prstGeom>
        </p:spPr>
      </p:pic>
      <p:sp>
        <p:nvSpPr>
          <p:cNvPr id="123" name="Ορθογώνιο 122">
            <a:extLst>
              <a:ext uri="{FF2B5EF4-FFF2-40B4-BE49-F238E27FC236}">
                <a16:creationId xmlns:a16="http://schemas.microsoft.com/office/drawing/2014/main" id="{2BE6988E-EE1C-472B-BF77-A15F9A952C2D}"/>
              </a:ext>
            </a:extLst>
          </p:cNvPr>
          <p:cNvSpPr/>
          <p:nvPr/>
        </p:nvSpPr>
        <p:spPr>
          <a:xfrm>
            <a:off x="3328777" y="3069018"/>
            <a:ext cx="167107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PHR web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platform </a:t>
            </a:r>
            <a:r>
              <a:rPr lang="en-GB" sz="1200" dirty="0">
                <a:latin typeface="Arial Narrow" panose="020B0606020202030204" pitchFamily="34" charset="0"/>
              </a:rPr>
              <a:t>(D4.1.2)</a:t>
            </a:r>
          </a:p>
        </p:txBody>
      </p:sp>
      <p:pic>
        <p:nvPicPr>
          <p:cNvPr id="124" name="Εικόνα 123">
            <a:extLst>
              <a:ext uri="{FF2B5EF4-FFF2-40B4-BE49-F238E27FC236}">
                <a16:creationId xmlns:a16="http://schemas.microsoft.com/office/drawing/2014/main" id="{9213DF79-1563-48AF-9156-DD5C997A6C24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6043" y="3075006"/>
            <a:ext cx="663798" cy="706903"/>
          </a:xfrm>
          <a:prstGeom prst="rect">
            <a:avLst/>
          </a:prstGeom>
        </p:spPr>
      </p:pic>
      <p:sp>
        <p:nvSpPr>
          <p:cNvPr id="125" name="Διάγραμμα ροής: Μαγνητικός δίσκος 124">
            <a:extLst>
              <a:ext uri="{FF2B5EF4-FFF2-40B4-BE49-F238E27FC236}">
                <a16:creationId xmlns:a16="http://schemas.microsoft.com/office/drawing/2014/main" id="{1FFE2138-52B6-4ABC-8F4E-7ACBBD790A19}"/>
              </a:ext>
            </a:extLst>
          </p:cNvPr>
          <p:cNvSpPr/>
          <p:nvPr/>
        </p:nvSpPr>
        <p:spPr>
          <a:xfrm>
            <a:off x="5425615" y="4200575"/>
            <a:ext cx="128677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PHR database</a:t>
            </a:r>
          </a:p>
        </p:txBody>
      </p:sp>
      <p:cxnSp>
        <p:nvCxnSpPr>
          <p:cNvPr id="126" name="Ευθύγραμμο βέλος σύνδεσης 125">
            <a:extLst>
              <a:ext uri="{FF2B5EF4-FFF2-40B4-BE49-F238E27FC236}">
                <a16:creationId xmlns:a16="http://schemas.microsoft.com/office/drawing/2014/main" id="{792D5816-4797-4CC7-A1B2-CA61FC531496}"/>
              </a:ext>
            </a:extLst>
          </p:cNvPr>
          <p:cNvCxnSpPr>
            <a:cxnSpLocks/>
            <a:stCxn id="130" idx="6"/>
            <a:endCxn id="120" idx="1"/>
          </p:cNvCxnSpPr>
          <p:nvPr/>
        </p:nvCxnSpPr>
        <p:spPr>
          <a:xfrm>
            <a:off x="1054100" y="3389052"/>
            <a:ext cx="1587328" cy="4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Ομάδα 128">
            <a:extLst>
              <a:ext uri="{FF2B5EF4-FFF2-40B4-BE49-F238E27FC236}">
                <a16:creationId xmlns:a16="http://schemas.microsoft.com/office/drawing/2014/main" id="{328DA045-3BB4-4FE3-AA77-845C409C7DE0}"/>
              </a:ext>
            </a:extLst>
          </p:cNvPr>
          <p:cNvGrpSpPr/>
          <p:nvPr/>
        </p:nvGrpSpPr>
        <p:grpSpPr>
          <a:xfrm>
            <a:off x="252803" y="2988403"/>
            <a:ext cx="801297" cy="801297"/>
            <a:chOff x="2727961" y="4707061"/>
            <a:chExt cx="801297" cy="801297"/>
          </a:xfrm>
        </p:grpSpPr>
        <p:sp>
          <p:nvSpPr>
            <p:cNvPr id="130" name="Οβάλ 129">
              <a:extLst>
                <a:ext uri="{FF2B5EF4-FFF2-40B4-BE49-F238E27FC236}">
                  <a16:creationId xmlns:a16="http://schemas.microsoft.com/office/drawing/2014/main" id="{795BBF41-7648-462C-9CB8-748801B272A7}"/>
                </a:ext>
              </a:extLst>
            </p:cNvPr>
            <p:cNvSpPr/>
            <p:nvPr/>
          </p:nvSpPr>
          <p:spPr>
            <a:xfrm>
              <a:off x="2727961" y="470706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2" name="Εικόνα 131">
              <a:extLst>
                <a:ext uri="{FF2B5EF4-FFF2-40B4-BE49-F238E27FC236}">
                  <a16:creationId xmlns:a16="http://schemas.microsoft.com/office/drawing/2014/main" id="{21277E5F-8F83-4A77-900A-6E03C3FCC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3959" y="4793664"/>
              <a:ext cx="669316" cy="648000"/>
            </a:xfrm>
            <a:prstGeom prst="rect">
              <a:avLst/>
            </a:prstGeom>
          </p:spPr>
        </p:pic>
      </p:grpSp>
      <p:cxnSp>
        <p:nvCxnSpPr>
          <p:cNvPr id="138" name="Γραμμή σύνδεσης: Γωνιώδης 137">
            <a:extLst>
              <a:ext uri="{FF2B5EF4-FFF2-40B4-BE49-F238E27FC236}">
                <a16:creationId xmlns:a16="http://schemas.microsoft.com/office/drawing/2014/main" id="{289C1A4C-04BA-44AD-A58A-FC75415F23F0}"/>
              </a:ext>
            </a:extLst>
          </p:cNvPr>
          <p:cNvCxnSpPr>
            <a:cxnSpLocks/>
            <a:stCxn id="124" idx="3"/>
            <a:endCxn id="125" idx="1"/>
          </p:cNvCxnSpPr>
          <p:nvPr/>
        </p:nvCxnSpPr>
        <p:spPr>
          <a:xfrm>
            <a:off x="5659841" y="3428458"/>
            <a:ext cx="409160" cy="772117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Εικόνα 138">
            <a:extLst>
              <a:ext uri="{FF2B5EF4-FFF2-40B4-BE49-F238E27FC236}">
                <a16:creationId xmlns:a16="http://schemas.microsoft.com/office/drawing/2014/main" id="{CAE06A4C-B83C-4D16-9AF7-8F6CFA54FE46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6502" y="1657477"/>
            <a:ext cx="717679" cy="642134"/>
          </a:xfrm>
          <a:prstGeom prst="rect">
            <a:avLst/>
          </a:prstGeom>
        </p:spPr>
      </p:pic>
      <p:cxnSp>
        <p:nvCxnSpPr>
          <p:cNvPr id="140" name="Ευθύγραμμο βέλος σύνδεσης 139">
            <a:extLst>
              <a:ext uri="{FF2B5EF4-FFF2-40B4-BE49-F238E27FC236}">
                <a16:creationId xmlns:a16="http://schemas.microsoft.com/office/drawing/2014/main" id="{30EE0600-BB92-42E7-93C9-8461253B76BF}"/>
              </a:ext>
            </a:extLst>
          </p:cNvPr>
          <p:cNvCxnSpPr>
            <a:cxnSpLocks/>
            <a:stCxn id="130" idx="0"/>
            <a:endCxn id="139" idx="1"/>
          </p:cNvCxnSpPr>
          <p:nvPr/>
        </p:nvCxnSpPr>
        <p:spPr>
          <a:xfrm flipV="1">
            <a:off x="653452" y="1978544"/>
            <a:ext cx="583050" cy="10098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Ευθύγραμμο βέλος σύνδεσης 140">
            <a:extLst>
              <a:ext uri="{FF2B5EF4-FFF2-40B4-BE49-F238E27FC236}">
                <a16:creationId xmlns:a16="http://schemas.microsoft.com/office/drawing/2014/main" id="{A4BEA525-E42E-46A0-9C65-2F3D56B4A5F2}"/>
              </a:ext>
            </a:extLst>
          </p:cNvPr>
          <p:cNvCxnSpPr>
            <a:cxnSpLocks/>
            <a:stCxn id="139" idx="3"/>
          </p:cNvCxnSpPr>
          <p:nvPr/>
        </p:nvCxnSpPr>
        <p:spPr>
          <a:xfrm>
            <a:off x="1954181" y="1978544"/>
            <a:ext cx="706298" cy="1127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Οβάλ 142">
            <a:extLst>
              <a:ext uri="{FF2B5EF4-FFF2-40B4-BE49-F238E27FC236}">
                <a16:creationId xmlns:a16="http://schemas.microsoft.com/office/drawing/2014/main" id="{201B2FEF-14F5-43DC-8D8B-57365CC66A1D}"/>
              </a:ext>
            </a:extLst>
          </p:cNvPr>
          <p:cNvSpPr/>
          <p:nvPr/>
        </p:nvSpPr>
        <p:spPr>
          <a:xfrm>
            <a:off x="2134512" y="3261196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146" name="Οβάλ 145">
            <a:extLst>
              <a:ext uri="{FF2B5EF4-FFF2-40B4-BE49-F238E27FC236}">
                <a16:creationId xmlns:a16="http://schemas.microsoft.com/office/drawing/2014/main" id="{D502E368-C57D-418E-958B-4229434930AA}"/>
              </a:ext>
            </a:extLst>
          </p:cNvPr>
          <p:cNvSpPr/>
          <p:nvPr/>
        </p:nvSpPr>
        <p:spPr>
          <a:xfrm>
            <a:off x="2134512" y="2299611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150" name="Οβάλ 149">
            <a:extLst>
              <a:ext uri="{FF2B5EF4-FFF2-40B4-BE49-F238E27FC236}">
                <a16:creationId xmlns:a16="http://schemas.microsoft.com/office/drawing/2014/main" id="{DBCF2A24-2208-425A-B66B-421A8A97AC44}"/>
              </a:ext>
            </a:extLst>
          </p:cNvPr>
          <p:cNvSpPr/>
          <p:nvPr/>
        </p:nvSpPr>
        <p:spPr>
          <a:xfrm>
            <a:off x="8685891" y="3866302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151" name="Οβάλ 150">
            <a:extLst>
              <a:ext uri="{FF2B5EF4-FFF2-40B4-BE49-F238E27FC236}">
                <a16:creationId xmlns:a16="http://schemas.microsoft.com/office/drawing/2014/main" id="{4266B069-C710-473E-8ACF-077A8A3B4909}"/>
              </a:ext>
            </a:extLst>
          </p:cNvPr>
          <p:cNvSpPr/>
          <p:nvPr/>
        </p:nvSpPr>
        <p:spPr>
          <a:xfrm>
            <a:off x="9266605" y="5145371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154" name="Ορθογώνιο 153">
            <a:extLst>
              <a:ext uri="{FF2B5EF4-FFF2-40B4-BE49-F238E27FC236}">
                <a16:creationId xmlns:a16="http://schemas.microsoft.com/office/drawing/2014/main" id="{38E6F980-99E3-4644-BE41-DA542A633958}"/>
              </a:ext>
            </a:extLst>
          </p:cNvPr>
          <p:cNvSpPr/>
          <p:nvPr/>
        </p:nvSpPr>
        <p:spPr>
          <a:xfrm>
            <a:off x="7319980" y="5649949"/>
            <a:ext cx="44624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citizen’s </a:t>
            </a:r>
            <a:r>
              <a:rPr lang="en-US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device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Cross4all </a:t>
            </a:r>
            <a:r>
              <a:rPr lang="en-US" u="sng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infokiosk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(see D4.x.5)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93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Ορθογώνιο 117">
            <a:extLst>
              <a:ext uri="{FF2B5EF4-FFF2-40B4-BE49-F238E27FC236}">
                <a16:creationId xmlns:a16="http://schemas.microsoft.com/office/drawing/2014/main" id="{2C882C27-5A24-41F7-AE52-A5A7AA6F78ED}"/>
              </a:ext>
            </a:extLst>
          </p:cNvPr>
          <p:cNvSpPr/>
          <p:nvPr/>
        </p:nvSpPr>
        <p:spPr>
          <a:xfrm>
            <a:off x="6981825" y="0"/>
            <a:ext cx="521017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7" name="Εικόνα 136">
            <a:extLst>
              <a:ext uri="{FF2B5EF4-FFF2-40B4-BE49-F238E27FC236}">
                <a16:creationId xmlns:a16="http://schemas.microsoft.com/office/drawing/2014/main" id="{A9D16721-6805-4A1A-A064-A736CD6DE21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1365" y="2433958"/>
            <a:ext cx="4945737" cy="3714872"/>
          </a:xfrm>
          <a:prstGeom prst="rect">
            <a:avLst/>
          </a:prstGeom>
        </p:spPr>
      </p:pic>
      <p:sp>
        <p:nvSpPr>
          <p:cNvPr id="80" name="Θέση περιεχομένου 5">
            <a:extLst>
              <a:ext uri="{FF2B5EF4-FFF2-40B4-BE49-F238E27FC236}">
                <a16:creationId xmlns:a16="http://schemas.microsoft.com/office/drawing/2014/main" id="{5F95A890-D627-47E4-8818-921839613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74847" y="201542"/>
            <a:ext cx="4796448" cy="1242425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1800" b="1" u="sng" dirty="0">
                <a:latin typeface="Arial Narrow" panose="020B0606020202030204" pitchFamily="34" charset="0"/>
              </a:rPr>
              <a:t>User Category #3</a:t>
            </a:r>
            <a:r>
              <a:rPr lang="en-US" sz="1800" u="sng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800" i="1" dirty="0">
                <a:latin typeface="Arial Narrow" panose="020B0606020202030204" pitchFamily="34" charset="0"/>
              </a:rPr>
              <a:t>PHR owner</a:t>
            </a:r>
            <a:r>
              <a:rPr lang="en-US" sz="1800" dirty="0">
                <a:latin typeface="Arial Narrow" panose="020B0606020202030204" pitchFamily="34" charset="0"/>
              </a:rPr>
              <a:t> who </a:t>
            </a:r>
            <a:r>
              <a:rPr lang="en-US" sz="1800" b="1" u="sng" dirty="0">
                <a:latin typeface="Arial Narrow" panose="020B0606020202030204" pitchFamily="34" charset="0"/>
              </a:rPr>
              <a:t>interacts with</a:t>
            </a:r>
            <a:r>
              <a:rPr lang="en-US" sz="1800" dirty="0">
                <a:latin typeface="Arial Narrow" panose="020B0606020202030204" pitchFamily="34" charset="0"/>
              </a:rPr>
              <a:t>:</a:t>
            </a:r>
          </a:p>
          <a:p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Local (onsite and/or mobile) support expert</a:t>
            </a:r>
          </a:p>
        </p:txBody>
      </p:sp>
      <p:sp>
        <p:nvSpPr>
          <p:cNvPr id="120" name="Οβάλ 119">
            <a:extLst>
              <a:ext uri="{FF2B5EF4-FFF2-40B4-BE49-F238E27FC236}">
                <a16:creationId xmlns:a16="http://schemas.microsoft.com/office/drawing/2014/main" id="{8AFFA70F-F0E3-470B-915F-C423C6F2AD81}"/>
              </a:ext>
            </a:extLst>
          </p:cNvPr>
          <p:cNvSpPr/>
          <p:nvPr/>
        </p:nvSpPr>
        <p:spPr>
          <a:xfrm>
            <a:off x="5939264" y="323110"/>
            <a:ext cx="1120857" cy="1120857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Target: </a:t>
            </a:r>
            <a:r>
              <a:rPr lang="en-US" sz="14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150 pers</a:t>
            </a:r>
          </a:p>
          <a:p>
            <a:pPr algn="ctr"/>
            <a:r>
              <a:rPr lang="en-US" sz="14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per pilot</a:t>
            </a:r>
          </a:p>
        </p:txBody>
      </p:sp>
      <p:sp>
        <p:nvSpPr>
          <p:cNvPr id="122" name="Ορθογώνιο 121">
            <a:extLst>
              <a:ext uri="{FF2B5EF4-FFF2-40B4-BE49-F238E27FC236}">
                <a16:creationId xmlns:a16="http://schemas.microsoft.com/office/drawing/2014/main" id="{5C229063-2D0E-4DDE-93D0-C76ADE9B8362}"/>
              </a:ext>
            </a:extLst>
          </p:cNvPr>
          <p:cNvSpPr/>
          <p:nvPr/>
        </p:nvSpPr>
        <p:spPr>
          <a:xfrm>
            <a:off x="2580756" y="3933117"/>
            <a:ext cx="2358421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pic>
        <p:nvPicPr>
          <p:cNvPr id="123" name="Εικόνα 122">
            <a:extLst>
              <a:ext uri="{FF2B5EF4-FFF2-40B4-BE49-F238E27FC236}">
                <a16:creationId xmlns:a16="http://schemas.microsoft.com/office/drawing/2014/main" id="{FDA880D5-D3A3-4FED-B920-AE41FBE81D1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8977" y="3984096"/>
            <a:ext cx="550906" cy="550906"/>
          </a:xfrm>
          <a:prstGeom prst="rect">
            <a:avLst/>
          </a:prstGeom>
        </p:spPr>
      </p:pic>
      <p:sp>
        <p:nvSpPr>
          <p:cNvPr id="124" name="Ορθογώνιο 123">
            <a:extLst>
              <a:ext uri="{FF2B5EF4-FFF2-40B4-BE49-F238E27FC236}">
                <a16:creationId xmlns:a16="http://schemas.microsoft.com/office/drawing/2014/main" id="{42561804-DD35-4587-855E-5B182EFD41CA}"/>
              </a:ext>
            </a:extLst>
          </p:cNvPr>
          <p:cNvSpPr/>
          <p:nvPr/>
        </p:nvSpPr>
        <p:spPr>
          <a:xfrm>
            <a:off x="3268105" y="3931954"/>
            <a:ext cx="167107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PHR web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platform </a:t>
            </a:r>
            <a:r>
              <a:rPr lang="en-GB" sz="1200" dirty="0">
                <a:latin typeface="Arial Narrow" panose="020B0606020202030204" pitchFamily="34" charset="0"/>
              </a:rPr>
              <a:t>(D4.1.2)</a:t>
            </a:r>
          </a:p>
        </p:txBody>
      </p:sp>
      <p:pic>
        <p:nvPicPr>
          <p:cNvPr id="125" name="Εικόνα 124">
            <a:extLst>
              <a:ext uri="{FF2B5EF4-FFF2-40B4-BE49-F238E27FC236}">
                <a16:creationId xmlns:a16="http://schemas.microsoft.com/office/drawing/2014/main" id="{B4FA37DE-2E1C-4052-9FA8-080E74FEDEB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5371" y="3937942"/>
            <a:ext cx="663798" cy="706903"/>
          </a:xfrm>
          <a:prstGeom prst="rect">
            <a:avLst/>
          </a:prstGeom>
        </p:spPr>
      </p:pic>
      <p:sp>
        <p:nvSpPr>
          <p:cNvPr id="126" name="Διάγραμμα ροής: Μαγνητικός δίσκος 125">
            <a:extLst>
              <a:ext uri="{FF2B5EF4-FFF2-40B4-BE49-F238E27FC236}">
                <a16:creationId xmlns:a16="http://schemas.microsoft.com/office/drawing/2014/main" id="{1552F44B-5AEC-4A45-B3D4-0A45527DD16B}"/>
              </a:ext>
            </a:extLst>
          </p:cNvPr>
          <p:cNvSpPr/>
          <p:nvPr/>
        </p:nvSpPr>
        <p:spPr>
          <a:xfrm>
            <a:off x="5203396" y="5063511"/>
            <a:ext cx="128677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PHR database</a:t>
            </a:r>
          </a:p>
        </p:txBody>
      </p:sp>
      <p:grpSp>
        <p:nvGrpSpPr>
          <p:cNvPr id="127" name="Ομάδα 126">
            <a:extLst>
              <a:ext uri="{FF2B5EF4-FFF2-40B4-BE49-F238E27FC236}">
                <a16:creationId xmlns:a16="http://schemas.microsoft.com/office/drawing/2014/main" id="{946EC8A6-9A69-4BFA-B3D1-01DFB19D8602}"/>
              </a:ext>
            </a:extLst>
          </p:cNvPr>
          <p:cNvGrpSpPr/>
          <p:nvPr/>
        </p:nvGrpSpPr>
        <p:grpSpPr>
          <a:xfrm>
            <a:off x="192131" y="3851339"/>
            <a:ext cx="801297" cy="801297"/>
            <a:chOff x="2727961" y="4707061"/>
            <a:chExt cx="801297" cy="801297"/>
          </a:xfrm>
        </p:grpSpPr>
        <p:sp>
          <p:nvSpPr>
            <p:cNvPr id="128" name="Οβάλ 127">
              <a:extLst>
                <a:ext uri="{FF2B5EF4-FFF2-40B4-BE49-F238E27FC236}">
                  <a16:creationId xmlns:a16="http://schemas.microsoft.com/office/drawing/2014/main" id="{9F781D24-17C2-41A8-BE86-C5CAFCB4A381}"/>
                </a:ext>
              </a:extLst>
            </p:cNvPr>
            <p:cNvSpPr/>
            <p:nvPr/>
          </p:nvSpPr>
          <p:spPr>
            <a:xfrm>
              <a:off x="2727961" y="470706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9" name="Εικόνα 128">
              <a:extLst>
                <a:ext uri="{FF2B5EF4-FFF2-40B4-BE49-F238E27FC236}">
                  <a16:creationId xmlns:a16="http://schemas.microsoft.com/office/drawing/2014/main" id="{C3FD0B5A-6B1E-4268-97B2-9FF93C3DD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3959" y="4793664"/>
              <a:ext cx="669316" cy="648000"/>
            </a:xfrm>
            <a:prstGeom prst="rect">
              <a:avLst/>
            </a:prstGeom>
          </p:spPr>
        </p:pic>
      </p:grpSp>
      <p:cxnSp>
        <p:nvCxnSpPr>
          <p:cNvPr id="130" name="Γραμμή σύνδεσης: Γωνιώδης 129">
            <a:extLst>
              <a:ext uri="{FF2B5EF4-FFF2-40B4-BE49-F238E27FC236}">
                <a16:creationId xmlns:a16="http://schemas.microsoft.com/office/drawing/2014/main" id="{FFEECDDD-A489-482D-8733-173724BD1D9A}"/>
              </a:ext>
            </a:extLst>
          </p:cNvPr>
          <p:cNvCxnSpPr>
            <a:cxnSpLocks/>
            <a:stCxn id="125" idx="3"/>
            <a:endCxn id="126" idx="1"/>
          </p:cNvCxnSpPr>
          <p:nvPr/>
        </p:nvCxnSpPr>
        <p:spPr>
          <a:xfrm>
            <a:off x="5599169" y="4291394"/>
            <a:ext cx="247613" cy="772117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Εικόνα 130">
            <a:extLst>
              <a:ext uri="{FF2B5EF4-FFF2-40B4-BE49-F238E27FC236}">
                <a16:creationId xmlns:a16="http://schemas.microsoft.com/office/drawing/2014/main" id="{81AA2005-5636-43A6-9E0D-3C9BA494FCFC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2361" y="3288052"/>
            <a:ext cx="524619" cy="646331"/>
          </a:xfrm>
          <a:prstGeom prst="rect">
            <a:avLst/>
          </a:prstGeom>
        </p:spPr>
      </p:pic>
      <p:cxnSp>
        <p:nvCxnSpPr>
          <p:cNvPr id="132" name="Ευθύγραμμο βέλος σύνδεσης 131">
            <a:extLst>
              <a:ext uri="{FF2B5EF4-FFF2-40B4-BE49-F238E27FC236}">
                <a16:creationId xmlns:a16="http://schemas.microsoft.com/office/drawing/2014/main" id="{B8F23044-3C7E-48CC-9F5D-E83310D8D4D3}"/>
              </a:ext>
            </a:extLst>
          </p:cNvPr>
          <p:cNvCxnSpPr>
            <a:cxnSpLocks/>
            <a:stCxn id="128" idx="7"/>
            <a:endCxn id="131" idx="1"/>
          </p:cNvCxnSpPr>
          <p:nvPr/>
        </p:nvCxnSpPr>
        <p:spPr>
          <a:xfrm flipV="1">
            <a:off x="876081" y="3611218"/>
            <a:ext cx="396280" cy="3574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Ευθύγραμμο βέλος σύνδεσης 132">
            <a:extLst>
              <a:ext uri="{FF2B5EF4-FFF2-40B4-BE49-F238E27FC236}">
                <a16:creationId xmlns:a16="http://schemas.microsoft.com/office/drawing/2014/main" id="{A4851895-DD78-4EB8-81A7-0E2796E418AA}"/>
              </a:ext>
            </a:extLst>
          </p:cNvPr>
          <p:cNvCxnSpPr>
            <a:cxnSpLocks/>
            <a:stCxn id="131" idx="3"/>
          </p:cNvCxnSpPr>
          <p:nvPr/>
        </p:nvCxnSpPr>
        <p:spPr>
          <a:xfrm>
            <a:off x="1796980" y="3611218"/>
            <a:ext cx="773778" cy="5207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Οβάλ 133">
            <a:extLst>
              <a:ext uri="{FF2B5EF4-FFF2-40B4-BE49-F238E27FC236}">
                <a16:creationId xmlns:a16="http://schemas.microsoft.com/office/drawing/2014/main" id="{907DBFDA-7DE8-4DE0-9FAB-8E2E91C3DD24}"/>
              </a:ext>
            </a:extLst>
          </p:cNvPr>
          <p:cNvSpPr/>
          <p:nvPr/>
        </p:nvSpPr>
        <p:spPr>
          <a:xfrm>
            <a:off x="2005480" y="3718133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35" name="Οβάλ 134">
            <a:extLst>
              <a:ext uri="{FF2B5EF4-FFF2-40B4-BE49-F238E27FC236}">
                <a16:creationId xmlns:a16="http://schemas.microsoft.com/office/drawing/2014/main" id="{644CE8D9-2DD7-4A8D-98BF-26955E637594}"/>
              </a:ext>
            </a:extLst>
          </p:cNvPr>
          <p:cNvSpPr/>
          <p:nvPr/>
        </p:nvSpPr>
        <p:spPr>
          <a:xfrm>
            <a:off x="9592672" y="3430102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36" name="Οβάλ 135">
            <a:extLst>
              <a:ext uri="{FF2B5EF4-FFF2-40B4-BE49-F238E27FC236}">
                <a16:creationId xmlns:a16="http://schemas.microsoft.com/office/drawing/2014/main" id="{4343B0B6-C31A-4B43-939D-2E2B9BA529CE}"/>
              </a:ext>
            </a:extLst>
          </p:cNvPr>
          <p:cNvSpPr/>
          <p:nvPr/>
        </p:nvSpPr>
        <p:spPr>
          <a:xfrm>
            <a:off x="9611244" y="4251987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38" name="Οβάλ 137">
            <a:extLst>
              <a:ext uri="{FF2B5EF4-FFF2-40B4-BE49-F238E27FC236}">
                <a16:creationId xmlns:a16="http://schemas.microsoft.com/office/drawing/2014/main" id="{6B5B2E63-4A63-4F45-B472-76756929182A}"/>
              </a:ext>
            </a:extLst>
          </p:cNvPr>
          <p:cNvSpPr/>
          <p:nvPr/>
        </p:nvSpPr>
        <p:spPr>
          <a:xfrm>
            <a:off x="11720990" y="3173289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39" name="Οβάλ 138">
            <a:extLst>
              <a:ext uri="{FF2B5EF4-FFF2-40B4-BE49-F238E27FC236}">
                <a16:creationId xmlns:a16="http://schemas.microsoft.com/office/drawing/2014/main" id="{EDC92AC3-FA98-4B84-8E64-DF6B41D724A0}"/>
              </a:ext>
            </a:extLst>
          </p:cNvPr>
          <p:cNvSpPr/>
          <p:nvPr/>
        </p:nvSpPr>
        <p:spPr>
          <a:xfrm>
            <a:off x="10211319" y="5209159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141" name="Ορθογώνιο 140">
            <a:extLst>
              <a:ext uri="{FF2B5EF4-FFF2-40B4-BE49-F238E27FC236}">
                <a16:creationId xmlns:a16="http://schemas.microsoft.com/office/drawing/2014/main" id="{CA8C1EF4-2682-4F96-BECF-A03CFAC44B9B}"/>
              </a:ext>
            </a:extLst>
          </p:cNvPr>
          <p:cNvSpPr/>
          <p:nvPr/>
        </p:nvSpPr>
        <p:spPr>
          <a:xfrm>
            <a:off x="7319980" y="6276348"/>
            <a:ext cx="4462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Through: Local Center’s and Mobile 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454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0DA5F768-458C-43A4-A0B3-1E59F719C423}"/>
              </a:ext>
            </a:extLst>
          </p:cNvPr>
          <p:cNvSpPr/>
          <p:nvPr/>
        </p:nvSpPr>
        <p:spPr>
          <a:xfrm>
            <a:off x="6981825" y="0"/>
            <a:ext cx="521017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DD02FE6D-432C-4234-9B8A-8DA08BF2A42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523" y="2352822"/>
            <a:ext cx="4894530" cy="4089285"/>
          </a:xfrm>
          <a:prstGeom prst="rect">
            <a:avLst/>
          </a:prstGeom>
        </p:spPr>
      </p:pic>
      <p:sp>
        <p:nvSpPr>
          <p:cNvPr id="80" name="Θέση περιεχομένου 5">
            <a:extLst>
              <a:ext uri="{FF2B5EF4-FFF2-40B4-BE49-F238E27FC236}">
                <a16:creationId xmlns:a16="http://schemas.microsoft.com/office/drawing/2014/main" id="{5F95A890-D627-47E4-8818-921839613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76518" y="201541"/>
            <a:ext cx="4861452" cy="1810196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t" anchorCtr="0">
            <a:normAutofit lnSpcReduction="10000"/>
          </a:bodyPr>
          <a:lstStyle/>
          <a:p>
            <a:pPr marL="0" indent="0">
              <a:buNone/>
            </a:pPr>
            <a:r>
              <a:rPr lang="en-US" sz="1800" b="1" u="sng" dirty="0">
                <a:latin typeface="Arial Narrow" panose="020B0606020202030204" pitchFamily="34" charset="0"/>
              </a:rPr>
              <a:t>User Category #4</a:t>
            </a:r>
            <a:r>
              <a:rPr lang="en-US" sz="1800" u="sng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800" i="1" dirty="0">
                <a:latin typeface="Arial Narrow" panose="020B0606020202030204" pitchFamily="34" charset="0"/>
              </a:rPr>
              <a:t>PHR owner</a:t>
            </a:r>
            <a:r>
              <a:rPr lang="en-US" sz="1800" dirty="0">
                <a:latin typeface="Arial Narrow" panose="020B0606020202030204" pitchFamily="34" charset="0"/>
              </a:rPr>
              <a:t> who </a:t>
            </a:r>
            <a:r>
              <a:rPr lang="en-US" sz="1800" b="1" u="sng" dirty="0">
                <a:latin typeface="Arial Narrow" panose="020B0606020202030204" pitchFamily="34" charset="0"/>
              </a:rPr>
              <a:t>interacts with</a:t>
            </a:r>
            <a:r>
              <a:rPr lang="en-US" sz="1800" dirty="0">
                <a:latin typeface="Arial Narrow" panose="020B0606020202030204" pitchFamily="34" charset="0"/>
              </a:rPr>
              <a:t>:</a:t>
            </a:r>
          </a:p>
          <a:p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Local (onsite or mobile) connected service provider(s) </a:t>
            </a:r>
            <a:r>
              <a:rPr lang="en-GB" sz="1800" i="1" dirty="0">
                <a:latin typeface="Arial Narrow" panose="020B0606020202030204" pitchFamily="34" charset="0"/>
              </a:rPr>
              <a:t>[and thus be given a telemonitoring set]</a:t>
            </a:r>
          </a:p>
          <a:p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Abroad (onsite only) connected service provider(s)</a:t>
            </a:r>
            <a:endParaRPr lang="en-US" sz="1800" dirty="0">
              <a:latin typeface="Arial Narrow" panose="020B0606020202030204" pitchFamily="34" charset="0"/>
            </a:endParaRPr>
          </a:p>
        </p:txBody>
      </p:sp>
      <p:sp>
        <p:nvSpPr>
          <p:cNvPr id="26" name="Οβάλ 25">
            <a:extLst>
              <a:ext uri="{FF2B5EF4-FFF2-40B4-BE49-F238E27FC236}">
                <a16:creationId xmlns:a16="http://schemas.microsoft.com/office/drawing/2014/main" id="{63C46EE9-152B-47C9-8FD0-A44A67246CD9}"/>
              </a:ext>
            </a:extLst>
          </p:cNvPr>
          <p:cNvSpPr/>
          <p:nvPr/>
        </p:nvSpPr>
        <p:spPr>
          <a:xfrm>
            <a:off x="5939264" y="323110"/>
            <a:ext cx="1120857" cy="1120857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Target: </a:t>
            </a:r>
            <a:r>
              <a:rPr lang="en-US" sz="14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300 pers</a:t>
            </a:r>
          </a:p>
          <a:p>
            <a:pPr algn="ctr"/>
            <a:r>
              <a:rPr lang="en-US" sz="14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per pilot</a:t>
            </a:r>
          </a:p>
        </p:txBody>
      </p:sp>
      <p:cxnSp>
        <p:nvCxnSpPr>
          <p:cNvPr id="34" name="Ευθύγραμμο βέλος σύνδεσης 33">
            <a:extLst>
              <a:ext uri="{FF2B5EF4-FFF2-40B4-BE49-F238E27FC236}">
                <a16:creationId xmlns:a16="http://schemas.microsoft.com/office/drawing/2014/main" id="{D3AFAF4E-BE66-4934-8A41-7D74E1DCDCC8}"/>
              </a:ext>
            </a:extLst>
          </p:cNvPr>
          <p:cNvCxnSpPr>
            <a:cxnSpLocks/>
          </p:cNvCxnSpPr>
          <p:nvPr/>
        </p:nvCxnSpPr>
        <p:spPr>
          <a:xfrm>
            <a:off x="3685652" y="1795734"/>
            <a:ext cx="0" cy="3092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Διάγραμμα ροής: Μαγνητικός δίσκος 39">
            <a:extLst>
              <a:ext uri="{FF2B5EF4-FFF2-40B4-BE49-F238E27FC236}">
                <a16:creationId xmlns:a16="http://schemas.microsoft.com/office/drawing/2014/main" id="{0AD792F1-21B4-42B0-939C-3DDA96C57940}"/>
              </a:ext>
            </a:extLst>
          </p:cNvPr>
          <p:cNvSpPr/>
          <p:nvPr/>
        </p:nvSpPr>
        <p:spPr>
          <a:xfrm>
            <a:off x="4955972" y="3587026"/>
            <a:ext cx="128677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PHR database</a:t>
            </a:r>
          </a:p>
        </p:txBody>
      </p:sp>
      <p:grpSp>
        <p:nvGrpSpPr>
          <p:cNvPr id="58" name="Ομάδα 57">
            <a:extLst>
              <a:ext uri="{FF2B5EF4-FFF2-40B4-BE49-F238E27FC236}">
                <a16:creationId xmlns:a16="http://schemas.microsoft.com/office/drawing/2014/main" id="{1142658B-DC44-482B-8220-B399A4B00AB0}"/>
              </a:ext>
            </a:extLst>
          </p:cNvPr>
          <p:cNvGrpSpPr/>
          <p:nvPr/>
        </p:nvGrpSpPr>
        <p:grpSpPr>
          <a:xfrm>
            <a:off x="120366" y="3428367"/>
            <a:ext cx="801297" cy="801297"/>
            <a:chOff x="2727961" y="4707061"/>
            <a:chExt cx="801297" cy="801297"/>
          </a:xfrm>
        </p:grpSpPr>
        <p:sp>
          <p:nvSpPr>
            <p:cNvPr id="63" name="Οβάλ 62">
              <a:extLst>
                <a:ext uri="{FF2B5EF4-FFF2-40B4-BE49-F238E27FC236}">
                  <a16:creationId xmlns:a16="http://schemas.microsoft.com/office/drawing/2014/main" id="{50E26079-F4B5-4206-BAA7-4ABF47DF1AEC}"/>
                </a:ext>
              </a:extLst>
            </p:cNvPr>
            <p:cNvSpPr/>
            <p:nvPr/>
          </p:nvSpPr>
          <p:spPr>
            <a:xfrm>
              <a:off x="2727961" y="470706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4" name="Εικόνα 63">
              <a:extLst>
                <a:ext uri="{FF2B5EF4-FFF2-40B4-BE49-F238E27FC236}">
                  <a16:creationId xmlns:a16="http://schemas.microsoft.com/office/drawing/2014/main" id="{50FF4EAB-769E-4437-82FC-7EC780100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3959" y="4793664"/>
              <a:ext cx="669316" cy="648000"/>
            </a:xfrm>
            <a:prstGeom prst="rect">
              <a:avLst/>
            </a:prstGeom>
          </p:spPr>
        </p:pic>
      </p:grpSp>
      <p:pic>
        <p:nvPicPr>
          <p:cNvPr id="66" name="Εικόνα 65">
            <a:extLst>
              <a:ext uri="{FF2B5EF4-FFF2-40B4-BE49-F238E27FC236}">
                <a16:creationId xmlns:a16="http://schemas.microsoft.com/office/drawing/2014/main" id="{33675E30-46A1-4E28-9B4C-DC4134A9741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4065" y="2097441"/>
            <a:ext cx="717679" cy="642134"/>
          </a:xfrm>
          <a:prstGeom prst="rect">
            <a:avLst/>
          </a:prstGeom>
        </p:spPr>
      </p:pic>
      <p:cxnSp>
        <p:nvCxnSpPr>
          <p:cNvPr id="67" name="Ευθύγραμμο βέλος σύνδεσης 66">
            <a:extLst>
              <a:ext uri="{FF2B5EF4-FFF2-40B4-BE49-F238E27FC236}">
                <a16:creationId xmlns:a16="http://schemas.microsoft.com/office/drawing/2014/main" id="{5CF18EA7-D50B-4FD1-B893-9D19A1E08F85}"/>
              </a:ext>
            </a:extLst>
          </p:cNvPr>
          <p:cNvCxnSpPr>
            <a:cxnSpLocks/>
            <a:stCxn id="63" idx="0"/>
            <a:endCxn id="66" idx="1"/>
          </p:cNvCxnSpPr>
          <p:nvPr/>
        </p:nvCxnSpPr>
        <p:spPr>
          <a:xfrm flipV="1">
            <a:off x="521015" y="2418508"/>
            <a:ext cx="583050" cy="10098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Ορθογώνιο 68">
            <a:extLst>
              <a:ext uri="{FF2B5EF4-FFF2-40B4-BE49-F238E27FC236}">
                <a16:creationId xmlns:a16="http://schemas.microsoft.com/office/drawing/2014/main" id="{9492B045-C465-4739-B85E-DC114CA055C2}"/>
              </a:ext>
            </a:extLst>
          </p:cNvPr>
          <p:cNvSpPr/>
          <p:nvPr/>
        </p:nvSpPr>
        <p:spPr>
          <a:xfrm>
            <a:off x="2499950" y="2095381"/>
            <a:ext cx="2367462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70" name="Ορθογώνιο 69">
            <a:extLst>
              <a:ext uri="{FF2B5EF4-FFF2-40B4-BE49-F238E27FC236}">
                <a16:creationId xmlns:a16="http://schemas.microsoft.com/office/drawing/2014/main" id="{3F45F965-9E8F-4C99-AED6-3DA929B8C148}"/>
              </a:ext>
            </a:extLst>
          </p:cNvPr>
          <p:cNvSpPr/>
          <p:nvPr/>
        </p:nvSpPr>
        <p:spPr>
          <a:xfrm>
            <a:off x="3125365" y="2104571"/>
            <a:ext cx="174204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PHR mobile app </a:t>
            </a:r>
            <a:br>
              <a:rPr lang="en-US" b="1" dirty="0">
                <a:latin typeface="Arial Narrow" panose="020B0606020202030204" pitchFamily="34" charset="0"/>
              </a:rPr>
            </a:br>
            <a:r>
              <a:rPr lang="en-US" b="1" dirty="0">
                <a:latin typeface="Arial Narrow" panose="020B0606020202030204" pitchFamily="34" charset="0"/>
              </a:rPr>
              <a:t>for pros </a:t>
            </a:r>
            <a:r>
              <a:rPr lang="en-US" sz="1200" dirty="0">
                <a:latin typeface="Arial Narrow" panose="020B0606020202030204" pitchFamily="34" charset="0"/>
              </a:rPr>
              <a:t>(D5.1.1)</a:t>
            </a:r>
          </a:p>
        </p:txBody>
      </p:sp>
      <p:pic>
        <p:nvPicPr>
          <p:cNvPr id="71" name="Εικόνα 70">
            <a:extLst>
              <a:ext uri="{FF2B5EF4-FFF2-40B4-BE49-F238E27FC236}">
                <a16:creationId xmlns:a16="http://schemas.microsoft.com/office/drawing/2014/main" id="{532D7321-11FE-45FF-AA3B-3CFB817AA58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408" y="2143094"/>
            <a:ext cx="550906" cy="550906"/>
          </a:xfrm>
          <a:prstGeom prst="rect">
            <a:avLst/>
          </a:prstGeom>
        </p:spPr>
      </p:pic>
      <p:pic>
        <p:nvPicPr>
          <p:cNvPr id="75" name="Εικόνα 74">
            <a:extLst>
              <a:ext uri="{FF2B5EF4-FFF2-40B4-BE49-F238E27FC236}">
                <a16:creationId xmlns:a16="http://schemas.microsoft.com/office/drawing/2014/main" id="{029FFE5D-84C7-452C-B84B-180266B4964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4948" y="704792"/>
            <a:ext cx="1132802" cy="1159846"/>
          </a:xfrm>
          <a:prstGeom prst="rect">
            <a:avLst/>
          </a:prstGeom>
        </p:spPr>
      </p:pic>
      <p:cxnSp>
        <p:nvCxnSpPr>
          <p:cNvPr id="76" name="Ευθύγραμμο βέλος σύνδεσης 75">
            <a:extLst>
              <a:ext uri="{FF2B5EF4-FFF2-40B4-BE49-F238E27FC236}">
                <a16:creationId xmlns:a16="http://schemas.microsoft.com/office/drawing/2014/main" id="{962BA116-49D0-4B82-A86B-6BAAADF30034}"/>
              </a:ext>
            </a:extLst>
          </p:cNvPr>
          <p:cNvCxnSpPr>
            <a:cxnSpLocks/>
            <a:stCxn id="66" idx="3"/>
            <a:endCxn id="69" idx="1"/>
          </p:cNvCxnSpPr>
          <p:nvPr/>
        </p:nvCxnSpPr>
        <p:spPr>
          <a:xfrm>
            <a:off x="1821744" y="2418508"/>
            <a:ext cx="678206" cy="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Γραμμή σύνδεσης: Γωνιώδης 77">
            <a:extLst>
              <a:ext uri="{FF2B5EF4-FFF2-40B4-BE49-F238E27FC236}">
                <a16:creationId xmlns:a16="http://schemas.microsoft.com/office/drawing/2014/main" id="{22CD4912-2111-48D3-8F12-6D3C7D80E85B}"/>
              </a:ext>
            </a:extLst>
          </p:cNvPr>
          <p:cNvCxnSpPr>
            <a:cxnSpLocks/>
            <a:stCxn id="82" idx="3"/>
            <a:endCxn id="40" idx="4"/>
          </p:cNvCxnSpPr>
          <p:nvPr/>
        </p:nvCxnSpPr>
        <p:spPr>
          <a:xfrm>
            <a:off x="5503662" y="2450430"/>
            <a:ext cx="739081" cy="1540909"/>
          </a:xfrm>
          <a:prstGeom prst="bentConnector3">
            <a:avLst>
              <a:gd name="adj1" fmla="val 130930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Εικόνα 81">
            <a:extLst>
              <a:ext uri="{FF2B5EF4-FFF2-40B4-BE49-F238E27FC236}">
                <a16:creationId xmlns:a16="http://schemas.microsoft.com/office/drawing/2014/main" id="{A7065FB1-0354-436A-AC37-3804CBDEFD89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5075" y="2102016"/>
            <a:ext cx="658587" cy="696828"/>
          </a:xfrm>
          <a:prstGeom prst="rect">
            <a:avLst/>
          </a:prstGeom>
        </p:spPr>
      </p:pic>
      <p:pic>
        <p:nvPicPr>
          <p:cNvPr id="84" name="Εικόνα 83">
            <a:extLst>
              <a:ext uri="{FF2B5EF4-FFF2-40B4-BE49-F238E27FC236}">
                <a16:creationId xmlns:a16="http://schemas.microsoft.com/office/drawing/2014/main" id="{2A14108B-B5A6-4267-8869-9280B1F7569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6885" y="963813"/>
            <a:ext cx="669316" cy="648000"/>
          </a:xfrm>
          <a:prstGeom prst="rect">
            <a:avLst/>
          </a:prstGeom>
        </p:spPr>
      </p:pic>
      <p:cxnSp>
        <p:nvCxnSpPr>
          <p:cNvPr id="85" name="Ευθύγραμμο βέλος σύνδεσης 84">
            <a:extLst>
              <a:ext uri="{FF2B5EF4-FFF2-40B4-BE49-F238E27FC236}">
                <a16:creationId xmlns:a16="http://schemas.microsoft.com/office/drawing/2014/main" id="{35BCA592-1A8F-4B41-BC95-C45C11E1724A}"/>
              </a:ext>
            </a:extLst>
          </p:cNvPr>
          <p:cNvCxnSpPr>
            <a:cxnSpLocks/>
            <a:stCxn id="84" idx="1"/>
            <a:endCxn id="75" idx="3"/>
          </p:cNvCxnSpPr>
          <p:nvPr/>
        </p:nvCxnSpPr>
        <p:spPr>
          <a:xfrm flipH="1" flipV="1">
            <a:off x="4257750" y="1284715"/>
            <a:ext cx="139135" cy="30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Οβάλ 86">
            <a:extLst>
              <a:ext uri="{FF2B5EF4-FFF2-40B4-BE49-F238E27FC236}">
                <a16:creationId xmlns:a16="http://schemas.microsoft.com/office/drawing/2014/main" id="{A7564961-89B2-4802-8D70-EC5460414A53}"/>
              </a:ext>
            </a:extLst>
          </p:cNvPr>
          <p:cNvSpPr/>
          <p:nvPr/>
        </p:nvSpPr>
        <p:spPr>
          <a:xfrm>
            <a:off x="2071806" y="228045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89" name="Ορθογώνιο 88">
            <a:extLst>
              <a:ext uri="{FF2B5EF4-FFF2-40B4-BE49-F238E27FC236}">
                <a16:creationId xmlns:a16="http://schemas.microsoft.com/office/drawing/2014/main" id="{29D79DEB-104B-4808-891E-1C144A64DE08}"/>
              </a:ext>
            </a:extLst>
          </p:cNvPr>
          <p:cNvSpPr/>
          <p:nvPr/>
        </p:nvSpPr>
        <p:spPr>
          <a:xfrm>
            <a:off x="3770337" y="661656"/>
            <a:ext cx="5581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latin typeface="Arial Narrow" panose="020B0606020202030204" pitchFamily="34" charset="0"/>
              </a:rPr>
              <a:t>D5.x.1</a:t>
            </a:r>
            <a:endParaRPr lang="en-US" sz="1200" dirty="0"/>
          </a:p>
        </p:txBody>
      </p:sp>
      <p:sp>
        <p:nvSpPr>
          <p:cNvPr id="91" name="Οβάλ 90">
            <a:extLst>
              <a:ext uri="{FF2B5EF4-FFF2-40B4-BE49-F238E27FC236}">
                <a16:creationId xmlns:a16="http://schemas.microsoft.com/office/drawing/2014/main" id="{726F815D-3EF5-4A44-B749-4DF2CEF8ACA3}"/>
              </a:ext>
            </a:extLst>
          </p:cNvPr>
          <p:cNvSpPr/>
          <p:nvPr/>
        </p:nvSpPr>
        <p:spPr>
          <a:xfrm>
            <a:off x="9166364" y="5091332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92" name="Οβάλ 91">
            <a:extLst>
              <a:ext uri="{FF2B5EF4-FFF2-40B4-BE49-F238E27FC236}">
                <a16:creationId xmlns:a16="http://schemas.microsoft.com/office/drawing/2014/main" id="{77436208-648F-4ED1-A610-D9D6D7F7D624}"/>
              </a:ext>
            </a:extLst>
          </p:cNvPr>
          <p:cNvSpPr/>
          <p:nvPr/>
        </p:nvSpPr>
        <p:spPr>
          <a:xfrm>
            <a:off x="9166364" y="4480407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93" name="Οβάλ 92">
            <a:extLst>
              <a:ext uri="{FF2B5EF4-FFF2-40B4-BE49-F238E27FC236}">
                <a16:creationId xmlns:a16="http://schemas.microsoft.com/office/drawing/2014/main" id="{5D41D62D-EE62-447C-87CE-DBCE6F01ECED}"/>
              </a:ext>
            </a:extLst>
          </p:cNvPr>
          <p:cNvSpPr/>
          <p:nvPr/>
        </p:nvSpPr>
        <p:spPr>
          <a:xfrm>
            <a:off x="8805160" y="375225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94" name="Οβάλ 93">
            <a:extLst>
              <a:ext uri="{FF2B5EF4-FFF2-40B4-BE49-F238E27FC236}">
                <a16:creationId xmlns:a16="http://schemas.microsoft.com/office/drawing/2014/main" id="{C9C5CC36-9CE1-47C2-950C-56CA4EE87EFA}"/>
              </a:ext>
            </a:extLst>
          </p:cNvPr>
          <p:cNvSpPr/>
          <p:nvPr/>
        </p:nvSpPr>
        <p:spPr>
          <a:xfrm>
            <a:off x="10631324" y="3018353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95" name="Οβάλ 94">
            <a:extLst>
              <a:ext uri="{FF2B5EF4-FFF2-40B4-BE49-F238E27FC236}">
                <a16:creationId xmlns:a16="http://schemas.microsoft.com/office/drawing/2014/main" id="{6347C2FD-E958-458E-89D6-994E7D77E96D}"/>
              </a:ext>
            </a:extLst>
          </p:cNvPr>
          <p:cNvSpPr/>
          <p:nvPr/>
        </p:nvSpPr>
        <p:spPr>
          <a:xfrm>
            <a:off x="10631324" y="4352552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97" name="Οβάλ 96">
            <a:extLst>
              <a:ext uri="{FF2B5EF4-FFF2-40B4-BE49-F238E27FC236}">
                <a16:creationId xmlns:a16="http://schemas.microsoft.com/office/drawing/2014/main" id="{2EF08306-43F7-4932-9AF5-1EA76214FB08}"/>
              </a:ext>
            </a:extLst>
          </p:cNvPr>
          <p:cNvSpPr/>
          <p:nvPr/>
        </p:nvSpPr>
        <p:spPr>
          <a:xfrm>
            <a:off x="10631324" y="5179780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cxnSp>
        <p:nvCxnSpPr>
          <p:cNvPr id="98" name="Ευθύγραμμο βέλος σύνδεσης 97">
            <a:extLst>
              <a:ext uri="{FF2B5EF4-FFF2-40B4-BE49-F238E27FC236}">
                <a16:creationId xmlns:a16="http://schemas.microsoft.com/office/drawing/2014/main" id="{0675F01D-0467-4C52-A8DF-F1E5E0F8184C}"/>
              </a:ext>
            </a:extLst>
          </p:cNvPr>
          <p:cNvCxnSpPr>
            <a:cxnSpLocks/>
          </p:cNvCxnSpPr>
          <p:nvPr/>
        </p:nvCxnSpPr>
        <p:spPr>
          <a:xfrm>
            <a:off x="3638028" y="5533073"/>
            <a:ext cx="0" cy="3092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Γραμμή σύνδεσης: Γωνιώδης 98">
            <a:extLst>
              <a:ext uri="{FF2B5EF4-FFF2-40B4-BE49-F238E27FC236}">
                <a16:creationId xmlns:a16="http://schemas.microsoft.com/office/drawing/2014/main" id="{6B64BA32-B57C-4D10-8347-75CDB39ECAC7}"/>
              </a:ext>
            </a:extLst>
          </p:cNvPr>
          <p:cNvCxnSpPr>
            <a:cxnSpLocks/>
            <a:stCxn id="105" idx="3"/>
            <a:endCxn id="40" idx="3"/>
          </p:cNvCxnSpPr>
          <p:nvPr/>
        </p:nvCxnSpPr>
        <p:spPr>
          <a:xfrm flipV="1">
            <a:off x="5488303" y="4395651"/>
            <a:ext cx="111055" cy="1779480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Εικόνα 99">
            <a:extLst>
              <a:ext uri="{FF2B5EF4-FFF2-40B4-BE49-F238E27FC236}">
                <a16:creationId xmlns:a16="http://schemas.microsoft.com/office/drawing/2014/main" id="{33B6B3CF-9916-416D-B70A-3E05FBE1303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4878" y="4438204"/>
            <a:ext cx="1132802" cy="1159846"/>
          </a:xfrm>
          <a:prstGeom prst="rect">
            <a:avLst/>
          </a:prstGeom>
        </p:spPr>
      </p:pic>
      <p:cxnSp>
        <p:nvCxnSpPr>
          <p:cNvPr id="101" name="Ευθύγραμμο βέλος σύνδεσης 100">
            <a:extLst>
              <a:ext uri="{FF2B5EF4-FFF2-40B4-BE49-F238E27FC236}">
                <a16:creationId xmlns:a16="http://schemas.microsoft.com/office/drawing/2014/main" id="{48DFBBB1-15D3-49E6-8E2E-9F0CD61CDE2C}"/>
              </a:ext>
            </a:extLst>
          </p:cNvPr>
          <p:cNvCxnSpPr>
            <a:cxnSpLocks/>
            <a:endCxn id="102" idx="1"/>
          </p:cNvCxnSpPr>
          <p:nvPr/>
        </p:nvCxnSpPr>
        <p:spPr>
          <a:xfrm>
            <a:off x="489211" y="4215577"/>
            <a:ext cx="1987976" cy="1944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Ορθογώνιο 101">
            <a:extLst>
              <a:ext uri="{FF2B5EF4-FFF2-40B4-BE49-F238E27FC236}">
                <a16:creationId xmlns:a16="http://schemas.microsoft.com/office/drawing/2014/main" id="{07A48469-C34C-425E-BA5C-D9C5AB2AEB51}"/>
              </a:ext>
            </a:extLst>
          </p:cNvPr>
          <p:cNvSpPr/>
          <p:nvPr/>
        </p:nvSpPr>
        <p:spPr>
          <a:xfrm>
            <a:off x="2477187" y="5836413"/>
            <a:ext cx="2352529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103" name="Ορθογώνιο 102">
            <a:extLst>
              <a:ext uri="{FF2B5EF4-FFF2-40B4-BE49-F238E27FC236}">
                <a16:creationId xmlns:a16="http://schemas.microsoft.com/office/drawing/2014/main" id="{FE3B15CA-D95D-45BD-8003-E9A7FA528E78}"/>
              </a:ext>
            </a:extLst>
          </p:cNvPr>
          <p:cNvSpPr/>
          <p:nvPr/>
        </p:nvSpPr>
        <p:spPr>
          <a:xfrm>
            <a:off x="2956779" y="5828545"/>
            <a:ext cx="219074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PHR mobile app </a:t>
            </a:r>
            <a:br>
              <a:rPr lang="en-GB" b="1" dirty="0">
                <a:latin typeface="Arial Narrow" panose="020B0606020202030204" pitchFamily="34" charset="0"/>
              </a:rPr>
            </a:br>
            <a:r>
              <a:rPr lang="en-GB" b="1" dirty="0">
                <a:latin typeface="Arial Narrow" panose="020B0606020202030204" pitchFamily="34" charset="0"/>
              </a:rPr>
              <a:t>for citizens </a:t>
            </a:r>
            <a:r>
              <a:rPr lang="en-GB" sz="1200" dirty="0">
                <a:latin typeface="Arial Narrow" panose="020B0606020202030204" pitchFamily="34" charset="0"/>
              </a:rPr>
              <a:t>(D5.2.2)</a:t>
            </a:r>
          </a:p>
        </p:txBody>
      </p:sp>
      <p:pic>
        <p:nvPicPr>
          <p:cNvPr id="104" name="Εικόνα 103">
            <a:extLst>
              <a:ext uri="{FF2B5EF4-FFF2-40B4-BE49-F238E27FC236}">
                <a16:creationId xmlns:a16="http://schemas.microsoft.com/office/drawing/2014/main" id="{AF722866-EF3E-473A-8F61-1870A460DA5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8625" y="5864199"/>
            <a:ext cx="400337" cy="599495"/>
          </a:xfrm>
          <a:prstGeom prst="rect">
            <a:avLst/>
          </a:prstGeom>
        </p:spPr>
      </p:pic>
      <p:pic>
        <p:nvPicPr>
          <p:cNvPr id="105" name="Εικόνα 104">
            <a:extLst>
              <a:ext uri="{FF2B5EF4-FFF2-40B4-BE49-F238E27FC236}">
                <a16:creationId xmlns:a16="http://schemas.microsoft.com/office/drawing/2014/main" id="{5F9ECB87-3E4C-4C4C-9BBA-7D6D86022942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9716" y="5826717"/>
            <a:ext cx="658587" cy="696828"/>
          </a:xfrm>
          <a:prstGeom prst="rect">
            <a:avLst/>
          </a:prstGeom>
        </p:spPr>
      </p:pic>
      <p:sp>
        <p:nvSpPr>
          <p:cNvPr id="106" name="Οβάλ 105">
            <a:extLst>
              <a:ext uri="{FF2B5EF4-FFF2-40B4-BE49-F238E27FC236}">
                <a16:creationId xmlns:a16="http://schemas.microsoft.com/office/drawing/2014/main" id="{7EA58219-E3AD-4D5C-81E4-45529E658962}"/>
              </a:ext>
            </a:extLst>
          </p:cNvPr>
          <p:cNvSpPr/>
          <p:nvPr/>
        </p:nvSpPr>
        <p:spPr>
          <a:xfrm>
            <a:off x="1970270" y="5647177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107" name="Ορθογώνιο 106">
            <a:extLst>
              <a:ext uri="{FF2B5EF4-FFF2-40B4-BE49-F238E27FC236}">
                <a16:creationId xmlns:a16="http://schemas.microsoft.com/office/drawing/2014/main" id="{5833AE1D-162F-4A1D-9879-DDA787C6154E}"/>
              </a:ext>
            </a:extLst>
          </p:cNvPr>
          <p:cNvSpPr/>
          <p:nvPr/>
        </p:nvSpPr>
        <p:spPr>
          <a:xfrm>
            <a:off x="3721205" y="4402399"/>
            <a:ext cx="5581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latin typeface="Arial Narrow" panose="020B0606020202030204" pitchFamily="34" charset="0"/>
              </a:rPr>
              <a:t>D5.x.2</a:t>
            </a:r>
            <a:endParaRPr lang="en-US" sz="1200" dirty="0"/>
          </a:p>
        </p:txBody>
      </p:sp>
      <p:sp>
        <p:nvSpPr>
          <p:cNvPr id="108" name="Οβάλ 107">
            <a:extLst>
              <a:ext uri="{FF2B5EF4-FFF2-40B4-BE49-F238E27FC236}">
                <a16:creationId xmlns:a16="http://schemas.microsoft.com/office/drawing/2014/main" id="{2D487545-2CCC-4C4D-AE49-298FE68EA601}"/>
              </a:ext>
            </a:extLst>
          </p:cNvPr>
          <p:cNvSpPr/>
          <p:nvPr/>
        </p:nvSpPr>
        <p:spPr>
          <a:xfrm>
            <a:off x="8371563" y="6023854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110" name="Ορθογώνιο 109">
            <a:extLst>
              <a:ext uri="{FF2B5EF4-FFF2-40B4-BE49-F238E27FC236}">
                <a16:creationId xmlns:a16="http://schemas.microsoft.com/office/drawing/2014/main" id="{9D1FFA95-A0C4-4978-A8A4-A580E1E34834}"/>
              </a:ext>
            </a:extLst>
          </p:cNvPr>
          <p:cNvSpPr/>
          <p:nvPr/>
        </p:nvSpPr>
        <p:spPr>
          <a:xfrm>
            <a:off x="7319980" y="6413860"/>
            <a:ext cx="4462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Through: Local onsite and mobile kits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1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0DA5F768-458C-43A4-A0B3-1E59F719C423}"/>
              </a:ext>
            </a:extLst>
          </p:cNvPr>
          <p:cNvSpPr/>
          <p:nvPr/>
        </p:nvSpPr>
        <p:spPr>
          <a:xfrm>
            <a:off x="6981825" y="0"/>
            <a:ext cx="521017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Εικόνα 37">
            <a:extLst>
              <a:ext uri="{FF2B5EF4-FFF2-40B4-BE49-F238E27FC236}">
                <a16:creationId xmlns:a16="http://schemas.microsoft.com/office/drawing/2014/main" id="{C20AD582-1838-4508-95DD-0C4FAE1F7BF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9523" y="2352822"/>
            <a:ext cx="4894530" cy="4089285"/>
          </a:xfrm>
          <a:prstGeom prst="rect">
            <a:avLst/>
          </a:prstGeom>
        </p:spPr>
      </p:pic>
      <p:sp>
        <p:nvSpPr>
          <p:cNvPr id="80" name="Θέση περιεχομένου 5">
            <a:extLst>
              <a:ext uri="{FF2B5EF4-FFF2-40B4-BE49-F238E27FC236}">
                <a16:creationId xmlns:a16="http://schemas.microsoft.com/office/drawing/2014/main" id="{5F95A890-D627-47E4-8818-921839613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76518" y="201542"/>
            <a:ext cx="4861452" cy="1242425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1800" b="1" u="sng" dirty="0">
                <a:latin typeface="Arial Narrow" panose="020B0606020202030204" pitchFamily="34" charset="0"/>
              </a:rPr>
              <a:t>User Category #5</a:t>
            </a:r>
            <a:r>
              <a:rPr lang="en-US" sz="1800" u="sng" dirty="0">
                <a:latin typeface="Arial Narrow" panose="020B0606020202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800" i="1" dirty="0">
                <a:latin typeface="Arial Narrow" panose="020B0606020202030204" pitchFamily="34" charset="0"/>
              </a:rPr>
              <a:t>PHR owner</a:t>
            </a:r>
            <a:r>
              <a:rPr lang="en-US" sz="1800" dirty="0">
                <a:latin typeface="Arial Narrow" panose="020B0606020202030204" pitchFamily="34" charset="0"/>
              </a:rPr>
              <a:t> who </a:t>
            </a:r>
            <a:r>
              <a:rPr lang="en-US" sz="1800" b="1" u="sng" dirty="0">
                <a:latin typeface="Arial Narrow" panose="020B0606020202030204" pitchFamily="34" charset="0"/>
              </a:rPr>
              <a:t>interacts with</a:t>
            </a:r>
            <a:r>
              <a:rPr lang="en-US" sz="1800" dirty="0">
                <a:latin typeface="Arial Narrow" panose="020B0606020202030204" pitchFamily="34" charset="0"/>
              </a:rPr>
              <a:t>:</a:t>
            </a:r>
          </a:p>
          <a:p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Local Connected Service Provider in </a:t>
            </a:r>
            <a:r>
              <a:rPr lang="en-GB" sz="1800" b="1" dirty="0" err="1">
                <a:solidFill>
                  <a:srgbClr val="0094D1"/>
                </a:solidFill>
                <a:latin typeface="Arial Narrow" panose="020B0606020202030204" pitchFamily="34" charset="0"/>
              </a:rPr>
              <a:t>Ohrid</a:t>
            </a:r>
            <a:endParaRPr lang="en-GB" sz="1800" b="1" dirty="0">
              <a:solidFill>
                <a:srgbClr val="0094D1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Οβάλ 25">
            <a:extLst>
              <a:ext uri="{FF2B5EF4-FFF2-40B4-BE49-F238E27FC236}">
                <a16:creationId xmlns:a16="http://schemas.microsoft.com/office/drawing/2014/main" id="{63C46EE9-152B-47C9-8FD0-A44A67246CD9}"/>
              </a:ext>
            </a:extLst>
          </p:cNvPr>
          <p:cNvSpPr/>
          <p:nvPr/>
        </p:nvSpPr>
        <p:spPr>
          <a:xfrm>
            <a:off x="5939264" y="323110"/>
            <a:ext cx="1120857" cy="1120857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Target: </a:t>
            </a:r>
            <a:r>
              <a:rPr lang="en-US" sz="14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no limit</a:t>
            </a:r>
          </a:p>
        </p:txBody>
      </p:sp>
      <p:sp>
        <p:nvSpPr>
          <p:cNvPr id="40" name="Διάγραμμα ροής: Μαγνητικός δίσκος 39">
            <a:extLst>
              <a:ext uri="{FF2B5EF4-FFF2-40B4-BE49-F238E27FC236}">
                <a16:creationId xmlns:a16="http://schemas.microsoft.com/office/drawing/2014/main" id="{0AD792F1-21B4-42B0-939C-3DDA96C57940}"/>
              </a:ext>
            </a:extLst>
          </p:cNvPr>
          <p:cNvSpPr/>
          <p:nvPr/>
        </p:nvSpPr>
        <p:spPr>
          <a:xfrm>
            <a:off x="4881932" y="5556755"/>
            <a:ext cx="128677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PHR database</a:t>
            </a:r>
          </a:p>
        </p:txBody>
      </p:sp>
      <p:grpSp>
        <p:nvGrpSpPr>
          <p:cNvPr id="58" name="Ομάδα 57">
            <a:extLst>
              <a:ext uri="{FF2B5EF4-FFF2-40B4-BE49-F238E27FC236}">
                <a16:creationId xmlns:a16="http://schemas.microsoft.com/office/drawing/2014/main" id="{1142658B-DC44-482B-8220-B399A4B00AB0}"/>
              </a:ext>
            </a:extLst>
          </p:cNvPr>
          <p:cNvGrpSpPr/>
          <p:nvPr/>
        </p:nvGrpSpPr>
        <p:grpSpPr>
          <a:xfrm>
            <a:off x="120366" y="5398096"/>
            <a:ext cx="801297" cy="801297"/>
            <a:chOff x="2727961" y="4707061"/>
            <a:chExt cx="801297" cy="801297"/>
          </a:xfrm>
        </p:grpSpPr>
        <p:sp>
          <p:nvSpPr>
            <p:cNvPr id="63" name="Οβάλ 62">
              <a:extLst>
                <a:ext uri="{FF2B5EF4-FFF2-40B4-BE49-F238E27FC236}">
                  <a16:creationId xmlns:a16="http://schemas.microsoft.com/office/drawing/2014/main" id="{50E26079-F4B5-4206-BAA7-4ABF47DF1AEC}"/>
                </a:ext>
              </a:extLst>
            </p:cNvPr>
            <p:cNvSpPr/>
            <p:nvPr/>
          </p:nvSpPr>
          <p:spPr>
            <a:xfrm>
              <a:off x="2727961" y="470706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4" name="Εικόνα 63">
              <a:extLst>
                <a:ext uri="{FF2B5EF4-FFF2-40B4-BE49-F238E27FC236}">
                  <a16:creationId xmlns:a16="http://schemas.microsoft.com/office/drawing/2014/main" id="{50FF4EAB-769E-4437-82FC-7EC780100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3959" y="4793664"/>
              <a:ext cx="669316" cy="648000"/>
            </a:xfrm>
            <a:prstGeom prst="rect">
              <a:avLst/>
            </a:prstGeom>
          </p:spPr>
        </p:pic>
      </p:grpSp>
      <p:pic>
        <p:nvPicPr>
          <p:cNvPr id="66" name="Εικόνα 65">
            <a:extLst>
              <a:ext uri="{FF2B5EF4-FFF2-40B4-BE49-F238E27FC236}">
                <a16:creationId xmlns:a16="http://schemas.microsoft.com/office/drawing/2014/main" id="{33675E30-46A1-4E28-9B4C-DC4134A9741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4065" y="4067170"/>
            <a:ext cx="717679" cy="642134"/>
          </a:xfrm>
          <a:prstGeom prst="rect">
            <a:avLst/>
          </a:prstGeom>
        </p:spPr>
      </p:pic>
      <p:cxnSp>
        <p:nvCxnSpPr>
          <p:cNvPr id="67" name="Ευθύγραμμο βέλος σύνδεσης 66">
            <a:extLst>
              <a:ext uri="{FF2B5EF4-FFF2-40B4-BE49-F238E27FC236}">
                <a16:creationId xmlns:a16="http://schemas.microsoft.com/office/drawing/2014/main" id="{5CF18EA7-D50B-4FD1-B893-9D19A1E08F85}"/>
              </a:ext>
            </a:extLst>
          </p:cNvPr>
          <p:cNvCxnSpPr>
            <a:cxnSpLocks/>
            <a:stCxn id="63" idx="0"/>
            <a:endCxn id="66" idx="1"/>
          </p:cNvCxnSpPr>
          <p:nvPr/>
        </p:nvCxnSpPr>
        <p:spPr>
          <a:xfrm flipV="1">
            <a:off x="521015" y="4388237"/>
            <a:ext cx="583050" cy="10098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Ορθογώνιο 71">
            <a:extLst>
              <a:ext uri="{FF2B5EF4-FFF2-40B4-BE49-F238E27FC236}">
                <a16:creationId xmlns:a16="http://schemas.microsoft.com/office/drawing/2014/main" id="{C4F203E4-ADBC-47F9-97B0-868E5A1D8298}"/>
              </a:ext>
            </a:extLst>
          </p:cNvPr>
          <p:cNvSpPr/>
          <p:nvPr/>
        </p:nvSpPr>
        <p:spPr>
          <a:xfrm>
            <a:off x="2498993" y="1761924"/>
            <a:ext cx="2362527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73" name="Ορθογώνιο 72">
            <a:extLst>
              <a:ext uri="{FF2B5EF4-FFF2-40B4-BE49-F238E27FC236}">
                <a16:creationId xmlns:a16="http://schemas.microsoft.com/office/drawing/2014/main" id="{4ED56B02-42BD-49BC-B187-F581C2C5BB0D}"/>
              </a:ext>
            </a:extLst>
          </p:cNvPr>
          <p:cNvSpPr/>
          <p:nvPr/>
        </p:nvSpPr>
        <p:spPr>
          <a:xfrm>
            <a:off x="2981640" y="1767077"/>
            <a:ext cx="194310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e-Prescription &amp;</a:t>
            </a:r>
            <a:br>
              <a:rPr lang="en-US" b="1" dirty="0">
                <a:latin typeface="Arial Narrow" panose="020B0606020202030204" pitchFamily="34" charset="0"/>
              </a:rPr>
            </a:br>
            <a:r>
              <a:rPr lang="en-US" b="1" dirty="0">
                <a:latin typeface="Arial Narrow" panose="020B0606020202030204" pitchFamily="34" charset="0"/>
              </a:rPr>
              <a:t>e-Referral </a:t>
            </a:r>
            <a:r>
              <a:rPr lang="en-US" sz="1200" dirty="0">
                <a:latin typeface="Arial Narrow" panose="020B0606020202030204" pitchFamily="34" charset="0"/>
              </a:rPr>
              <a:t>(D4.2.4)</a:t>
            </a:r>
          </a:p>
        </p:txBody>
      </p:sp>
      <p:pic>
        <p:nvPicPr>
          <p:cNvPr id="74" name="Εικόνα 73">
            <a:extLst>
              <a:ext uri="{FF2B5EF4-FFF2-40B4-BE49-F238E27FC236}">
                <a16:creationId xmlns:a16="http://schemas.microsoft.com/office/drawing/2014/main" id="{64B1708C-72BD-4C95-81D3-441390C1257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48" y="1793037"/>
            <a:ext cx="400337" cy="599495"/>
          </a:xfrm>
          <a:prstGeom prst="rect">
            <a:avLst/>
          </a:prstGeom>
        </p:spPr>
      </p:pic>
      <p:cxnSp>
        <p:nvCxnSpPr>
          <p:cNvPr id="79" name="Ευθύγραμμο βέλος σύνδεσης 78">
            <a:extLst>
              <a:ext uri="{FF2B5EF4-FFF2-40B4-BE49-F238E27FC236}">
                <a16:creationId xmlns:a16="http://schemas.microsoft.com/office/drawing/2014/main" id="{3C0E70FA-B454-4381-BF8A-9A25D31B54E1}"/>
              </a:ext>
            </a:extLst>
          </p:cNvPr>
          <p:cNvCxnSpPr>
            <a:cxnSpLocks/>
            <a:stCxn id="66" idx="3"/>
            <a:endCxn id="72" idx="1"/>
          </p:cNvCxnSpPr>
          <p:nvPr/>
        </p:nvCxnSpPr>
        <p:spPr>
          <a:xfrm flipV="1">
            <a:off x="1821744" y="2085090"/>
            <a:ext cx="677249" cy="23031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Γραμμή σύνδεσης: Γωνιώδης 80">
            <a:extLst>
              <a:ext uri="{FF2B5EF4-FFF2-40B4-BE49-F238E27FC236}">
                <a16:creationId xmlns:a16="http://schemas.microsoft.com/office/drawing/2014/main" id="{E7D26E3D-C676-40BF-9E49-249871837D78}"/>
              </a:ext>
            </a:extLst>
          </p:cNvPr>
          <p:cNvCxnSpPr>
            <a:cxnSpLocks/>
            <a:stCxn id="83" idx="3"/>
            <a:endCxn id="40" idx="4"/>
          </p:cNvCxnSpPr>
          <p:nvPr/>
        </p:nvCxnSpPr>
        <p:spPr>
          <a:xfrm>
            <a:off x="5525318" y="2121487"/>
            <a:ext cx="643385" cy="3839581"/>
          </a:xfrm>
          <a:prstGeom prst="bentConnector3">
            <a:avLst>
              <a:gd name="adj1" fmla="val 135531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Εικόνα 82">
            <a:extLst>
              <a:ext uri="{FF2B5EF4-FFF2-40B4-BE49-F238E27FC236}">
                <a16:creationId xmlns:a16="http://schemas.microsoft.com/office/drawing/2014/main" id="{6E97CF5A-1665-410A-8CA7-8513BC849A0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1520" y="1768035"/>
            <a:ext cx="663798" cy="706903"/>
          </a:xfrm>
          <a:prstGeom prst="rect">
            <a:avLst/>
          </a:prstGeom>
        </p:spPr>
      </p:pic>
      <p:sp>
        <p:nvSpPr>
          <p:cNvPr id="88" name="Οβάλ 87">
            <a:extLst>
              <a:ext uri="{FF2B5EF4-FFF2-40B4-BE49-F238E27FC236}">
                <a16:creationId xmlns:a16="http://schemas.microsoft.com/office/drawing/2014/main" id="{AA6C4B42-458D-4AB6-8345-73183E80FC7E}"/>
              </a:ext>
            </a:extLst>
          </p:cNvPr>
          <p:cNvSpPr/>
          <p:nvPr/>
        </p:nvSpPr>
        <p:spPr>
          <a:xfrm>
            <a:off x="2079474" y="3036481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90" name="Οβάλ 89">
            <a:extLst>
              <a:ext uri="{FF2B5EF4-FFF2-40B4-BE49-F238E27FC236}">
                <a16:creationId xmlns:a16="http://schemas.microsoft.com/office/drawing/2014/main" id="{9CB48CD6-61A7-4DCA-9331-DF9A2868C137}"/>
              </a:ext>
            </a:extLst>
          </p:cNvPr>
          <p:cNvSpPr/>
          <p:nvPr/>
        </p:nvSpPr>
        <p:spPr>
          <a:xfrm>
            <a:off x="9331201" y="5128006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37" name="Οβάλ 36">
            <a:extLst>
              <a:ext uri="{FF2B5EF4-FFF2-40B4-BE49-F238E27FC236}">
                <a16:creationId xmlns:a16="http://schemas.microsoft.com/office/drawing/2014/main" id="{7281A8C7-F650-4BB7-88F7-78CDC3A150BC}"/>
              </a:ext>
            </a:extLst>
          </p:cNvPr>
          <p:cNvSpPr/>
          <p:nvPr/>
        </p:nvSpPr>
        <p:spPr>
          <a:xfrm>
            <a:off x="10692127" y="512800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39" name="Ορθογώνιο 38">
            <a:extLst>
              <a:ext uri="{FF2B5EF4-FFF2-40B4-BE49-F238E27FC236}">
                <a16:creationId xmlns:a16="http://schemas.microsoft.com/office/drawing/2014/main" id="{F67EE920-CE96-4DBF-81E3-53BC9F924A78}"/>
              </a:ext>
            </a:extLst>
          </p:cNvPr>
          <p:cNvSpPr/>
          <p:nvPr/>
        </p:nvSpPr>
        <p:spPr>
          <a:xfrm>
            <a:off x="7319980" y="6413860"/>
            <a:ext cx="4462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Through: Local onsite kits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871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560</Words>
  <Application>Microsoft Office PowerPoint</Application>
  <PresentationFormat>Ευρεία οθόνη</PresentationFormat>
  <Paragraphs>107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Θέμα του Office</vt:lpstr>
      <vt:lpstr>About the  Cross4all pilots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the access of vulnerable groups (specific to the CB area) to health care</dc:title>
  <dc:creator>AM</dc:creator>
  <cp:lastModifiedBy>AM</cp:lastModifiedBy>
  <cp:revision>123</cp:revision>
  <dcterms:created xsi:type="dcterms:W3CDTF">2019-01-13T18:05:54Z</dcterms:created>
  <dcterms:modified xsi:type="dcterms:W3CDTF">2019-01-16T21:05:13Z</dcterms:modified>
</cp:coreProperties>
</file>