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2" r:id="rId3"/>
    <p:sldId id="269" r:id="rId4"/>
    <p:sldId id="278" r:id="rId5"/>
    <p:sldId id="270" r:id="rId6"/>
    <p:sldId id="272" r:id="rId7"/>
    <p:sldId id="274" r:id="rId8"/>
    <p:sldId id="280" r:id="rId9"/>
    <p:sldId id="276" r:id="rId10"/>
    <p:sldId id="275" r:id="rId11"/>
    <p:sldId id="27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 initials="AM" lastIdx="2" clrIdx="0">
    <p:extLst>
      <p:ext uri="{19B8F6BF-5375-455C-9EA6-DF929625EA0E}">
        <p15:presenceInfo xmlns:p15="http://schemas.microsoft.com/office/powerpoint/2012/main" userId="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4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8" autoAdjust="0"/>
    <p:restoredTop sz="94660"/>
  </p:normalViewPr>
  <p:slideViewPr>
    <p:cSldViewPr snapToGrid="0">
      <p:cViewPr varScale="1">
        <p:scale>
          <a:sx n="119" d="100"/>
          <a:sy n="119" d="100"/>
        </p:scale>
        <p:origin x="114"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1-14T01:33:37.908" idx="1">
    <p:pos x="5252" y="1037"/>
    <p:text>https://www.who.int/ncds/introduction/en/</p:text>
    <p:extLst>
      <p:ext uri="{C676402C-5697-4E1C-873F-D02D1690AC5C}">
        <p15:threadingInfo xmlns:p15="http://schemas.microsoft.com/office/powerpoint/2012/main" timeZoneBias="-120"/>
      </p:ext>
    </p:extLst>
  </p:cm>
  <p:cm authorId="1" dt="2019-01-14T01:35:32.724" idx="2">
    <p:pos x="6595" y="1580"/>
    <p:text>https://www.hiv.gov/blog/7-things-providers-know-about-digital-health-literacy</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1B9FA7A-CAE6-47D3-AB7D-7B0092EACA4E}"/>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5DF7BBD6-DD91-46EC-9602-1F199197B8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30D8BEFE-2D15-4DDF-B317-67396E5655E1}"/>
              </a:ext>
            </a:extLst>
          </p:cNvPr>
          <p:cNvSpPr>
            <a:spLocks noGrp="1"/>
          </p:cNvSpPr>
          <p:nvPr>
            <p:ph type="dt" sz="half" idx="10"/>
          </p:nvPr>
        </p:nvSpPr>
        <p:spPr/>
        <p:txBody>
          <a:bodyPr/>
          <a:lstStyle/>
          <a:p>
            <a:fld id="{535CAFFD-E379-4EF3-8C20-7EC79408EDFE}" type="datetimeFigureOut">
              <a:rPr lang="en-US" smtClean="0"/>
              <a:t>1/16/2019</a:t>
            </a:fld>
            <a:endParaRPr lang="en-US"/>
          </a:p>
        </p:txBody>
      </p:sp>
      <p:sp>
        <p:nvSpPr>
          <p:cNvPr id="5" name="Θέση υποσέλιδου 4">
            <a:extLst>
              <a:ext uri="{FF2B5EF4-FFF2-40B4-BE49-F238E27FC236}">
                <a16:creationId xmlns:a16="http://schemas.microsoft.com/office/drawing/2014/main" id="{3EF34AF6-90AD-46E1-B20B-0F4FAE830E37}"/>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628E2C10-31BE-4DC5-AAA7-20ABF4B65E57}"/>
              </a:ext>
            </a:extLst>
          </p:cNvPr>
          <p:cNvSpPr>
            <a:spLocks noGrp="1"/>
          </p:cNvSpPr>
          <p:nvPr>
            <p:ph type="sldNum" sz="quarter" idx="12"/>
          </p:nvPr>
        </p:nvSpPr>
        <p:spPr/>
        <p:txBody>
          <a:bodyPr/>
          <a:lstStyle/>
          <a:p>
            <a:fld id="{1A31B904-73A9-4F83-9C27-43B1EC33787D}" type="slidenum">
              <a:rPr lang="en-US" smtClean="0"/>
              <a:t>‹#›</a:t>
            </a:fld>
            <a:endParaRPr lang="en-US"/>
          </a:p>
        </p:txBody>
      </p:sp>
    </p:spTree>
    <p:extLst>
      <p:ext uri="{BB962C8B-B14F-4D97-AF65-F5344CB8AC3E}">
        <p14:creationId xmlns:p14="http://schemas.microsoft.com/office/powerpoint/2010/main" val="1592718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F32C55-D38B-4522-88D4-35D0AB6BA1E0}"/>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15B802F0-4525-4FD8-9BA9-52E054FDB942}"/>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a:extLst>
              <a:ext uri="{FF2B5EF4-FFF2-40B4-BE49-F238E27FC236}">
                <a16:creationId xmlns:a16="http://schemas.microsoft.com/office/drawing/2014/main" id="{F396F0D2-D0F5-4300-B6E1-D2CA7F3B9541}"/>
              </a:ext>
            </a:extLst>
          </p:cNvPr>
          <p:cNvSpPr>
            <a:spLocks noGrp="1"/>
          </p:cNvSpPr>
          <p:nvPr>
            <p:ph type="dt" sz="half" idx="10"/>
          </p:nvPr>
        </p:nvSpPr>
        <p:spPr/>
        <p:txBody>
          <a:bodyPr/>
          <a:lstStyle/>
          <a:p>
            <a:fld id="{535CAFFD-E379-4EF3-8C20-7EC79408EDFE}" type="datetimeFigureOut">
              <a:rPr lang="en-US" smtClean="0"/>
              <a:t>1/16/2019</a:t>
            </a:fld>
            <a:endParaRPr lang="en-US"/>
          </a:p>
        </p:txBody>
      </p:sp>
      <p:sp>
        <p:nvSpPr>
          <p:cNvPr id="5" name="Θέση υποσέλιδου 4">
            <a:extLst>
              <a:ext uri="{FF2B5EF4-FFF2-40B4-BE49-F238E27FC236}">
                <a16:creationId xmlns:a16="http://schemas.microsoft.com/office/drawing/2014/main" id="{4E0EF6CC-37F8-48C4-947E-1F6D61DB1724}"/>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4160E104-C556-44D6-970E-215C00EF0E4C}"/>
              </a:ext>
            </a:extLst>
          </p:cNvPr>
          <p:cNvSpPr>
            <a:spLocks noGrp="1"/>
          </p:cNvSpPr>
          <p:nvPr>
            <p:ph type="sldNum" sz="quarter" idx="12"/>
          </p:nvPr>
        </p:nvSpPr>
        <p:spPr/>
        <p:txBody>
          <a:bodyPr/>
          <a:lstStyle/>
          <a:p>
            <a:fld id="{1A31B904-73A9-4F83-9C27-43B1EC33787D}" type="slidenum">
              <a:rPr lang="en-US" smtClean="0"/>
              <a:t>‹#›</a:t>
            </a:fld>
            <a:endParaRPr lang="en-US"/>
          </a:p>
        </p:txBody>
      </p:sp>
    </p:spTree>
    <p:extLst>
      <p:ext uri="{BB962C8B-B14F-4D97-AF65-F5344CB8AC3E}">
        <p14:creationId xmlns:p14="http://schemas.microsoft.com/office/powerpoint/2010/main" val="2959711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B9327DA7-924B-4D4B-9964-75FFD32D6076}"/>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A20204B1-A9F6-47AA-976D-3ABE80D16118}"/>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a:extLst>
              <a:ext uri="{FF2B5EF4-FFF2-40B4-BE49-F238E27FC236}">
                <a16:creationId xmlns:a16="http://schemas.microsoft.com/office/drawing/2014/main" id="{CF35A250-A900-4BCE-A163-77949CB2E759}"/>
              </a:ext>
            </a:extLst>
          </p:cNvPr>
          <p:cNvSpPr>
            <a:spLocks noGrp="1"/>
          </p:cNvSpPr>
          <p:nvPr>
            <p:ph type="dt" sz="half" idx="10"/>
          </p:nvPr>
        </p:nvSpPr>
        <p:spPr/>
        <p:txBody>
          <a:bodyPr/>
          <a:lstStyle/>
          <a:p>
            <a:fld id="{535CAFFD-E379-4EF3-8C20-7EC79408EDFE}" type="datetimeFigureOut">
              <a:rPr lang="en-US" smtClean="0"/>
              <a:t>1/16/2019</a:t>
            </a:fld>
            <a:endParaRPr lang="en-US"/>
          </a:p>
        </p:txBody>
      </p:sp>
      <p:sp>
        <p:nvSpPr>
          <p:cNvPr id="5" name="Θέση υποσέλιδου 4">
            <a:extLst>
              <a:ext uri="{FF2B5EF4-FFF2-40B4-BE49-F238E27FC236}">
                <a16:creationId xmlns:a16="http://schemas.microsoft.com/office/drawing/2014/main" id="{4E2C1152-8338-4B8B-A58F-4380B73D3C6A}"/>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4EC1A22F-2A1C-4576-A966-3453563A19BE}"/>
              </a:ext>
            </a:extLst>
          </p:cNvPr>
          <p:cNvSpPr>
            <a:spLocks noGrp="1"/>
          </p:cNvSpPr>
          <p:nvPr>
            <p:ph type="sldNum" sz="quarter" idx="12"/>
          </p:nvPr>
        </p:nvSpPr>
        <p:spPr/>
        <p:txBody>
          <a:bodyPr/>
          <a:lstStyle/>
          <a:p>
            <a:fld id="{1A31B904-73A9-4F83-9C27-43B1EC33787D}" type="slidenum">
              <a:rPr lang="en-US" smtClean="0"/>
              <a:t>‹#›</a:t>
            </a:fld>
            <a:endParaRPr lang="en-US"/>
          </a:p>
        </p:txBody>
      </p:sp>
    </p:spTree>
    <p:extLst>
      <p:ext uri="{BB962C8B-B14F-4D97-AF65-F5344CB8AC3E}">
        <p14:creationId xmlns:p14="http://schemas.microsoft.com/office/powerpoint/2010/main" val="289265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498496-3806-4CBC-953A-36229F0BF64E}"/>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F6B7F603-DCDC-4727-9DC1-408FBFBE650F}"/>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a:extLst>
              <a:ext uri="{FF2B5EF4-FFF2-40B4-BE49-F238E27FC236}">
                <a16:creationId xmlns:a16="http://schemas.microsoft.com/office/drawing/2014/main" id="{B7D7B12F-96CC-42DA-94CF-6F1DBACC0083}"/>
              </a:ext>
            </a:extLst>
          </p:cNvPr>
          <p:cNvSpPr>
            <a:spLocks noGrp="1"/>
          </p:cNvSpPr>
          <p:nvPr>
            <p:ph type="dt" sz="half" idx="10"/>
          </p:nvPr>
        </p:nvSpPr>
        <p:spPr/>
        <p:txBody>
          <a:bodyPr/>
          <a:lstStyle/>
          <a:p>
            <a:fld id="{535CAFFD-E379-4EF3-8C20-7EC79408EDFE}" type="datetimeFigureOut">
              <a:rPr lang="en-US" smtClean="0"/>
              <a:t>1/16/2019</a:t>
            </a:fld>
            <a:endParaRPr lang="en-US"/>
          </a:p>
        </p:txBody>
      </p:sp>
      <p:sp>
        <p:nvSpPr>
          <p:cNvPr id="5" name="Θέση υποσέλιδου 4">
            <a:extLst>
              <a:ext uri="{FF2B5EF4-FFF2-40B4-BE49-F238E27FC236}">
                <a16:creationId xmlns:a16="http://schemas.microsoft.com/office/drawing/2014/main" id="{F97E32B4-6ED9-4FE9-B8D0-A50DE59EA50D}"/>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BEFF1684-02C0-4063-8760-C4F1A2D5EED8}"/>
              </a:ext>
            </a:extLst>
          </p:cNvPr>
          <p:cNvSpPr>
            <a:spLocks noGrp="1"/>
          </p:cNvSpPr>
          <p:nvPr>
            <p:ph type="sldNum" sz="quarter" idx="12"/>
          </p:nvPr>
        </p:nvSpPr>
        <p:spPr/>
        <p:txBody>
          <a:bodyPr/>
          <a:lstStyle/>
          <a:p>
            <a:fld id="{1A31B904-73A9-4F83-9C27-43B1EC33787D}" type="slidenum">
              <a:rPr lang="en-US" smtClean="0"/>
              <a:t>‹#›</a:t>
            </a:fld>
            <a:endParaRPr lang="en-US"/>
          </a:p>
        </p:txBody>
      </p:sp>
    </p:spTree>
    <p:extLst>
      <p:ext uri="{BB962C8B-B14F-4D97-AF65-F5344CB8AC3E}">
        <p14:creationId xmlns:p14="http://schemas.microsoft.com/office/powerpoint/2010/main" val="3803758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A16A03-C457-4AA3-9B58-C0E8D306C01B}"/>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367B5926-56D8-4053-B80B-8D40693D5D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a16="http://schemas.microsoft.com/office/drawing/2014/main" id="{6ADE1003-D952-4B9D-A1A7-ABCF98184641}"/>
              </a:ext>
            </a:extLst>
          </p:cNvPr>
          <p:cNvSpPr>
            <a:spLocks noGrp="1"/>
          </p:cNvSpPr>
          <p:nvPr>
            <p:ph type="dt" sz="half" idx="10"/>
          </p:nvPr>
        </p:nvSpPr>
        <p:spPr/>
        <p:txBody>
          <a:bodyPr/>
          <a:lstStyle/>
          <a:p>
            <a:fld id="{535CAFFD-E379-4EF3-8C20-7EC79408EDFE}" type="datetimeFigureOut">
              <a:rPr lang="en-US" smtClean="0"/>
              <a:t>1/16/2019</a:t>
            </a:fld>
            <a:endParaRPr lang="en-US"/>
          </a:p>
        </p:txBody>
      </p:sp>
      <p:sp>
        <p:nvSpPr>
          <p:cNvPr id="5" name="Θέση υποσέλιδου 4">
            <a:extLst>
              <a:ext uri="{FF2B5EF4-FFF2-40B4-BE49-F238E27FC236}">
                <a16:creationId xmlns:a16="http://schemas.microsoft.com/office/drawing/2014/main" id="{922DB3A8-D4EA-40B3-806B-F34C82B0FD65}"/>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EE42066A-514C-4839-8411-D3726BB76A9D}"/>
              </a:ext>
            </a:extLst>
          </p:cNvPr>
          <p:cNvSpPr>
            <a:spLocks noGrp="1"/>
          </p:cNvSpPr>
          <p:nvPr>
            <p:ph type="sldNum" sz="quarter" idx="12"/>
          </p:nvPr>
        </p:nvSpPr>
        <p:spPr/>
        <p:txBody>
          <a:bodyPr/>
          <a:lstStyle/>
          <a:p>
            <a:fld id="{1A31B904-73A9-4F83-9C27-43B1EC33787D}" type="slidenum">
              <a:rPr lang="en-US" smtClean="0"/>
              <a:t>‹#›</a:t>
            </a:fld>
            <a:endParaRPr lang="en-US"/>
          </a:p>
        </p:txBody>
      </p:sp>
    </p:spTree>
    <p:extLst>
      <p:ext uri="{BB962C8B-B14F-4D97-AF65-F5344CB8AC3E}">
        <p14:creationId xmlns:p14="http://schemas.microsoft.com/office/powerpoint/2010/main" val="2134333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202497-D30D-4839-A834-251E5B3B2339}"/>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4DF749F2-028F-40A9-9B97-F9063B6C6769}"/>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περιεχομένου 3">
            <a:extLst>
              <a:ext uri="{FF2B5EF4-FFF2-40B4-BE49-F238E27FC236}">
                <a16:creationId xmlns:a16="http://schemas.microsoft.com/office/drawing/2014/main" id="{99891F59-4913-4539-8FE6-73D9645440E0}"/>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Θέση ημερομηνίας 4">
            <a:extLst>
              <a:ext uri="{FF2B5EF4-FFF2-40B4-BE49-F238E27FC236}">
                <a16:creationId xmlns:a16="http://schemas.microsoft.com/office/drawing/2014/main" id="{40486F8A-EF4B-43F2-9F1D-74B045BA7A0B}"/>
              </a:ext>
            </a:extLst>
          </p:cNvPr>
          <p:cNvSpPr>
            <a:spLocks noGrp="1"/>
          </p:cNvSpPr>
          <p:nvPr>
            <p:ph type="dt" sz="half" idx="10"/>
          </p:nvPr>
        </p:nvSpPr>
        <p:spPr/>
        <p:txBody>
          <a:bodyPr/>
          <a:lstStyle/>
          <a:p>
            <a:fld id="{535CAFFD-E379-4EF3-8C20-7EC79408EDFE}" type="datetimeFigureOut">
              <a:rPr lang="en-US" smtClean="0"/>
              <a:t>1/16/2019</a:t>
            </a:fld>
            <a:endParaRPr lang="en-US"/>
          </a:p>
        </p:txBody>
      </p:sp>
      <p:sp>
        <p:nvSpPr>
          <p:cNvPr id="6" name="Θέση υποσέλιδου 5">
            <a:extLst>
              <a:ext uri="{FF2B5EF4-FFF2-40B4-BE49-F238E27FC236}">
                <a16:creationId xmlns:a16="http://schemas.microsoft.com/office/drawing/2014/main" id="{09F6E67E-26B2-49B1-BA30-3365EC58D19C}"/>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BF742181-2A01-4AC3-84C3-7BB654DBD163}"/>
              </a:ext>
            </a:extLst>
          </p:cNvPr>
          <p:cNvSpPr>
            <a:spLocks noGrp="1"/>
          </p:cNvSpPr>
          <p:nvPr>
            <p:ph type="sldNum" sz="quarter" idx="12"/>
          </p:nvPr>
        </p:nvSpPr>
        <p:spPr/>
        <p:txBody>
          <a:bodyPr/>
          <a:lstStyle/>
          <a:p>
            <a:fld id="{1A31B904-73A9-4F83-9C27-43B1EC33787D}" type="slidenum">
              <a:rPr lang="en-US" smtClean="0"/>
              <a:t>‹#›</a:t>
            </a:fld>
            <a:endParaRPr lang="en-US"/>
          </a:p>
        </p:txBody>
      </p:sp>
    </p:spTree>
    <p:extLst>
      <p:ext uri="{BB962C8B-B14F-4D97-AF65-F5344CB8AC3E}">
        <p14:creationId xmlns:p14="http://schemas.microsoft.com/office/powerpoint/2010/main" val="3210113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E20DDF-679F-4117-A963-8B60B0C1D3DA}"/>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8B5EAFCC-F68D-4565-818C-BF6323BDEE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C2FE9B01-7EA5-409F-AD87-5E8D1114C115}"/>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Θέση κειμένου 4">
            <a:extLst>
              <a:ext uri="{FF2B5EF4-FFF2-40B4-BE49-F238E27FC236}">
                <a16:creationId xmlns:a16="http://schemas.microsoft.com/office/drawing/2014/main" id="{3B825D5A-50BA-4B34-84C7-30C05E36CB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a16="http://schemas.microsoft.com/office/drawing/2014/main" id="{0F5BABBD-1188-41BE-B429-EE6F8C0419F1}"/>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Θέση ημερομηνίας 6">
            <a:extLst>
              <a:ext uri="{FF2B5EF4-FFF2-40B4-BE49-F238E27FC236}">
                <a16:creationId xmlns:a16="http://schemas.microsoft.com/office/drawing/2014/main" id="{1F43726A-35B1-49F9-B912-1329FCEA4F49}"/>
              </a:ext>
            </a:extLst>
          </p:cNvPr>
          <p:cNvSpPr>
            <a:spLocks noGrp="1"/>
          </p:cNvSpPr>
          <p:nvPr>
            <p:ph type="dt" sz="half" idx="10"/>
          </p:nvPr>
        </p:nvSpPr>
        <p:spPr/>
        <p:txBody>
          <a:bodyPr/>
          <a:lstStyle/>
          <a:p>
            <a:fld id="{535CAFFD-E379-4EF3-8C20-7EC79408EDFE}" type="datetimeFigureOut">
              <a:rPr lang="en-US" smtClean="0"/>
              <a:t>1/16/2019</a:t>
            </a:fld>
            <a:endParaRPr lang="en-US"/>
          </a:p>
        </p:txBody>
      </p:sp>
      <p:sp>
        <p:nvSpPr>
          <p:cNvPr id="8" name="Θέση υποσέλιδου 7">
            <a:extLst>
              <a:ext uri="{FF2B5EF4-FFF2-40B4-BE49-F238E27FC236}">
                <a16:creationId xmlns:a16="http://schemas.microsoft.com/office/drawing/2014/main" id="{588F4D68-BACC-462C-8716-997F6B4FD8C7}"/>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id="{1F17AE6F-4614-4832-B41A-6101A49A0376}"/>
              </a:ext>
            </a:extLst>
          </p:cNvPr>
          <p:cNvSpPr>
            <a:spLocks noGrp="1"/>
          </p:cNvSpPr>
          <p:nvPr>
            <p:ph type="sldNum" sz="quarter" idx="12"/>
          </p:nvPr>
        </p:nvSpPr>
        <p:spPr/>
        <p:txBody>
          <a:bodyPr/>
          <a:lstStyle/>
          <a:p>
            <a:fld id="{1A31B904-73A9-4F83-9C27-43B1EC33787D}" type="slidenum">
              <a:rPr lang="en-US" smtClean="0"/>
              <a:t>‹#›</a:t>
            </a:fld>
            <a:endParaRPr lang="en-US"/>
          </a:p>
        </p:txBody>
      </p:sp>
    </p:spTree>
    <p:extLst>
      <p:ext uri="{BB962C8B-B14F-4D97-AF65-F5344CB8AC3E}">
        <p14:creationId xmlns:p14="http://schemas.microsoft.com/office/powerpoint/2010/main" val="4211985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FE4909-F983-4681-BACE-88D47C0892FA}"/>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D98A5E37-785A-48A6-B110-8B9F343ECA0C}"/>
              </a:ext>
            </a:extLst>
          </p:cNvPr>
          <p:cNvSpPr>
            <a:spLocks noGrp="1"/>
          </p:cNvSpPr>
          <p:nvPr>
            <p:ph type="dt" sz="half" idx="10"/>
          </p:nvPr>
        </p:nvSpPr>
        <p:spPr/>
        <p:txBody>
          <a:bodyPr/>
          <a:lstStyle/>
          <a:p>
            <a:fld id="{535CAFFD-E379-4EF3-8C20-7EC79408EDFE}" type="datetimeFigureOut">
              <a:rPr lang="en-US" smtClean="0"/>
              <a:t>1/16/2019</a:t>
            </a:fld>
            <a:endParaRPr lang="en-US"/>
          </a:p>
        </p:txBody>
      </p:sp>
      <p:sp>
        <p:nvSpPr>
          <p:cNvPr id="4" name="Θέση υποσέλιδου 3">
            <a:extLst>
              <a:ext uri="{FF2B5EF4-FFF2-40B4-BE49-F238E27FC236}">
                <a16:creationId xmlns:a16="http://schemas.microsoft.com/office/drawing/2014/main" id="{8B10B9E4-D497-4297-B0CE-22E397B3BD27}"/>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id="{8BE5863A-9A64-4FA8-B3D3-46FE44B92B03}"/>
              </a:ext>
            </a:extLst>
          </p:cNvPr>
          <p:cNvSpPr>
            <a:spLocks noGrp="1"/>
          </p:cNvSpPr>
          <p:nvPr>
            <p:ph type="sldNum" sz="quarter" idx="12"/>
          </p:nvPr>
        </p:nvSpPr>
        <p:spPr/>
        <p:txBody>
          <a:bodyPr/>
          <a:lstStyle/>
          <a:p>
            <a:fld id="{1A31B904-73A9-4F83-9C27-43B1EC33787D}" type="slidenum">
              <a:rPr lang="en-US" smtClean="0"/>
              <a:t>‹#›</a:t>
            </a:fld>
            <a:endParaRPr lang="en-US"/>
          </a:p>
        </p:txBody>
      </p:sp>
    </p:spTree>
    <p:extLst>
      <p:ext uri="{BB962C8B-B14F-4D97-AF65-F5344CB8AC3E}">
        <p14:creationId xmlns:p14="http://schemas.microsoft.com/office/powerpoint/2010/main" val="4031013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979F40B9-B180-4E6B-A620-6AF037E12830}"/>
              </a:ext>
            </a:extLst>
          </p:cNvPr>
          <p:cNvSpPr>
            <a:spLocks noGrp="1"/>
          </p:cNvSpPr>
          <p:nvPr>
            <p:ph type="dt" sz="half" idx="10"/>
          </p:nvPr>
        </p:nvSpPr>
        <p:spPr/>
        <p:txBody>
          <a:bodyPr/>
          <a:lstStyle/>
          <a:p>
            <a:fld id="{535CAFFD-E379-4EF3-8C20-7EC79408EDFE}" type="datetimeFigureOut">
              <a:rPr lang="en-US" smtClean="0"/>
              <a:t>1/16/2019</a:t>
            </a:fld>
            <a:endParaRPr lang="en-US"/>
          </a:p>
        </p:txBody>
      </p:sp>
      <p:sp>
        <p:nvSpPr>
          <p:cNvPr id="3" name="Θέση υποσέλιδου 2">
            <a:extLst>
              <a:ext uri="{FF2B5EF4-FFF2-40B4-BE49-F238E27FC236}">
                <a16:creationId xmlns:a16="http://schemas.microsoft.com/office/drawing/2014/main" id="{B8E9F913-ACC3-441D-815E-17E15B47BD8F}"/>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id="{25B4535F-4018-43AA-89B0-74668426BF6E}"/>
              </a:ext>
            </a:extLst>
          </p:cNvPr>
          <p:cNvSpPr>
            <a:spLocks noGrp="1"/>
          </p:cNvSpPr>
          <p:nvPr>
            <p:ph type="sldNum" sz="quarter" idx="12"/>
          </p:nvPr>
        </p:nvSpPr>
        <p:spPr/>
        <p:txBody>
          <a:bodyPr/>
          <a:lstStyle/>
          <a:p>
            <a:fld id="{1A31B904-73A9-4F83-9C27-43B1EC33787D}" type="slidenum">
              <a:rPr lang="en-US" smtClean="0"/>
              <a:t>‹#›</a:t>
            </a:fld>
            <a:endParaRPr lang="en-US"/>
          </a:p>
        </p:txBody>
      </p:sp>
    </p:spTree>
    <p:extLst>
      <p:ext uri="{BB962C8B-B14F-4D97-AF65-F5344CB8AC3E}">
        <p14:creationId xmlns:p14="http://schemas.microsoft.com/office/powerpoint/2010/main" val="3085630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C778C9-4949-487F-AC0D-06DBCD118CF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E5E7504F-8072-45A6-8EBB-6A83A77684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κειμένου 3">
            <a:extLst>
              <a:ext uri="{FF2B5EF4-FFF2-40B4-BE49-F238E27FC236}">
                <a16:creationId xmlns:a16="http://schemas.microsoft.com/office/drawing/2014/main" id="{841B37BC-38DD-44FC-87E3-A3A5FE65FD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44132854-25FB-471F-B26D-507270B038EE}"/>
              </a:ext>
            </a:extLst>
          </p:cNvPr>
          <p:cNvSpPr>
            <a:spLocks noGrp="1"/>
          </p:cNvSpPr>
          <p:nvPr>
            <p:ph type="dt" sz="half" idx="10"/>
          </p:nvPr>
        </p:nvSpPr>
        <p:spPr/>
        <p:txBody>
          <a:bodyPr/>
          <a:lstStyle/>
          <a:p>
            <a:fld id="{535CAFFD-E379-4EF3-8C20-7EC79408EDFE}" type="datetimeFigureOut">
              <a:rPr lang="en-US" smtClean="0"/>
              <a:t>1/16/2019</a:t>
            </a:fld>
            <a:endParaRPr lang="en-US"/>
          </a:p>
        </p:txBody>
      </p:sp>
      <p:sp>
        <p:nvSpPr>
          <p:cNvPr id="6" name="Θέση υποσέλιδου 5">
            <a:extLst>
              <a:ext uri="{FF2B5EF4-FFF2-40B4-BE49-F238E27FC236}">
                <a16:creationId xmlns:a16="http://schemas.microsoft.com/office/drawing/2014/main" id="{24410B25-251B-45B7-B0E4-6FC789D1BC68}"/>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D36CAE92-99F6-4FC4-9D36-8ECD2629FAFE}"/>
              </a:ext>
            </a:extLst>
          </p:cNvPr>
          <p:cNvSpPr>
            <a:spLocks noGrp="1"/>
          </p:cNvSpPr>
          <p:nvPr>
            <p:ph type="sldNum" sz="quarter" idx="12"/>
          </p:nvPr>
        </p:nvSpPr>
        <p:spPr/>
        <p:txBody>
          <a:bodyPr/>
          <a:lstStyle/>
          <a:p>
            <a:fld id="{1A31B904-73A9-4F83-9C27-43B1EC33787D}" type="slidenum">
              <a:rPr lang="en-US" smtClean="0"/>
              <a:t>‹#›</a:t>
            </a:fld>
            <a:endParaRPr lang="en-US"/>
          </a:p>
        </p:txBody>
      </p:sp>
    </p:spTree>
    <p:extLst>
      <p:ext uri="{BB962C8B-B14F-4D97-AF65-F5344CB8AC3E}">
        <p14:creationId xmlns:p14="http://schemas.microsoft.com/office/powerpoint/2010/main" val="1297829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7A5C24-F76C-4ED4-8F62-57E7121B99F6}"/>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8BC89CA2-C629-4D4F-946D-81A3B1DAB3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a:extLst>
              <a:ext uri="{FF2B5EF4-FFF2-40B4-BE49-F238E27FC236}">
                <a16:creationId xmlns:a16="http://schemas.microsoft.com/office/drawing/2014/main" id="{FCD9F5DC-8DBC-4D93-9033-E5B703147E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BF3AD632-5E13-4A09-8B55-7C6552101BF9}"/>
              </a:ext>
            </a:extLst>
          </p:cNvPr>
          <p:cNvSpPr>
            <a:spLocks noGrp="1"/>
          </p:cNvSpPr>
          <p:nvPr>
            <p:ph type="dt" sz="half" idx="10"/>
          </p:nvPr>
        </p:nvSpPr>
        <p:spPr/>
        <p:txBody>
          <a:bodyPr/>
          <a:lstStyle/>
          <a:p>
            <a:fld id="{535CAFFD-E379-4EF3-8C20-7EC79408EDFE}" type="datetimeFigureOut">
              <a:rPr lang="en-US" smtClean="0"/>
              <a:t>1/16/2019</a:t>
            </a:fld>
            <a:endParaRPr lang="en-US"/>
          </a:p>
        </p:txBody>
      </p:sp>
      <p:sp>
        <p:nvSpPr>
          <p:cNvPr id="6" name="Θέση υποσέλιδου 5">
            <a:extLst>
              <a:ext uri="{FF2B5EF4-FFF2-40B4-BE49-F238E27FC236}">
                <a16:creationId xmlns:a16="http://schemas.microsoft.com/office/drawing/2014/main" id="{47D08A1E-D061-4587-909F-E6F72A4A22EC}"/>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48FE79DD-870A-4D5E-8C01-5DA0BFFDB80C}"/>
              </a:ext>
            </a:extLst>
          </p:cNvPr>
          <p:cNvSpPr>
            <a:spLocks noGrp="1"/>
          </p:cNvSpPr>
          <p:nvPr>
            <p:ph type="sldNum" sz="quarter" idx="12"/>
          </p:nvPr>
        </p:nvSpPr>
        <p:spPr/>
        <p:txBody>
          <a:bodyPr/>
          <a:lstStyle/>
          <a:p>
            <a:fld id="{1A31B904-73A9-4F83-9C27-43B1EC33787D}" type="slidenum">
              <a:rPr lang="en-US" smtClean="0"/>
              <a:t>‹#›</a:t>
            </a:fld>
            <a:endParaRPr lang="en-US"/>
          </a:p>
        </p:txBody>
      </p:sp>
    </p:spTree>
    <p:extLst>
      <p:ext uri="{BB962C8B-B14F-4D97-AF65-F5344CB8AC3E}">
        <p14:creationId xmlns:p14="http://schemas.microsoft.com/office/powerpoint/2010/main" val="2346707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9FF8746F-213A-42C3-AFF9-5CB7474495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132BD067-D4EE-43B5-8A07-8F40342DBE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a:extLst>
              <a:ext uri="{FF2B5EF4-FFF2-40B4-BE49-F238E27FC236}">
                <a16:creationId xmlns:a16="http://schemas.microsoft.com/office/drawing/2014/main" id="{BCA4A26D-9859-461C-A6E5-9C3A9C314A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5CAFFD-E379-4EF3-8C20-7EC79408EDFE}" type="datetimeFigureOut">
              <a:rPr lang="en-US" smtClean="0"/>
              <a:t>1/16/2019</a:t>
            </a:fld>
            <a:endParaRPr lang="en-US"/>
          </a:p>
        </p:txBody>
      </p:sp>
      <p:sp>
        <p:nvSpPr>
          <p:cNvPr id="5" name="Θέση υποσέλιδου 4">
            <a:extLst>
              <a:ext uri="{FF2B5EF4-FFF2-40B4-BE49-F238E27FC236}">
                <a16:creationId xmlns:a16="http://schemas.microsoft.com/office/drawing/2014/main" id="{12BEC95D-A1E9-457F-B016-156202DFAF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id="{7C6D608A-454B-4569-8F23-13BE513204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1B904-73A9-4F83-9C27-43B1EC33787D}" type="slidenum">
              <a:rPr lang="en-US" smtClean="0"/>
              <a:t>‹#›</a:t>
            </a:fld>
            <a:endParaRPr lang="en-US"/>
          </a:p>
        </p:txBody>
      </p:sp>
    </p:spTree>
    <p:extLst>
      <p:ext uri="{BB962C8B-B14F-4D97-AF65-F5344CB8AC3E}">
        <p14:creationId xmlns:p14="http://schemas.microsoft.com/office/powerpoint/2010/main" val="1051590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3.jpe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comments" Target="../comments/comment1.xml"/><Relationship Id="rId5" Type="http://schemas.openxmlformats.org/officeDocument/2006/relationships/image" Target="../media/image14.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D527386C-08E7-4ECE-A79D-5E27D50E07CA}"/>
              </a:ext>
            </a:extLst>
          </p:cNvPr>
          <p:cNvSpPr>
            <a:spLocks noGrp="1"/>
          </p:cNvSpPr>
          <p:nvPr>
            <p:ph type="title"/>
          </p:nvPr>
        </p:nvSpPr>
        <p:spPr>
          <a:xfrm>
            <a:off x="66675" y="1905000"/>
            <a:ext cx="5238750" cy="1321568"/>
          </a:xfrm>
        </p:spPr>
        <p:txBody>
          <a:bodyPr>
            <a:normAutofit/>
          </a:bodyPr>
          <a:lstStyle/>
          <a:p>
            <a:pPr algn="ctr"/>
            <a:r>
              <a:rPr lang="en-GB" sz="3200" b="1" dirty="0">
                <a:latin typeface="Arial Narrow" panose="020B0606020202030204" pitchFamily="34" charset="0"/>
              </a:rPr>
              <a:t>Overview of the Cross4all integrated system</a:t>
            </a:r>
            <a:endParaRPr lang="en-US" sz="3200" dirty="0">
              <a:latin typeface="Arial Narrow" panose="020B0606020202030204" pitchFamily="34" charset="0"/>
            </a:endParaRPr>
          </a:p>
        </p:txBody>
      </p:sp>
      <p:sp>
        <p:nvSpPr>
          <p:cNvPr id="6" name="Θέση περιεχομένου 5">
            <a:extLst>
              <a:ext uri="{FF2B5EF4-FFF2-40B4-BE49-F238E27FC236}">
                <a16:creationId xmlns:a16="http://schemas.microsoft.com/office/drawing/2014/main" id="{6A793306-CFBE-44A5-80E1-CEED72247642}"/>
              </a:ext>
            </a:extLst>
          </p:cNvPr>
          <p:cNvSpPr>
            <a:spLocks noGrp="1"/>
          </p:cNvSpPr>
          <p:nvPr>
            <p:ph sz="half" idx="1"/>
          </p:nvPr>
        </p:nvSpPr>
        <p:spPr>
          <a:xfrm>
            <a:off x="5400675" y="381001"/>
            <a:ext cx="6410325" cy="6276974"/>
          </a:xfrm>
          <a:solidFill>
            <a:schemeClr val="bg1"/>
          </a:solidFill>
          <a:ln>
            <a:solidFill>
              <a:schemeClr val="bg1">
                <a:lumMod val="75000"/>
              </a:schemeClr>
            </a:solidFill>
          </a:ln>
        </p:spPr>
        <p:txBody>
          <a:bodyPr anchor="ctr" anchorCtr="0">
            <a:normAutofit/>
          </a:bodyPr>
          <a:lstStyle/>
          <a:p>
            <a:r>
              <a:rPr lang="en-GB" sz="1800" dirty="0">
                <a:latin typeface="Arial Narrow" panose="020B0606020202030204" pitchFamily="34" charset="0"/>
              </a:rPr>
              <a:t>offer </a:t>
            </a:r>
            <a:r>
              <a:rPr lang="en-GB" sz="1800" b="1" dirty="0">
                <a:latin typeface="Arial Narrow" panose="020B0606020202030204" pitchFamily="34" charset="0"/>
              </a:rPr>
              <a:t>information on services</a:t>
            </a:r>
            <a:r>
              <a:rPr lang="en-GB" sz="1800" dirty="0">
                <a:latin typeface="Arial Narrow" panose="020B0606020202030204" pitchFamily="34" charset="0"/>
              </a:rPr>
              <a:t>, including information about access and accessibility</a:t>
            </a:r>
          </a:p>
          <a:p>
            <a:r>
              <a:rPr lang="en-GB" sz="1800" dirty="0">
                <a:latin typeface="Arial Narrow" panose="020B0606020202030204" pitchFamily="34" charset="0"/>
              </a:rPr>
              <a:t>support the operation of a </a:t>
            </a:r>
            <a:r>
              <a:rPr lang="en-GB" sz="1800" b="1" dirty="0">
                <a:latin typeface="Arial Narrow" panose="020B0606020202030204" pitchFamily="34" charset="0"/>
              </a:rPr>
              <a:t>volunteer programme</a:t>
            </a:r>
          </a:p>
          <a:p>
            <a:r>
              <a:rPr lang="en-GB" sz="1800" dirty="0">
                <a:latin typeface="Arial Narrow" panose="020B0606020202030204" pitchFamily="34" charset="0"/>
              </a:rPr>
              <a:t>offer access to </a:t>
            </a:r>
            <a:r>
              <a:rPr lang="en-GB" sz="1800" b="1" dirty="0">
                <a:latin typeface="Arial Narrow" panose="020B0606020202030204" pitchFamily="34" charset="0"/>
              </a:rPr>
              <a:t>resources for professionals</a:t>
            </a:r>
          </a:p>
          <a:p>
            <a:r>
              <a:rPr lang="en-GB" sz="1800" dirty="0">
                <a:latin typeface="Arial Narrow" panose="020B0606020202030204" pitchFamily="34" charset="0"/>
              </a:rPr>
              <a:t>offer access to </a:t>
            </a:r>
            <a:r>
              <a:rPr lang="en-GB" sz="1800" b="1" dirty="0">
                <a:latin typeface="Arial Narrow" panose="020B0606020202030204" pitchFamily="34" charset="0"/>
              </a:rPr>
              <a:t>resources for citizens</a:t>
            </a:r>
          </a:p>
          <a:p>
            <a:r>
              <a:rPr lang="en-GB" sz="1800" dirty="0">
                <a:latin typeface="Arial Narrow" panose="020B0606020202030204" pitchFamily="34" charset="0"/>
              </a:rPr>
              <a:t>offer info about &amp; access to</a:t>
            </a:r>
            <a:r>
              <a:rPr lang="el-GR" sz="1800" dirty="0">
                <a:latin typeface="Arial Narrow" panose="020B0606020202030204" pitchFamily="34" charset="0"/>
              </a:rPr>
              <a:t> </a:t>
            </a:r>
            <a:r>
              <a:rPr lang="en-US" sz="1800" b="1" dirty="0" err="1">
                <a:latin typeface="Arial Narrow" panose="020B0606020202030204" pitchFamily="34" charset="0"/>
              </a:rPr>
              <a:t>ePHR</a:t>
            </a:r>
            <a:r>
              <a:rPr lang="en-US" sz="1800" b="1" dirty="0">
                <a:latin typeface="Arial Narrow" panose="020B0606020202030204" pitchFamily="34" charset="0"/>
              </a:rPr>
              <a:t>, eLearning, e-Prescription and e-Referral</a:t>
            </a:r>
          </a:p>
          <a:p>
            <a:r>
              <a:rPr lang="en-GB" sz="1800" dirty="0">
                <a:latin typeface="Arial Narrow" panose="020B0606020202030204" pitchFamily="34" charset="0"/>
              </a:rPr>
              <a:t>offer access to </a:t>
            </a:r>
            <a:r>
              <a:rPr lang="en-GB" sz="1800" b="1" dirty="0">
                <a:latin typeface="Arial Narrow" panose="020B0606020202030204" pitchFamily="34" charset="0"/>
              </a:rPr>
              <a:t>eLearning for citizens </a:t>
            </a:r>
            <a:r>
              <a:rPr lang="en-GB" sz="1800" dirty="0">
                <a:latin typeface="Arial Narrow" panose="020B0606020202030204" pitchFamily="34" charset="0"/>
              </a:rPr>
              <a:t>(health &amp; digital health literacy)</a:t>
            </a:r>
          </a:p>
          <a:p>
            <a:r>
              <a:rPr lang="en-GB" sz="1800" dirty="0">
                <a:latin typeface="Arial Narrow" panose="020B0606020202030204" pitchFamily="34" charset="0"/>
              </a:rPr>
              <a:t>allow citizens to </a:t>
            </a:r>
            <a:r>
              <a:rPr lang="en-GB" sz="1800" b="1" dirty="0">
                <a:latin typeface="Arial Narrow" panose="020B0606020202030204" pitchFamily="34" charset="0"/>
              </a:rPr>
              <a:t>create and maintain</a:t>
            </a:r>
            <a:r>
              <a:rPr lang="en-GB" sz="1800" dirty="0">
                <a:latin typeface="Arial Narrow" panose="020B0606020202030204" pitchFamily="34" charset="0"/>
              </a:rPr>
              <a:t> </a:t>
            </a:r>
            <a:r>
              <a:rPr lang="en-GB" sz="1800" b="1" dirty="0">
                <a:latin typeface="Arial Narrow" panose="020B0606020202030204" pitchFamily="34" charset="0"/>
              </a:rPr>
              <a:t>their own </a:t>
            </a:r>
            <a:r>
              <a:rPr lang="en-GB" sz="1800" b="1" dirty="0" err="1">
                <a:latin typeface="Arial Narrow" panose="020B0606020202030204" pitchFamily="34" charset="0"/>
              </a:rPr>
              <a:t>ePHRs</a:t>
            </a:r>
            <a:r>
              <a:rPr lang="en-GB" sz="1800" b="1" dirty="0">
                <a:latin typeface="Arial Narrow" panose="020B0606020202030204" pitchFamily="34" charset="0"/>
              </a:rPr>
              <a:t> </a:t>
            </a:r>
            <a:r>
              <a:rPr lang="en-GB" sz="1800" dirty="0">
                <a:latin typeface="Arial Narrow" panose="020B0606020202030204" pitchFamily="34" charset="0"/>
              </a:rPr>
              <a:t>(optionally, with the support of the staff of the centers)</a:t>
            </a:r>
          </a:p>
          <a:p>
            <a:r>
              <a:rPr lang="en-GB" sz="1800" dirty="0">
                <a:latin typeface="Arial Narrow" panose="020B0606020202030204" pitchFamily="34" charset="0"/>
              </a:rPr>
              <a:t>allow citizens to </a:t>
            </a:r>
            <a:r>
              <a:rPr lang="en-GB" sz="1800" b="1" dirty="0">
                <a:latin typeface="Arial Narrow" panose="020B0606020202030204" pitchFamily="34" charset="0"/>
              </a:rPr>
              <a:t>import data </a:t>
            </a:r>
            <a:r>
              <a:rPr lang="en-GB" sz="1800" dirty="0">
                <a:latin typeface="Arial Narrow" panose="020B0606020202030204" pitchFamily="34" charset="0"/>
              </a:rPr>
              <a:t>to their own </a:t>
            </a:r>
            <a:r>
              <a:rPr lang="en-GB" sz="1800" dirty="0" err="1">
                <a:latin typeface="Arial Narrow" panose="020B0606020202030204" pitchFamily="34" charset="0"/>
              </a:rPr>
              <a:t>ePHR</a:t>
            </a:r>
            <a:r>
              <a:rPr lang="en-GB" sz="1800" dirty="0">
                <a:latin typeface="Arial Narrow" panose="020B0606020202030204" pitchFamily="34" charset="0"/>
              </a:rPr>
              <a:t>, </a:t>
            </a:r>
            <a:r>
              <a:rPr lang="en-GB" sz="1800" b="1" dirty="0">
                <a:latin typeface="Arial Narrow" panose="020B0606020202030204" pitchFamily="34" charset="0"/>
              </a:rPr>
              <a:t>automatically from connected/supported devices</a:t>
            </a:r>
            <a:endParaRPr lang="en-GB" sz="1800" dirty="0">
              <a:latin typeface="Arial Narrow" panose="020B0606020202030204" pitchFamily="34" charset="0"/>
            </a:endParaRPr>
          </a:p>
          <a:p>
            <a:r>
              <a:rPr lang="en-GB" sz="1800" dirty="0">
                <a:latin typeface="Arial Narrow" panose="020B0606020202030204" pitchFamily="34" charset="0"/>
              </a:rPr>
              <a:t>allow citizens to </a:t>
            </a:r>
            <a:r>
              <a:rPr lang="en-GB" sz="1800" b="1" dirty="0">
                <a:latin typeface="Arial Narrow" panose="020B0606020202030204" pitchFamily="34" charset="0"/>
              </a:rPr>
              <a:t>share data of their </a:t>
            </a:r>
            <a:r>
              <a:rPr lang="en-GB" sz="1800" b="1" dirty="0" err="1">
                <a:latin typeface="Arial Narrow" panose="020B0606020202030204" pitchFamily="34" charset="0"/>
              </a:rPr>
              <a:t>ePHRs</a:t>
            </a:r>
            <a:r>
              <a:rPr lang="en-GB" sz="1800" dirty="0">
                <a:latin typeface="Arial Narrow" panose="020B0606020202030204" pitchFamily="34" charset="0"/>
              </a:rPr>
              <a:t>, in a user-friendly manner, with health professionals across the borders</a:t>
            </a:r>
            <a:endParaRPr lang="en-US" sz="1800" dirty="0">
              <a:latin typeface="Arial Narrow" panose="020B0606020202030204" pitchFamily="34" charset="0"/>
            </a:endParaRPr>
          </a:p>
          <a:p>
            <a:r>
              <a:rPr lang="en-US" sz="2000" dirty="0">
                <a:latin typeface="Arial Narrow" panose="020B0606020202030204" pitchFamily="34" charset="0"/>
              </a:rPr>
              <a:t>allow automatic (i.e., easy and free of error) </a:t>
            </a:r>
            <a:r>
              <a:rPr lang="en-US" sz="2000" b="1" dirty="0">
                <a:latin typeface="Arial Narrow" panose="020B0606020202030204" pitchFamily="34" charset="0"/>
              </a:rPr>
              <a:t>importing of data from third party systems </a:t>
            </a:r>
            <a:r>
              <a:rPr lang="en-US" sz="2000" dirty="0">
                <a:latin typeface="Arial Narrow" panose="020B0606020202030204" pitchFamily="34" charset="0"/>
              </a:rPr>
              <a:t>that it interfaces with </a:t>
            </a:r>
            <a:r>
              <a:rPr lang="en-US" sz="1800" dirty="0">
                <a:latin typeface="Arial Narrow" panose="020B0606020202030204" pitchFamily="34" charset="0"/>
              </a:rPr>
              <a:t>(e.g., </a:t>
            </a:r>
            <a:r>
              <a:rPr lang="en-GB" sz="1800" dirty="0">
                <a:latin typeface="Arial Narrow" panose="020B0606020202030204" pitchFamily="34" charset="0"/>
              </a:rPr>
              <a:t>existing healthcare electronic systems of various healthcare authorities, including national prescription systems, hospital electronic systems, private telecare services, etc.)</a:t>
            </a:r>
          </a:p>
        </p:txBody>
      </p:sp>
      <p:pic>
        <p:nvPicPr>
          <p:cNvPr id="44" name="Εικόνα 43">
            <a:extLst>
              <a:ext uri="{FF2B5EF4-FFF2-40B4-BE49-F238E27FC236}">
                <a16:creationId xmlns:a16="http://schemas.microsoft.com/office/drawing/2014/main" id="{532DB6A5-E89F-4A04-8251-D58F8C2A1D4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3696" y="235809"/>
            <a:ext cx="3014177" cy="1827663"/>
          </a:xfrm>
          <a:prstGeom prst="rect">
            <a:avLst/>
          </a:prstGeom>
        </p:spPr>
      </p:pic>
    </p:spTree>
    <p:extLst>
      <p:ext uri="{BB962C8B-B14F-4D97-AF65-F5344CB8AC3E}">
        <p14:creationId xmlns:p14="http://schemas.microsoft.com/office/powerpoint/2010/main" val="2460897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256" name="Ευθύγραμμο βέλος σύνδεσης 255">
            <a:extLst>
              <a:ext uri="{FF2B5EF4-FFF2-40B4-BE49-F238E27FC236}">
                <a16:creationId xmlns:a16="http://schemas.microsoft.com/office/drawing/2014/main" id="{5BAF714C-B40D-405F-92B2-DCC76965285C}"/>
              </a:ext>
            </a:extLst>
          </p:cNvPr>
          <p:cNvCxnSpPr>
            <a:cxnSpLocks/>
          </p:cNvCxnSpPr>
          <p:nvPr/>
        </p:nvCxnSpPr>
        <p:spPr>
          <a:xfrm>
            <a:off x="8700455" y="2075831"/>
            <a:ext cx="0" cy="30926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106" name="Διάγραμμα ροής: Μαγνητικός δίσκος 105">
            <a:extLst>
              <a:ext uri="{FF2B5EF4-FFF2-40B4-BE49-F238E27FC236}">
                <a16:creationId xmlns:a16="http://schemas.microsoft.com/office/drawing/2014/main" id="{4A9BF850-AB71-4E5B-BE9B-1CDF2C84611D}"/>
              </a:ext>
            </a:extLst>
          </p:cNvPr>
          <p:cNvSpPr/>
          <p:nvPr/>
        </p:nvSpPr>
        <p:spPr>
          <a:xfrm>
            <a:off x="10397089" y="4920636"/>
            <a:ext cx="1286771" cy="808625"/>
          </a:xfrm>
          <a:prstGeom prst="flowChartMagneticDisk">
            <a:avLst/>
          </a:prstGeom>
          <a:solidFill>
            <a:srgbClr val="0094D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latin typeface="Arial Narrow" panose="020B0606020202030204" pitchFamily="34" charset="0"/>
              </a:rPr>
              <a:t>PHR database</a:t>
            </a:r>
          </a:p>
        </p:txBody>
      </p:sp>
      <p:grpSp>
        <p:nvGrpSpPr>
          <p:cNvPr id="231" name="Ομάδα 230">
            <a:extLst>
              <a:ext uri="{FF2B5EF4-FFF2-40B4-BE49-F238E27FC236}">
                <a16:creationId xmlns:a16="http://schemas.microsoft.com/office/drawing/2014/main" id="{489EC4E1-EB9A-4A42-8B96-265100213B51}"/>
              </a:ext>
            </a:extLst>
          </p:cNvPr>
          <p:cNvGrpSpPr/>
          <p:nvPr/>
        </p:nvGrpSpPr>
        <p:grpSpPr>
          <a:xfrm>
            <a:off x="5135169" y="3708464"/>
            <a:ext cx="801297" cy="801297"/>
            <a:chOff x="2727961" y="4707061"/>
            <a:chExt cx="801297" cy="801297"/>
          </a:xfrm>
        </p:grpSpPr>
        <p:sp>
          <p:nvSpPr>
            <p:cNvPr id="232" name="Οβάλ 231">
              <a:extLst>
                <a:ext uri="{FF2B5EF4-FFF2-40B4-BE49-F238E27FC236}">
                  <a16:creationId xmlns:a16="http://schemas.microsoft.com/office/drawing/2014/main" id="{3F325A55-6AB7-403D-8EA8-9F0EB8849748}"/>
                </a:ext>
              </a:extLst>
            </p:cNvPr>
            <p:cNvSpPr/>
            <p:nvPr/>
          </p:nvSpPr>
          <p:spPr>
            <a:xfrm>
              <a:off x="2727961" y="4707061"/>
              <a:ext cx="801297" cy="80129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3" name="Εικόνα 232">
              <a:extLst>
                <a:ext uri="{FF2B5EF4-FFF2-40B4-BE49-F238E27FC236}">
                  <a16:creationId xmlns:a16="http://schemas.microsoft.com/office/drawing/2014/main" id="{9C7C2050-5C8B-4AE8-9EF3-D1CF3E4ECC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03959" y="4793664"/>
              <a:ext cx="669316" cy="648000"/>
            </a:xfrm>
            <a:prstGeom prst="rect">
              <a:avLst/>
            </a:prstGeom>
          </p:spPr>
        </p:pic>
      </p:grpSp>
      <p:pic>
        <p:nvPicPr>
          <p:cNvPr id="108" name="Εικόνα 107">
            <a:extLst>
              <a:ext uri="{FF2B5EF4-FFF2-40B4-BE49-F238E27FC236}">
                <a16:creationId xmlns:a16="http://schemas.microsoft.com/office/drawing/2014/main" id="{5A3967E4-B1BD-41F2-9207-931270D40E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8868" y="2377538"/>
            <a:ext cx="717679" cy="642134"/>
          </a:xfrm>
          <a:prstGeom prst="rect">
            <a:avLst/>
          </a:prstGeom>
        </p:spPr>
      </p:pic>
      <p:cxnSp>
        <p:nvCxnSpPr>
          <p:cNvPr id="121" name="Ευθύγραμμο βέλος σύνδεσης 120">
            <a:extLst>
              <a:ext uri="{FF2B5EF4-FFF2-40B4-BE49-F238E27FC236}">
                <a16:creationId xmlns:a16="http://schemas.microsoft.com/office/drawing/2014/main" id="{5A25128B-7003-4F1D-BB3E-DDF1FD742365}"/>
              </a:ext>
            </a:extLst>
          </p:cNvPr>
          <p:cNvCxnSpPr>
            <a:cxnSpLocks/>
            <a:stCxn id="232" idx="0"/>
            <a:endCxn id="108" idx="1"/>
          </p:cNvCxnSpPr>
          <p:nvPr/>
        </p:nvCxnSpPr>
        <p:spPr>
          <a:xfrm flipV="1">
            <a:off x="5535818" y="2698605"/>
            <a:ext cx="583050" cy="10098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1" name="Ορθογώνιο 140">
            <a:extLst>
              <a:ext uri="{FF2B5EF4-FFF2-40B4-BE49-F238E27FC236}">
                <a16:creationId xmlns:a16="http://schemas.microsoft.com/office/drawing/2014/main" id="{3FED8867-6B28-4463-9AD8-6B7815929902}"/>
              </a:ext>
            </a:extLst>
          </p:cNvPr>
          <p:cNvSpPr/>
          <p:nvPr/>
        </p:nvSpPr>
        <p:spPr>
          <a:xfrm>
            <a:off x="7514753" y="2375478"/>
            <a:ext cx="2367462" cy="646331"/>
          </a:xfrm>
          <a:prstGeom prst="rect">
            <a:avLst/>
          </a:prstGeom>
          <a:solidFill>
            <a:schemeClr val="bg1">
              <a:lumMod val="75000"/>
            </a:schemeClr>
          </a:solidFill>
          <a:ln>
            <a:solidFill>
              <a:schemeClr val="bg1">
                <a:lumMod val="75000"/>
              </a:schemeClr>
            </a:solidFill>
          </a:ln>
        </p:spPr>
        <p:txBody>
          <a:bodyPr wrap="square">
            <a:spAutoFit/>
          </a:bodyPr>
          <a:lstStyle/>
          <a:p>
            <a:pPr algn="ctr"/>
            <a:endParaRPr lang="en-GB" sz="1200" dirty="0">
              <a:latin typeface="Arial Narrow" panose="020B0606020202030204" pitchFamily="34" charset="0"/>
            </a:endParaRPr>
          </a:p>
          <a:p>
            <a:pPr algn="ctr"/>
            <a:endParaRPr lang="en-GB" sz="1200" dirty="0">
              <a:latin typeface="Arial Narrow" panose="020B0606020202030204" pitchFamily="34" charset="0"/>
            </a:endParaRPr>
          </a:p>
          <a:p>
            <a:pPr algn="ctr"/>
            <a:endParaRPr lang="en-GB" sz="1200" dirty="0">
              <a:latin typeface="Arial Narrow" panose="020B0606020202030204" pitchFamily="34" charset="0"/>
            </a:endParaRPr>
          </a:p>
        </p:txBody>
      </p:sp>
      <p:sp>
        <p:nvSpPr>
          <p:cNvPr id="142" name="Ορθογώνιο 141">
            <a:extLst>
              <a:ext uri="{FF2B5EF4-FFF2-40B4-BE49-F238E27FC236}">
                <a16:creationId xmlns:a16="http://schemas.microsoft.com/office/drawing/2014/main" id="{D1DB432F-E937-4C83-8E1A-A1FC2BCC20E7}"/>
              </a:ext>
            </a:extLst>
          </p:cNvPr>
          <p:cNvSpPr/>
          <p:nvPr/>
        </p:nvSpPr>
        <p:spPr>
          <a:xfrm>
            <a:off x="8140168" y="2384668"/>
            <a:ext cx="1742048" cy="646331"/>
          </a:xfrm>
          <a:prstGeom prst="rect">
            <a:avLst/>
          </a:prstGeom>
          <a:noFill/>
          <a:ln>
            <a:noFill/>
          </a:ln>
        </p:spPr>
        <p:txBody>
          <a:bodyPr wrap="square">
            <a:spAutoFit/>
          </a:bodyPr>
          <a:lstStyle/>
          <a:p>
            <a:r>
              <a:rPr lang="en-US" b="1" dirty="0">
                <a:latin typeface="Arial Narrow" panose="020B0606020202030204" pitchFamily="34" charset="0"/>
              </a:rPr>
              <a:t>PHR mobile app </a:t>
            </a:r>
            <a:br>
              <a:rPr lang="en-US" b="1" dirty="0">
                <a:latin typeface="Arial Narrow" panose="020B0606020202030204" pitchFamily="34" charset="0"/>
              </a:rPr>
            </a:br>
            <a:r>
              <a:rPr lang="en-US" b="1" dirty="0">
                <a:latin typeface="Arial Narrow" panose="020B0606020202030204" pitchFamily="34" charset="0"/>
              </a:rPr>
              <a:t>for pros </a:t>
            </a:r>
            <a:r>
              <a:rPr lang="en-US" sz="1200" dirty="0">
                <a:latin typeface="Arial Narrow" panose="020B0606020202030204" pitchFamily="34" charset="0"/>
              </a:rPr>
              <a:t>(D5.1.1)</a:t>
            </a:r>
          </a:p>
        </p:txBody>
      </p:sp>
      <p:pic>
        <p:nvPicPr>
          <p:cNvPr id="143" name="Εικόνα 142">
            <a:extLst>
              <a:ext uri="{FF2B5EF4-FFF2-40B4-BE49-F238E27FC236}">
                <a16:creationId xmlns:a16="http://schemas.microsoft.com/office/drawing/2014/main" id="{DF2606A5-CA29-41AC-8A76-575DDD7013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0211" y="2423191"/>
            <a:ext cx="550906" cy="550906"/>
          </a:xfrm>
          <a:prstGeom prst="rect">
            <a:avLst/>
          </a:prstGeom>
        </p:spPr>
      </p:pic>
      <p:pic>
        <p:nvPicPr>
          <p:cNvPr id="160" name="Εικόνα 159">
            <a:extLst>
              <a:ext uri="{FF2B5EF4-FFF2-40B4-BE49-F238E27FC236}">
                <a16:creationId xmlns:a16="http://schemas.microsoft.com/office/drawing/2014/main" id="{061FF525-69FF-4937-BF23-87B0B15F3F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39751" y="984889"/>
            <a:ext cx="1132802" cy="1159846"/>
          </a:xfrm>
          <a:prstGeom prst="rect">
            <a:avLst/>
          </a:prstGeom>
        </p:spPr>
      </p:pic>
      <p:cxnSp>
        <p:nvCxnSpPr>
          <p:cNvPr id="164" name="Ευθύγραμμο βέλος σύνδεσης 163">
            <a:extLst>
              <a:ext uri="{FF2B5EF4-FFF2-40B4-BE49-F238E27FC236}">
                <a16:creationId xmlns:a16="http://schemas.microsoft.com/office/drawing/2014/main" id="{4765B3C7-1630-44CC-972D-001F0AFC06C6}"/>
              </a:ext>
            </a:extLst>
          </p:cNvPr>
          <p:cNvCxnSpPr>
            <a:cxnSpLocks/>
            <a:stCxn id="108" idx="3"/>
            <a:endCxn id="141" idx="1"/>
          </p:cNvCxnSpPr>
          <p:nvPr/>
        </p:nvCxnSpPr>
        <p:spPr>
          <a:xfrm>
            <a:off x="6836547" y="2698605"/>
            <a:ext cx="678206" cy="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Γραμμή σύνδεσης: Γωνιώδης 176">
            <a:extLst>
              <a:ext uri="{FF2B5EF4-FFF2-40B4-BE49-F238E27FC236}">
                <a16:creationId xmlns:a16="http://schemas.microsoft.com/office/drawing/2014/main" id="{392E7BF9-8244-4A4C-A4A2-B9C3F1A6035E}"/>
              </a:ext>
            </a:extLst>
          </p:cNvPr>
          <p:cNvCxnSpPr>
            <a:cxnSpLocks/>
            <a:stCxn id="257" idx="3"/>
            <a:endCxn id="106" idx="4"/>
          </p:cNvCxnSpPr>
          <p:nvPr/>
        </p:nvCxnSpPr>
        <p:spPr>
          <a:xfrm>
            <a:off x="10537515" y="2730527"/>
            <a:ext cx="1146345" cy="2594422"/>
          </a:xfrm>
          <a:prstGeom prst="bentConnector3">
            <a:avLst>
              <a:gd name="adj1" fmla="val 119942"/>
            </a:avLst>
          </a:prstGeom>
          <a:ln>
            <a:prstDash val="dash"/>
            <a:tailEnd type="triangle"/>
          </a:ln>
        </p:spPr>
        <p:style>
          <a:lnRef idx="1">
            <a:schemeClr val="accent1"/>
          </a:lnRef>
          <a:fillRef idx="0">
            <a:schemeClr val="accent1"/>
          </a:fillRef>
          <a:effectRef idx="0">
            <a:schemeClr val="accent1"/>
          </a:effectRef>
          <a:fontRef idx="minor">
            <a:schemeClr val="tx1"/>
          </a:fontRef>
        </p:style>
      </p:cxnSp>
      <p:pic>
        <p:nvPicPr>
          <p:cNvPr id="257" name="Εικόνα 256">
            <a:extLst>
              <a:ext uri="{FF2B5EF4-FFF2-40B4-BE49-F238E27FC236}">
                <a16:creationId xmlns:a16="http://schemas.microsoft.com/office/drawing/2014/main" id="{D8226BB2-241B-4DB2-B8BC-163D6D102B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878928" y="2382113"/>
            <a:ext cx="658587" cy="696828"/>
          </a:xfrm>
          <a:prstGeom prst="rect">
            <a:avLst/>
          </a:prstGeom>
        </p:spPr>
      </p:pic>
      <p:pic>
        <p:nvPicPr>
          <p:cNvPr id="270" name="Εικόνα 269">
            <a:extLst>
              <a:ext uri="{FF2B5EF4-FFF2-40B4-BE49-F238E27FC236}">
                <a16:creationId xmlns:a16="http://schemas.microsoft.com/office/drawing/2014/main" id="{5DB9322D-0DF5-44C8-A905-3ADB0A777A6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11688" y="1243910"/>
            <a:ext cx="669316" cy="648000"/>
          </a:xfrm>
          <a:prstGeom prst="rect">
            <a:avLst/>
          </a:prstGeom>
        </p:spPr>
      </p:pic>
      <p:cxnSp>
        <p:nvCxnSpPr>
          <p:cNvPr id="272" name="Ευθύγραμμο βέλος σύνδεσης 271">
            <a:extLst>
              <a:ext uri="{FF2B5EF4-FFF2-40B4-BE49-F238E27FC236}">
                <a16:creationId xmlns:a16="http://schemas.microsoft.com/office/drawing/2014/main" id="{D5E1DBF8-E21E-40C6-8A28-3CBEE3AAE19C}"/>
              </a:ext>
            </a:extLst>
          </p:cNvPr>
          <p:cNvCxnSpPr>
            <a:cxnSpLocks/>
            <a:stCxn id="270" idx="1"/>
            <a:endCxn id="160" idx="3"/>
          </p:cNvCxnSpPr>
          <p:nvPr/>
        </p:nvCxnSpPr>
        <p:spPr>
          <a:xfrm flipH="1" flipV="1">
            <a:off x="9272553" y="1564812"/>
            <a:ext cx="139135" cy="30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3" name="Ορθογώνιο 292">
            <a:extLst>
              <a:ext uri="{FF2B5EF4-FFF2-40B4-BE49-F238E27FC236}">
                <a16:creationId xmlns:a16="http://schemas.microsoft.com/office/drawing/2014/main" id="{04579DC3-B698-4D47-B895-D7AFDA7BE950}"/>
              </a:ext>
            </a:extLst>
          </p:cNvPr>
          <p:cNvSpPr/>
          <p:nvPr/>
        </p:nvSpPr>
        <p:spPr>
          <a:xfrm>
            <a:off x="8785140" y="941753"/>
            <a:ext cx="558166" cy="276999"/>
          </a:xfrm>
          <a:prstGeom prst="rect">
            <a:avLst/>
          </a:prstGeom>
        </p:spPr>
        <p:txBody>
          <a:bodyPr wrap="none">
            <a:spAutoFit/>
          </a:bodyPr>
          <a:lstStyle/>
          <a:p>
            <a:r>
              <a:rPr lang="en-GB" sz="1200" dirty="0">
                <a:latin typeface="Arial Narrow" panose="020B0606020202030204" pitchFamily="34" charset="0"/>
              </a:rPr>
              <a:t>D5.x.1</a:t>
            </a:r>
            <a:endParaRPr lang="en-US" sz="1200" dirty="0"/>
          </a:p>
        </p:txBody>
      </p:sp>
      <p:sp>
        <p:nvSpPr>
          <p:cNvPr id="75" name="Ορθογώνιο 74">
            <a:extLst>
              <a:ext uri="{FF2B5EF4-FFF2-40B4-BE49-F238E27FC236}">
                <a16:creationId xmlns:a16="http://schemas.microsoft.com/office/drawing/2014/main" id="{4A96F0B3-971A-410F-9573-B6F22F13432E}"/>
              </a:ext>
            </a:extLst>
          </p:cNvPr>
          <p:cNvSpPr/>
          <p:nvPr/>
        </p:nvSpPr>
        <p:spPr>
          <a:xfrm>
            <a:off x="0" y="0"/>
            <a:ext cx="50111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Ορθογώνιο 77">
            <a:extLst>
              <a:ext uri="{FF2B5EF4-FFF2-40B4-BE49-F238E27FC236}">
                <a16:creationId xmlns:a16="http://schemas.microsoft.com/office/drawing/2014/main" id="{5AE00B94-7CD7-4C34-9A97-AF6595D8EFCA}"/>
              </a:ext>
            </a:extLst>
          </p:cNvPr>
          <p:cNvSpPr/>
          <p:nvPr/>
        </p:nvSpPr>
        <p:spPr>
          <a:xfrm>
            <a:off x="94725" y="747498"/>
            <a:ext cx="3938184" cy="4356705"/>
          </a:xfrm>
          <a:prstGeom prst="rect">
            <a:avLst/>
          </a:prstGeom>
        </p:spPr>
        <p:txBody>
          <a:bodyPr wrap="square">
            <a:spAutoFit/>
          </a:bodyPr>
          <a:lstStyle/>
          <a:p>
            <a:pPr lvl="0">
              <a:lnSpc>
                <a:spcPct val="107000"/>
              </a:lnSpc>
              <a:spcAft>
                <a:spcPts val="0"/>
              </a:spcAft>
            </a:pPr>
            <a:r>
              <a:rPr lang="en-US" sz="1300" dirty="0">
                <a:latin typeface="Arial Narrow" panose="020B0606020202030204" pitchFamily="34" charset="0"/>
                <a:ea typeface="Calibri" panose="020F0502020204030204" pitchFamily="34" charset="0"/>
                <a:cs typeface="Times New Roman" panose="02020603050405020304" pitchFamily="18" charset="0"/>
              </a:rPr>
              <a:t>8</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 A </a:t>
            </a:r>
            <a:r>
              <a:rPr lang="en-US" sz="1300" b="1" dirty="0">
                <a:effectLst/>
                <a:latin typeface="Arial Narrow" panose="020B0606020202030204" pitchFamily="34" charset="0"/>
                <a:ea typeface="Calibri" panose="020F0502020204030204" pitchFamily="34" charset="0"/>
                <a:cs typeface="Times New Roman" panose="02020603050405020304" pitchFamily="18" charset="0"/>
              </a:rPr>
              <a:t>PHR owner</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 (citizen) may visit </a:t>
            </a:r>
            <a:r>
              <a:rPr lang="en-US" sz="1300" dirty="0">
                <a:latin typeface="Arial Narrow" panose="020B0606020202030204" pitchFamily="34" charset="0"/>
                <a:cs typeface="Times New Roman" panose="02020603050405020304" pitchFamily="18" charset="0"/>
              </a:rPr>
              <a:t>any </a:t>
            </a:r>
            <a:r>
              <a:rPr lang="en-US" sz="1300" b="1"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Health service professional</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 who </a:t>
            </a:r>
            <a:r>
              <a:rPr lang="en-US" sz="1300" u="sng" dirty="0">
                <a:effectLst/>
                <a:latin typeface="Arial Narrow" panose="020B0606020202030204" pitchFamily="34" charset="0"/>
                <a:ea typeface="Calibri" panose="020F0502020204030204" pitchFamily="34" charset="0"/>
                <a:cs typeface="Times New Roman" panose="02020603050405020304" pitchFamily="18" charset="0"/>
              </a:rPr>
              <a:t>has access</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 to a </a:t>
            </a:r>
            <a:r>
              <a:rPr lang="en-US" sz="1300" b="1" dirty="0">
                <a:solidFill>
                  <a:srgbClr val="0070C0"/>
                </a:solidFill>
                <a:latin typeface="Arial Narrow" panose="020B0606020202030204" pitchFamily="34" charset="0"/>
                <a:cs typeface="Times New Roman" panose="02020603050405020304" pitchFamily="18" charset="0"/>
              </a:rPr>
              <a:t>Connected third-party system</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 (see </a:t>
            </a:r>
            <a:r>
              <a:rPr lang="en-US" sz="1300" dirty="0">
                <a:latin typeface="Arial Narrow" panose="020B0606020202030204" pitchFamily="34" charset="0"/>
                <a:ea typeface="Calibri" panose="020F0502020204030204" pitchFamily="34" charset="0"/>
                <a:cs typeface="Times New Roman" panose="02020603050405020304" pitchFamily="18" charset="0"/>
              </a:rPr>
              <a:t>D5.1.1)</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 and:</a:t>
            </a:r>
          </a:p>
          <a:p>
            <a:pPr marL="742950" lvl="1" indent="-285750">
              <a:lnSpc>
                <a:spcPct val="107000"/>
              </a:lnSpc>
              <a:spcAft>
                <a:spcPts val="0"/>
              </a:spcAft>
              <a:buFont typeface="+mj-lt"/>
              <a:buAutoNum type="alphaLcPeriod"/>
            </a:pPr>
            <a:r>
              <a:rPr lang="en-GB" sz="1300" i="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[precondition: has granted the professional access rights (temporary or not) to view parts or whole of his/her PHR data] </a:t>
            </a:r>
            <a:br>
              <a:rPr lang="en-GB" sz="1300" i="1" dirty="0">
                <a:latin typeface="Arial Narrow" panose="020B0606020202030204" pitchFamily="34" charset="0"/>
                <a:ea typeface="Calibri" panose="020F0502020204030204" pitchFamily="34" charset="0"/>
                <a:cs typeface="Times New Roman" panose="02020603050405020304" pitchFamily="18" charset="0"/>
              </a:rPr>
            </a:br>
            <a:r>
              <a:rPr lang="en-GB" sz="1300" dirty="0">
                <a:latin typeface="Arial Narrow" panose="020B0606020202030204" pitchFamily="34" charset="0"/>
                <a:ea typeface="Calibri" panose="020F0502020204030204" pitchFamily="34" charset="0"/>
                <a:cs typeface="Times New Roman" panose="02020603050405020304" pitchFamily="18" charset="0"/>
              </a:rPr>
              <a:t>view parts or whole of the patient’s PHR data through his/her </a:t>
            </a:r>
            <a:r>
              <a:rPr lang="en-GB" sz="1300" b="1" dirty="0">
                <a:solidFill>
                  <a:srgbClr val="0070C0"/>
                </a:solidFill>
                <a:latin typeface="Arial Narrow" panose="020B0606020202030204" pitchFamily="34" charset="0"/>
                <a:cs typeface="Times New Roman" panose="02020603050405020304" pitchFamily="18" charset="0"/>
              </a:rPr>
              <a:t>PHR mobile app for pros</a:t>
            </a:r>
          </a:p>
          <a:p>
            <a:pPr marL="742950" lvl="1" indent="-285750">
              <a:lnSpc>
                <a:spcPct val="107000"/>
              </a:lnSpc>
              <a:spcAft>
                <a:spcPts val="0"/>
              </a:spcAft>
              <a:buFont typeface="+mj-lt"/>
              <a:buAutoNum type="alphaLcPeriod"/>
            </a:pPr>
            <a:r>
              <a:rPr lang="en-GB" sz="1300" i="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[precondition: has granted the professional access rights to add / upload data (visit-related) to his/her PHR data] </a:t>
            </a:r>
            <a:br>
              <a:rPr lang="en-GB" sz="1300" i="1" dirty="0">
                <a:latin typeface="Arial Narrow" panose="020B0606020202030204" pitchFamily="34" charset="0"/>
                <a:ea typeface="Calibri" panose="020F0502020204030204" pitchFamily="34" charset="0"/>
                <a:cs typeface="Times New Roman" panose="02020603050405020304" pitchFamily="18" charset="0"/>
              </a:rPr>
            </a:br>
            <a:r>
              <a:rPr lang="en-GB" sz="1300" dirty="0">
                <a:latin typeface="Arial Narrow" panose="020B0606020202030204" pitchFamily="34" charset="0"/>
                <a:ea typeface="Calibri" panose="020F0502020204030204" pitchFamily="34" charset="0"/>
                <a:cs typeface="Times New Roman" panose="02020603050405020304" pitchFamily="18" charset="0"/>
              </a:rPr>
              <a:t>add / upload data (visit-related) to the patient’s PHR through his / her </a:t>
            </a:r>
            <a:r>
              <a:rPr lang="en-GB" sz="1300" b="1" dirty="0">
                <a:solidFill>
                  <a:srgbClr val="0070C0"/>
                </a:solidFill>
                <a:latin typeface="Arial Narrow" panose="020B0606020202030204" pitchFamily="34" charset="0"/>
                <a:cs typeface="Times New Roman" panose="02020603050405020304" pitchFamily="18" charset="0"/>
              </a:rPr>
              <a:t>PHR mobile app for pros</a:t>
            </a:r>
            <a:endParaRPr lang="en-GB" sz="1300" dirty="0">
              <a:latin typeface="Arial Narrow" panose="020B0606020202030204" pitchFamily="34" charset="0"/>
              <a:ea typeface="Calibri" panose="020F0502020204030204" pitchFamily="34" charset="0"/>
              <a:cs typeface="Times New Roman" panose="02020603050405020304" pitchFamily="18" charset="0"/>
            </a:endParaRPr>
          </a:p>
          <a:p>
            <a:pPr marL="742950" lvl="1" indent="-285750">
              <a:lnSpc>
                <a:spcPct val="107000"/>
              </a:lnSpc>
              <a:buFont typeface="+mj-lt"/>
              <a:buAutoNum type="alphaLcPeriod"/>
            </a:pPr>
            <a:r>
              <a:rPr lang="en-GB" sz="1300" i="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[precondition: has granted the professional access rights to add / upload data (visit-related) to his/her PHR data] </a:t>
            </a:r>
            <a:br>
              <a:rPr lang="en-GB" sz="1300" i="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br>
            <a:r>
              <a:rPr lang="en-GB" sz="1300" dirty="0">
                <a:latin typeface="Arial Narrow" panose="020B0606020202030204" pitchFamily="34" charset="0"/>
                <a:ea typeface="Calibri" panose="020F0502020204030204" pitchFamily="34" charset="0"/>
                <a:cs typeface="Times New Roman" panose="02020603050405020304" pitchFamily="18" charset="0"/>
              </a:rPr>
              <a:t>add vital signals to the patients PHR (visit-related), which are collected through his/her </a:t>
            </a:r>
            <a:r>
              <a:rPr lang="en-GB" sz="1300" b="1" dirty="0">
                <a:solidFill>
                  <a:srgbClr val="0070C0"/>
                </a:solidFill>
                <a:latin typeface="Arial Narrow" panose="020B0606020202030204" pitchFamily="34" charset="0"/>
                <a:cs typeface="Times New Roman" panose="02020603050405020304" pitchFamily="18" charset="0"/>
              </a:rPr>
              <a:t>health devices/ sensors </a:t>
            </a:r>
            <a:r>
              <a:rPr lang="en-GB" sz="1300" dirty="0">
                <a:latin typeface="Arial Narrow" panose="020B0606020202030204" pitchFamily="34" charset="0"/>
                <a:cs typeface="Times New Roman" panose="02020603050405020304" pitchFamily="18" charset="0"/>
              </a:rPr>
              <a:t>connected to his/her </a:t>
            </a:r>
            <a:r>
              <a:rPr lang="en-GB" sz="1300" b="1" dirty="0">
                <a:solidFill>
                  <a:srgbClr val="0070C0"/>
                </a:solidFill>
                <a:latin typeface="Arial Narrow" panose="020B0606020202030204" pitchFamily="34" charset="0"/>
                <a:cs typeface="Times New Roman" panose="02020603050405020304" pitchFamily="18" charset="0"/>
              </a:rPr>
              <a:t>PHR mobile app for pros </a:t>
            </a:r>
            <a:r>
              <a:rPr lang="en-GB" sz="1300" dirty="0">
                <a:latin typeface="Arial Narrow" panose="020B0606020202030204" pitchFamily="34" charset="0"/>
                <a:ea typeface="Calibri" panose="020F0502020204030204" pitchFamily="34" charset="0"/>
                <a:cs typeface="Times New Roman" panose="02020603050405020304" pitchFamily="18" charset="0"/>
              </a:rPr>
              <a:t>(see D5.x.1)</a:t>
            </a:r>
          </a:p>
        </p:txBody>
      </p:sp>
      <p:pic>
        <p:nvPicPr>
          <p:cNvPr id="79" name="Εικόνα 78">
            <a:extLst>
              <a:ext uri="{FF2B5EF4-FFF2-40B4-BE49-F238E27FC236}">
                <a16:creationId xmlns:a16="http://schemas.microsoft.com/office/drawing/2014/main" id="{99D52D81-6515-48C2-B336-95D65127095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36966" y="1629568"/>
            <a:ext cx="668108" cy="706902"/>
          </a:xfrm>
          <a:prstGeom prst="rect">
            <a:avLst/>
          </a:prstGeom>
        </p:spPr>
      </p:pic>
      <p:sp>
        <p:nvSpPr>
          <p:cNvPr id="80" name="Ορθογώνιο 79">
            <a:extLst>
              <a:ext uri="{FF2B5EF4-FFF2-40B4-BE49-F238E27FC236}">
                <a16:creationId xmlns:a16="http://schemas.microsoft.com/office/drawing/2014/main" id="{034B7189-F87A-438E-97E5-61455587BA9D}"/>
              </a:ext>
            </a:extLst>
          </p:cNvPr>
          <p:cNvSpPr/>
          <p:nvPr/>
        </p:nvSpPr>
        <p:spPr>
          <a:xfrm>
            <a:off x="4046991" y="2254994"/>
            <a:ext cx="869149" cy="369332"/>
          </a:xfrm>
          <a:prstGeom prst="rect">
            <a:avLst/>
          </a:prstGeom>
        </p:spPr>
        <p:txBody>
          <a:bodyPr wrap="none">
            <a:spAutoFit/>
          </a:bodyPr>
          <a:lstStyle/>
          <a:p>
            <a:r>
              <a:rPr lang="en-GB" dirty="0">
                <a:latin typeface="Arial Narrow" panose="020B0606020202030204" pitchFamily="34" charset="0"/>
              </a:rPr>
              <a:t>(D5.1.1)</a:t>
            </a:r>
            <a:endParaRPr lang="en-US" dirty="0"/>
          </a:p>
        </p:txBody>
      </p:sp>
      <p:pic>
        <p:nvPicPr>
          <p:cNvPr id="81" name="Εικόνα 80">
            <a:extLst>
              <a:ext uri="{FF2B5EF4-FFF2-40B4-BE49-F238E27FC236}">
                <a16:creationId xmlns:a16="http://schemas.microsoft.com/office/drawing/2014/main" id="{E3D3773C-674F-4CCE-8205-ED78E0AE97B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36966" y="2810030"/>
            <a:ext cx="666551" cy="682464"/>
          </a:xfrm>
          <a:prstGeom prst="rect">
            <a:avLst/>
          </a:prstGeom>
        </p:spPr>
      </p:pic>
      <p:sp>
        <p:nvSpPr>
          <p:cNvPr id="83" name="Ορθογώνιο 82">
            <a:extLst>
              <a:ext uri="{FF2B5EF4-FFF2-40B4-BE49-F238E27FC236}">
                <a16:creationId xmlns:a16="http://schemas.microsoft.com/office/drawing/2014/main" id="{BA62C8CE-6F62-4059-A093-816C8C473AC0}"/>
              </a:ext>
            </a:extLst>
          </p:cNvPr>
          <p:cNvSpPr/>
          <p:nvPr/>
        </p:nvSpPr>
        <p:spPr>
          <a:xfrm>
            <a:off x="4023284" y="3460696"/>
            <a:ext cx="869149" cy="369332"/>
          </a:xfrm>
          <a:prstGeom prst="rect">
            <a:avLst/>
          </a:prstGeom>
        </p:spPr>
        <p:txBody>
          <a:bodyPr wrap="none">
            <a:spAutoFit/>
          </a:bodyPr>
          <a:lstStyle/>
          <a:p>
            <a:r>
              <a:rPr lang="en-GB" dirty="0">
                <a:latin typeface="Arial Narrow" panose="020B0606020202030204" pitchFamily="34" charset="0"/>
              </a:rPr>
              <a:t>(D5.x.1)</a:t>
            </a:r>
            <a:endParaRPr lang="en-US" dirty="0"/>
          </a:p>
        </p:txBody>
      </p:sp>
      <p:pic>
        <p:nvPicPr>
          <p:cNvPr id="84" name="Εικόνα 83">
            <a:extLst>
              <a:ext uri="{FF2B5EF4-FFF2-40B4-BE49-F238E27FC236}">
                <a16:creationId xmlns:a16="http://schemas.microsoft.com/office/drawing/2014/main" id="{843EB004-D2CD-42C1-B18B-2E3A56F2F2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4713" y="800900"/>
            <a:ext cx="717679" cy="642134"/>
          </a:xfrm>
          <a:prstGeom prst="rect">
            <a:avLst/>
          </a:prstGeom>
        </p:spPr>
      </p:pic>
      <p:sp>
        <p:nvSpPr>
          <p:cNvPr id="87" name="Στρογγυλεμένο ορθογώνιο 16">
            <a:extLst>
              <a:ext uri="{FF2B5EF4-FFF2-40B4-BE49-F238E27FC236}">
                <a16:creationId xmlns:a16="http://schemas.microsoft.com/office/drawing/2014/main" id="{8FDF8926-42A8-45D6-86B3-AC189DF4C9DB}"/>
              </a:ext>
            </a:extLst>
          </p:cNvPr>
          <p:cNvSpPr/>
          <p:nvPr/>
        </p:nvSpPr>
        <p:spPr>
          <a:xfrm>
            <a:off x="903130" y="5382534"/>
            <a:ext cx="1169394" cy="720080"/>
          </a:xfrm>
          <a:prstGeom prst="roundRect">
            <a:avLst/>
          </a:prstGeom>
          <a:solidFill>
            <a:schemeClr val="tx1">
              <a:lumMod val="75000"/>
              <a:lumOff val="25000"/>
              <a:alpha val="71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300" dirty="0">
                <a:latin typeface="Arial Narrow" panose="020B0606020202030204" pitchFamily="34" charset="0"/>
              </a:rPr>
              <a:t>measurements &amp; inspection  results</a:t>
            </a:r>
            <a:endParaRPr lang="el-GR" sz="1300" dirty="0">
              <a:latin typeface="Arial Narrow" panose="020B0606020202030204" pitchFamily="34" charset="0"/>
            </a:endParaRPr>
          </a:p>
        </p:txBody>
      </p:sp>
      <p:sp>
        <p:nvSpPr>
          <p:cNvPr id="90" name="Στρογγυλεμένο ορθογώνιο 17">
            <a:extLst>
              <a:ext uri="{FF2B5EF4-FFF2-40B4-BE49-F238E27FC236}">
                <a16:creationId xmlns:a16="http://schemas.microsoft.com/office/drawing/2014/main" id="{1CE21F5F-3E8C-452E-BFD3-A785DE38545B}"/>
              </a:ext>
            </a:extLst>
          </p:cNvPr>
          <p:cNvSpPr/>
          <p:nvPr/>
        </p:nvSpPr>
        <p:spPr>
          <a:xfrm>
            <a:off x="903130" y="6219628"/>
            <a:ext cx="1160687" cy="360040"/>
          </a:xfrm>
          <a:prstGeom prst="roundRect">
            <a:avLst/>
          </a:prstGeom>
          <a:solidFill>
            <a:schemeClr val="tx1">
              <a:lumMod val="75000"/>
              <a:lumOff val="25000"/>
              <a:alpha val="71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300" dirty="0">
                <a:latin typeface="Arial Narrow" panose="020B0606020202030204" pitchFamily="34" charset="0"/>
              </a:rPr>
              <a:t>diagnosis</a:t>
            </a:r>
            <a:endParaRPr lang="el-GR" sz="1300" dirty="0">
              <a:latin typeface="Arial Narrow" panose="020B0606020202030204" pitchFamily="34" charset="0"/>
            </a:endParaRPr>
          </a:p>
        </p:txBody>
      </p:sp>
      <p:sp>
        <p:nvSpPr>
          <p:cNvPr id="94" name="Στρογγυλεμένο ορθογώνιο 35">
            <a:extLst>
              <a:ext uri="{FF2B5EF4-FFF2-40B4-BE49-F238E27FC236}">
                <a16:creationId xmlns:a16="http://schemas.microsoft.com/office/drawing/2014/main" id="{2E03E40E-4527-4EE5-93DB-65A1E42089AE}"/>
              </a:ext>
            </a:extLst>
          </p:cNvPr>
          <p:cNvSpPr/>
          <p:nvPr/>
        </p:nvSpPr>
        <p:spPr>
          <a:xfrm>
            <a:off x="2196494" y="5382534"/>
            <a:ext cx="1160687" cy="720080"/>
          </a:xfrm>
          <a:prstGeom prst="roundRect">
            <a:avLst/>
          </a:prstGeom>
          <a:solidFill>
            <a:schemeClr val="tx1">
              <a:lumMod val="75000"/>
              <a:lumOff val="25000"/>
              <a:alpha val="71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300" dirty="0">
                <a:latin typeface="Arial Narrow" panose="020B0606020202030204" pitchFamily="34" charset="0"/>
              </a:rPr>
              <a:t>instructions / plans</a:t>
            </a:r>
            <a:endParaRPr lang="el-GR" sz="1300" dirty="0">
              <a:latin typeface="Arial Narrow" panose="020B0606020202030204" pitchFamily="34" charset="0"/>
            </a:endParaRPr>
          </a:p>
        </p:txBody>
      </p:sp>
      <p:sp>
        <p:nvSpPr>
          <p:cNvPr id="95" name="Στρογγυλεμένο ορθογώνιο 35">
            <a:extLst>
              <a:ext uri="{FF2B5EF4-FFF2-40B4-BE49-F238E27FC236}">
                <a16:creationId xmlns:a16="http://schemas.microsoft.com/office/drawing/2014/main" id="{C2996027-ACE8-405C-9557-8C4AB07B6C18}"/>
              </a:ext>
            </a:extLst>
          </p:cNvPr>
          <p:cNvSpPr/>
          <p:nvPr/>
        </p:nvSpPr>
        <p:spPr>
          <a:xfrm>
            <a:off x="2191826" y="6219628"/>
            <a:ext cx="1160687" cy="360040"/>
          </a:xfrm>
          <a:prstGeom prst="roundRect">
            <a:avLst/>
          </a:prstGeom>
          <a:solidFill>
            <a:schemeClr val="tx1">
              <a:lumMod val="75000"/>
              <a:lumOff val="25000"/>
              <a:alpha val="71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300" dirty="0">
                <a:latin typeface="Arial Narrow" panose="020B0606020202030204" pitchFamily="34" charset="0"/>
              </a:rPr>
              <a:t>schedule visits</a:t>
            </a:r>
            <a:endParaRPr lang="el-GR" sz="1300" dirty="0">
              <a:latin typeface="Arial Narrow" panose="020B0606020202030204" pitchFamily="34" charset="0"/>
            </a:endParaRPr>
          </a:p>
        </p:txBody>
      </p:sp>
      <p:sp>
        <p:nvSpPr>
          <p:cNvPr id="31" name="Οβάλ 30">
            <a:extLst>
              <a:ext uri="{FF2B5EF4-FFF2-40B4-BE49-F238E27FC236}">
                <a16:creationId xmlns:a16="http://schemas.microsoft.com/office/drawing/2014/main" id="{22A8965E-58DE-44DA-80DF-1EA1C89E10F9}"/>
              </a:ext>
            </a:extLst>
          </p:cNvPr>
          <p:cNvSpPr/>
          <p:nvPr/>
        </p:nvSpPr>
        <p:spPr>
          <a:xfrm>
            <a:off x="7086609" y="2545917"/>
            <a:ext cx="255711" cy="255711"/>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Narrow" panose="020B0606020202030204" pitchFamily="34" charset="0"/>
              </a:rPr>
              <a:t>8</a:t>
            </a:r>
          </a:p>
        </p:txBody>
      </p:sp>
    </p:spTree>
    <p:extLst>
      <p:ext uri="{BB962C8B-B14F-4D97-AF65-F5344CB8AC3E}">
        <p14:creationId xmlns:p14="http://schemas.microsoft.com/office/powerpoint/2010/main" val="2650927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6" name="Διάγραμμα ροής: Μαγνητικός δίσκος 105">
            <a:extLst>
              <a:ext uri="{FF2B5EF4-FFF2-40B4-BE49-F238E27FC236}">
                <a16:creationId xmlns:a16="http://schemas.microsoft.com/office/drawing/2014/main" id="{4A9BF850-AB71-4E5B-BE9B-1CDF2C84611D}"/>
              </a:ext>
            </a:extLst>
          </p:cNvPr>
          <p:cNvSpPr/>
          <p:nvPr/>
        </p:nvSpPr>
        <p:spPr>
          <a:xfrm>
            <a:off x="10397089" y="4920636"/>
            <a:ext cx="1286771" cy="808625"/>
          </a:xfrm>
          <a:prstGeom prst="flowChartMagneticDisk">
            <a:avLst/>
          </a:prstGeom>
          <a:solidFill>
            <a:srgbClr val="0094D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latin typeface="Arial Narrow" panose="020B0606020202030204" pitchFamily="34" charset="0"/>
              </a:rPr>
              <a:t>PHR database</a:t>
            </a:r>
          </a:p>
        </p:txBody>
      </p:sp>
      <p:grpSp>
        <p:nvGrpSpPr>
          <p:cNvPr id="231" name="Ομάδα 230">
            <a:extLst>
              <a:ext uri="{FF2B5EF4-FFF2-40B4-BE49-F238E27FC236}">
                <a16:creationId xmlns:a16="http://schemas.microsoft.com/office/drawing/2014/main" id="{489EC4E1-EB9A-4A42-8B96-265100213B51}"/>
              </a:ext>
            </a:extLst>
          </p:cNvPr>
          <p:cNvGrpSpPr/>
          <p:nvPr/>
        </p:nvGrpSpPr>
        <p:grpSpPr>
          <a:xfrm>
            <a:off x="5135169" y="3708464"/>
            <a:ext cx="801297" cy="801297"/>
            <a:chOff x="2727961" y="4707061"/>
            <a:chExt cx="801297" cy="801297"/>
          </a:xfrm>
        </p:grpSpPr>
        <p:sp>
          <p:nvSpPr>
            <p:cNvPr id="232" name="Οβάλ 231">
              <a:extLst>
                <a:ext uri="{FF2B5EF4-FFF2-40B4-BE49-F238E27FC236}">
                  <a16:creationId xmlns:a16="http://schemas.microsoft.com/office/drawing/2014/main" id="{3F325A55-6AB7-403D-8EA8-9F0EB8849748}"/>
                </a:ext>
              </a:extLst>
            </p:cNvPr>
            <p:cNvSpPr/>
            <p:nvPr/>
          </p:nvSpPr>
          <p:spPr>
            <a:xfrm>
              <a:off x="2727961" y="4707061"/>
              <a:ext cx="801297" cy="80129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3" name="Εικόνα 232">
              <a:extLst>
                <a:ext uri="{FF2B5EF4-FFF2-40B4-BE49-F238E27FC236}">
                  <a16:creationId xmlns:a16="http://schemas.microsoft.com/office/drawing/2014/main" id="{9C7C2050-5C8B-4AE8-9EF3-D1CF3E4ECC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03959" y="4793664"/>
              <a:ext cx="669316" cy="648000"/>
            </a:xfrm>
            <a:prstGeom prst="rect">
              <a:avLst/>
            </a:prstGeom>
          </p:spPr>
        </p:pic>
      </p:grpSp>
      <p:pic>
        <p:nvPicPr>
          <p:cNvPr id="108" name="Εικόνα 107">
            <a:extLst>
              <a:ext uri="{FF2B5EF4-FFF2-40B4-BE49-F238E27FC236}">
                <a16:creationId xmlns:a16="http://schemas.microsoft.com/office/drawing/2014/main" id="{5A3967E4-B1BD-41F2-9207-931270D40E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8868" y="2377538"/>
            <a:ext cx="717679" cy="642134"/>
          </a:xfrm>
          <a:prstGeom prst="rect">
            <a:avLst/>
          </a:prstGeom>
        </p:spPr>
      </p:pic>
      <p:cxnSp>
        <p:nvCxnSpPr>
          <p:cNvPr id="121" name="Ευθύγραμμο βέλος σύνδεσης 120">
            <a:extLst>
              <a:ext uri="{FF2B5EF4-FFF2-40B4-BE49-F238E27FC236}">
                <a16:creationId xmlns:a16="http://schemas.microsoft.com/office/drawing/2014/main" id="{5A25128B-7003-4F1D-BB3E-DDF1FD742365}"/>
              </a:ext>
            </a:extLst>
          </p:cNvPr>
          <p:cNvCxnSpPr>
            <a:cxnSpLocks/>
            <a:stCxn id="232" idx="0"/>
            <a:endCxn id="108" idx="1"/>
          </p:cNvCxnSpPr>
          <p:nvPr/>
        </p:nvCxnSpPr>
        <p:spPr>
          <a:xfrm flipV="1">
            <a:off x="5535818" y="2698605"/>
            <a:ext cx="583050" cy="10098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0" name="Ορθογώνιο 149">
            <a:extLst>
              <a:ext uri="{FF2B5EF4-FFF2-40B4-BE49-F238E27FC236}">
                <a16:creationId xmlns:a16="http://schemas.microsoft.com/office/drawing/2014/main" id="{C53FA2DC-3A3D-403B-946B-4B6959823D54}"/>
              </a:ext>
            </a:extLst>
          </p:cNvPr>
          <p:cNvSpPr/>
          <p:nvPr/>
        </p:nvSpPr>
        <p:spPr>
          <a:xfrm>
            <a:off x="7513796" y="72292"/>
            <a:ext cx="2362527" cy="646331"/>
          </a:xfrm>
          <a:prstGeom prst="rect">
            <a:avLst/>
          </a:prstGeom>
          <a:solidFill>
            <a:schemeClr val="bg1">
              <a:lumMod val="75000"/>
            </a:schemeClr>
          </a:solidFill>
          <a:ln>
            <a:solidFill>
              <a:schemeClr val="bg1">
                <a:lumMod val="75000"/>
              </a:schemeClr>
            </a:solidFill>
          </a:ln>
        </p:spPr>
        <p:txBody>
          <a:bodyPr wrap="square">
            <a:spAutoFit/>
          </a:bodyPr>
          <a:lstStyle/>
          <a:p>
            <a:pPr algn="ctr"/>
            <a:endParaRPr lang="en-GB" sz="1200" dirty="0">
              <a:latin typeface="Arial Narrow" panose="020B0606020202030204" pitchFamily="34" charset="0"/>
            </a:endParaRPr>
          </a:p>
          <a:p>
            <a:pPr algn="ctr"/>
            <a:endParaRPr lang="en-GB" sz="1200" dirty="0">
              <a:latin typeface="Arial Narrow" panose="020B0606020202030204" pitchFamily="34" charset="0"/>
            </a:endParaRPr>
          </a:p>
          <a:p>
            <a:pPr algn="ctr"/>
            <a:endParaRPr lang="en-GB" sz="1200" dirty="0">
              <a:latin typeface="Arial Narrow" panose="020B0606020202030204" pitchFamily="34" charset="0"/>
            </a:endParaRPr>
          </a:p>
        </p:txBody>
      </p:sp>
      <p:sp>
        <p:nvSpPr>
          <p:cNvPr id="151" name="Ορθογώνιο 150">
            <a:extLst>
              <a:ext uri="{FF2B5EF4-FFF2-40B4-BE49-F238E27FC236}">
                <a16:creationId xmlns:a16="http://schemas.microsoft.com/office/drawing/2014/main" id="{FBC0BBB0-C84D-4C94-ACD1-7732C7D55F5C}"/>
              </a:ext>
            </a:extLst>
          </p:cNvPr>
          <p:cNvSpPr/>
          <p:nvPr/>
        </p:nvSpPr>
        <p:spPr>
          <a:xfrm>
            <a:off x="7996443" y="77445"/>
            <a:ext cx="1943100" cy="646331"/>
          </a:xfrm>
          <a:prstGeom prst="rect">
            <a:avLst/>
          </a:prstGeom>
          <a:noFill/>
          <a:ln>
            <a:noFill/>
          </a:ln>
        </p:spPr>
        <p:txBody>
          <a:bodyPr wrap="square">
            <a:spAutoFit/>
          </a:bodyPr>
          <a:lstStyle/>
          <a:p>
            <a:r>
              <a:rPr lang="en-US" b="1" dirty="0">
                <a:latin typeface="Arial Narrow" panose="020B0606020202030204" pitchFamily="34" charset="0"/>
              </a:rPr>
              <a:t>e-Prescription &amp;</a:t>
            </a:r>
            <a:br>
              <a:rPr lang="en-US" b="1" dirty="0">
                <a:latin typeface="Arial Narrow" panose="020B0606020202030204" pitchFamily="34" charset="0"/>
              </a:rPr>
            </a:br>
            <a:r>
              <a:rPr lang="en-US" b="1" dirty="0">
                <a:latin typeface="Arial Narrow" panose="020B0606020202030204" pitchFamily="34" charset="0"/>
              </a:rPr>
              <a:t>e-Referral </a:t>
            </a:r>
            <a:r>
              <a:rPr lang="en-US" sz="1200" dirty="0">
                <a:latin typeface="Arial Narrow" panose="020B0606020202030204" pitchFamily="34" charset="0"/>
              </a:rPr>
              <a:t>(D4.2.4)</a:t>
            </a:r>
          </a:p>
        </p:txBody>
      </p:sp>
      <p:pic>
        <p:nvPicPr>
          <p:cNvPr id="152" name="Εικόνα 151">
            <a:extLst>
              <a:ext uri="{FF2B5EF4-FFF2-40B4-BE49-F238E27FC236}">
                <a16:creationId xmlns:a16="http://schemas.microsoft.com/office/drawing/2014/main" id="{F636FE02-B765-431C-87BC-C27CC42AA9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4951" y="103405"/>
            <a:ext cx="400337" cy="599495"/>
          </a:xfrm>
          <a:prstGeom prst="rect">
            <a:avLst/>
          </a:prstGeom>
        </p:spPr>
      </p:pic>
      <p:cxnSp>
        <p:nvCxnSpPr>
          <p:cNvPr id="181" name="Ευθύγραμμο βέλος σύνδεσης 180">
            <a:extLst>
              <a:ext uri="{FF2B5EF4-FFF2-40B4-BE49-F238E27FC236}">
                <a16:creationId xmlns:a16="http://schemas.microsoft.com/office/drawing/2014/main" id="{9C020C3D-384B-4B28-9C9B-382D707A9CF6}"/>
              </a:ext>
            </a:extLst>
          </p:cNvPr>
          <p:cNvCxnSpPr>
            <a:cxnSpLocks/>
            <a:stCxn id="108" idx="3"/>
            <a:endCxn id="150" idx="1"/>
          </p:cNvCxnSpPr>
          <p:nvPr/>
        </p:nvCxnSpPr>
        <p:spPr>
          <a:xfrm flipV="1">
            <a:off x="6836547" y="395458"/>
            <a:ext cx="677249" cy="23031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Γραμμή σύνδεσης: Γωνιώδης 183">
            <a:extLst>
              <a:ext uri="{FF2B5EF4-FFF2-40B4-BE49-F238E27FC236}">
                <a16:creationId xmlns:a16="http://schemas.microsoft.com/office/drawing/2014/main" id="{FC051AC1-90D0-4BA2-ADB1-2EE0D07180B0}"/>
              </a:ext>
            </a:extLst>
          </p:cNvPr>
          <p:cNvCxnSpPr>
            <a:cxnSpLocks/>
            <a:stCxn id="260" idx="3"/>
            <a:endCxn id="106" idx="4"/>
          </p:cNvCxnSpPr>
          <p:nvPr/>
        </p:nvCxnSpPr>
        <p:spPr>
          <a:xfrm>
            <a:off x="10540121" y="431855"/>
            <a:ext cx="1143739" cy="4893094"/>
          </a:xfrm>
          <a:prstGeom prst="bentConnector3">
            <a:avLst>
              <a:gd name="adj1" fmla="val 119987"/>
            </a:avLst>
          </a:prstGeom>
          <a:ln>
            <a:prstDash val="dash"/>
            <a:tailEnd type="triangle"/>
          </a:ln>
        </p:spPr>
        <p:style>
          <a:lnRef idx="1">
            <a:schemeClr val="accent1"/>
          </a:lnRef>
          <a:fillRef idx="0">
            <a:schemeClr val="accent1"/>
          </a:fillRef>
          <a:effectRef idx="0">
            <a:schemeClr val="accent1"/>
          </a:effectRef>
          <a:fontRef idx="minor">
            <a:schemeClr val="tx1"/>
          </a:fontRef>
        </p:style>
      </p:cxnSp>
      <p:pic>
        <p:nvPicPr>
          <p:cNvPr id="260" name="Εικόνα 259">
            <a:extLst>
              <a:ext uri="{FF2B5EF4-FFF2-40B4-BE49-F238E27FC236}">
                <a16:creationId xmlns:a16="http://schemas.microsoft.com/office/drawing/2014/main" id="{16D88665-39D2-443A-B815-41262A2AA1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76323" y="78403"/>
            <a:ext cx="663798" cy="706903"/>
          </a:xfrm>
          <a:prstGeom prst="rect">
            <a:avLst/>
          </a:prstGeom>
        </p:spPr>
      </p:pic>
      <p:sp>
        <p:nvSpPr>
          <p:cNvPr id="75" name="Ορθογώνιο 74">
            <a:extLst>
              <a:ext uri="{FF2B5EF4-FFF2-40B4-BE49-F238E27FC236}">
                <a16:creationId xmlns:a16="http://schemas.microsoft.com/office/drawing/2014/main" id="{04885424-C418-4ADC-9B57-E954275E28E7}"/>
              </a:ext>
            </a:extLst>
          </p:cNvPr>
          <p:cNvSpPr/>
          <p:nvPr/>
        </p:nvSpPr>
        <p:spPr>
          <a:xfrm>
            <a:off x="0" y="0"/>
            <a:ext cx="50111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Ορθογώνιο 75">
            <a:extLst>
              <a:ext uri="{FF2B5EF4-FFF2-40B4-BE49-F238E27FC236}">
                <a16:creationId xmlns:a16="http://schemas.microsoft.com/office/drawing/2014/main" id="{4348D256-C8F6-4C02-A3BA-71DEA3FF4E1C}"/>
              </a:ext>
            </a:extLst>
          </p:cNvPr>
          <p:cNvSpPr/>
          <p:nvPr/>
        </p:nvSpPr>
        <p:spPr>
          <a:xfrm>
            <a:off x="94725" y="747498"/>
            <a:ext cx="3938184" cy="3072444"/>
          </a:xfrm>
          <a:prstGeom prst="rect">
            <a:avLst/>
          </a:prstGeom>
        </p:spPr>
        <p:txBody>
          <a:bodyPr wrap="square">
            <a:spAutoFit/>
          </a:bodyPr>
          <a:lstStyle/>
          <a:p>
            <a:pPr lvl="0">
              <a:lnSpc>
                <a:spcPct val="107000"/>
              </a:lnSpc>
              <a:spcAft>
                <a:spcPts val="0"/>
              </a:spcAft>
            </a:pPr>
            <a:r>
              <a:rPr lang="en-US" sz="1300" dirty="0">
                <a:latin typeface="Arial Narrow" panose="020B0606020202030204" pitchFamily="34" charset="0"/>
                <a:ea typeface="Calibri" panose="020F0502020204030204" pitchFamily="34" charset="0"/>
                <a:cs typeface="Times New Roman" panose="02020603050405020304" pitchFamily="18" charset="0"/>
              </a:rPr>
              <a:t>8</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 A </a:t>
            </a:r>
            <a:r>
              <a:rPr lang="en-US" sz="1300" b="1" dirty="0">
                <a:effectLst/>
                <a:latin typeface="Arial Narrow" panose="020B0606020202030204" pitchFamily="34" charset="0"/>
                <a:ea typeface="Calibri" panose="020F0502020204030204" pitchFamily="34" charset="0"/>
                <a:cs typeface="Times New Roman" panose="02020603050405020304" pitchFamily="18" charset="0"/>
              </a:rPr>
              <a:t>PHR owner</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 (citizen) may visit </a:t>
            </a:r>
            <a:r>
              <a:rPr lang="en-US" sz="1300" dirty="0">
                <a:latin typeface="Arial Narrow" panose="020B0606020202030204" pitchFamily="34" charset="0"/>
                <a:cs typeface="Times New Roman" panose="02020603050405020304" pitchFamily="18" charset="0"/>
              </a:rPr>
              <a:t>any </a:t>
            </a:r>
            <a:r>
              <a:rPr lang="en-US" sz="1300" b="1"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Health service professional</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 who </a:t>
            </a:r>
            <a:r>
              <a:rPr lang="en-US" sz="1300" u="sng" dirty="0">
                <a:effectLst/>
                <a:latin typeface="Arial Narrow" panose="020B0606020202030204" pitchFamily="34" charset="0"/>
                <a:ea typeface="Calibri" panose="020F0502020204030204" pitchFamily="34" charset="0"/>
                <a:cs typeface="Times New Roman" panose="02020603050405020304" pitchFamily="18" charset="0"/>
              </a:rPr>
              <a:t>has access</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 to a </a:t>
            </a:r>
            <a:r>
              <a:rPr lang="en-US" sz="1300" b="1" dirty="0">
                <a:solidFill>
                  <a:srgbClr val="0070C0"/>
                </a:solidFill>
                <a:latin typeface="Arial Narrow" panose="020B0606020202030204" pitchFamily="34" charset="0"/>
                <a:cs typeface="Times New Roman" panose="02020603050405020304" pitchFamily="18" charset="0"/>
              </a:rPr>
              <a:t>Connected third-party system</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 (see </a:t>
            </a:r>
            <a:r>
              <a:rPr lang="en-US" sz="1300" dirty="0">
                <a:latin typeface="Arial Narrow" panose="020B0606020202030204" pitchFamily="34" charset="0"/>
                <a:ea typeface="Calibri" panose="020F0502020204030204" pitchFamily="34" charset="0"/>
                <a:cs typeface="Times New Roman" panose="02020603050405020304" pitchFamily="18" charset="0"/>
              </a:rPr>
              <a:t>D4.2.4)</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 and:</a:t>
            </a:r>
          </a:p>
          <a:p>
            <a:pPr marL="742950" lvl="1" indent="-285750">
              <a:lnSpc>
                <a:spcPct val="107000"/>
              </a:lnSpc>
              <a:spcAft>
                <a:spcPts val="0"/>
              </a:spcAft>
              <a:buFont typeface="+mj-lt"/>
              <a:buAutoNum type="alphaLcPeriod"/>
            </a:pPr>
            <a:r>
              <a:rPr lang="en-GB" sz="1300" i="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[precondition: has granted the professional access rights (temporary or not) to </a:t>
            </a:r>
            <a:r>
              <a:rPr lang="en-US" sz="1300" i="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view parts or whole of his/</a:t>
            </a:r>
            <a:r>
              <a:rPr lang="en-GB" sz="1300" i="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her PHR data] </a:t>
            </a:r>
            <a:br>
              <a:rPr lang="en-GB" sz="1300" i="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br>
            <a:r>
              <a:rPr lang="en-GB" sz="1300" dirty="0">
                <a:latin typeface="Arial Narrow" panose="020B0606020202030204" pitchFamily="34" charset="0"/>
                <a:ea typeface="Calibri" panose="020F0502020204030204" pitchFamily="34" charset="0"/>
                <a:cs typeface="Times New Roman" panose="02020603050405020304" pitchFamily="18" charset="0"/>
              </a:rPr>
              <a:t>view parts or whole of the patient’s PHR data, through his / her </a:t>
            </a:r>
            <a:r>
              <a:rPr lang="en-GB" sz="1300" b="1" dirty="0">
                <a:solidFill>
                  <a:srgbClr val="0070C0"/>
                </a:solidFill>
                <a:latin typeface="Arial Narrow" panose="020B0606020202030204" pitchFamily="34" charset="0"/>
                <a:cs typeface="Times New Roman" panose="02020603050405020304" pitchFamily="18" charset="0"/>
              </a:rPr>
              <a:t>e-Prescription &amp; e-Referral systems</a:t>
            </a:r>
          </a:p>
          <a:p>
            <a:pPr marL="742950" lvl="1" indent="-285750">
              <a:lnSpc>
                <a:spcPct val="107000"/>
              </a:lnSpc>
              <a:spcAft>
                <a:spcPts val="0"/>
              </a:spcAft>
              <a:buFont typeface="+mj-lt"/>
              <a:buAutoNum type="alphaLcPeriod"/>
            </a:pPr>
            <a:r>
              <a:rPr lang="en-GB" sz="1300" i="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[precondition: has granted the professional access rights (temporary or not) to add / upload new data to his/her PHR data] </a:t>
            </a:r>
            <a:br>
              <a:rPr lang="en-GB" sz="1300" i="1" dirty="0">
                <a:latin typeface="Arial Narrow" panose="020B0606020202030204" pitchFamily="34" charset="0"/>
                <a:ea typeface="Calibri" panose="020F0502020204030204" pitchFamily="34" charset="0"/>
                <a:cs typeface="Times New Roman" panose="02020603050405020304" pitchFamily="18" charset="0"/>
              </a:rPr>
            </a:br>
            <a:r>
              <a:rPr lang="en-GB" sz="1300" dirty="0">
                <a:latin typeface="Arial Narrow" panose="020B0606020202030204" pitchFamily="34" charset="0"/>
                <a:ea typeface="Calibri" panose="020F0502020204030204" pitchFamily="34" charset="0"/>
                <a:cs typeface="Times New Roman" panose="02020603050405020304" pitchFamily="18" charset="0"/>
              </a:rPr>
              <a:t>add / upload data to the patient’s PHR through his/her </a:t>
            </a:r>
            <a:r>
              <a:rPr lang="en-GB" sz="1300" b="1" dirty="0">
                <a:solidFill>
                  <a:srgbClr val="0070C0"/>
                </a:solidFill>
                <a:latin typeface="Arial Narrow" panose="020B0606020202030204" pitchFamily="34" charset="0"/>
                <a:cs typeface="Times New Roman" panose="02020603050405020304" pitchFamily="18" charset="0"/>
              </a:rPr>
              <a:t>e-Prescription &amp; e-Referral systems </a:t>
            </a:r>
            <a:endParaRPr lang="en-GB" sz="1300" dirty="0">
              <a:latin typeface="Arial Narrow" panose="020B0606020202030204" pitchFamily="34" charset="0"/>
              <a:ea typeface="Calibri" panose="020F0502020204030204" pitchFamily="34" charset="0"/>
              <a:cs typeface="Times New Roman" panose="02020603050405020304" pitchFamily="18" charset="0"/>
            </a:endParaRPr>
          </a:p>
        </p:txBody>
      </p:sp>
      <p:pic>
        <p:nvPicPr>
          <p:cNvPr id="78" name="Εικόνα 77">
            <a:extLst>
              <a:ext uri="{FF2B5EF4-FFF2-40B4-BE49-F238E27FC236}">
                <a16:creationId xmlns:a16="http://schemas.microsoft.com/office/drawing/2014/main" id="{A11927D2-3AC9-4946-86B1-C345D46339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4713" y="800900"/>
            <a:ext cx="717679" cy="642134"/>
          </a:xfrm>
          <a:prstGeom prst="rect">
            <a:avLst/>
          </a:prstGeom>
        </p:spPr>
      </p:pic>
      <p:pic>
        <p:nvPicPr>
          <p:cNvPr id="79" name="Εικόνα 78">
            <a:extLst>
              <a:ext uri="{FF2B5EF4-FFF2-40B4-BE49-F238E27FC236}">
                <a16:creationId xmlns:a16="http://schemas.microsoft.com/office/drawing/2014/main" id="{EE688918-56A3-4E60-9BBE-F921DEC84F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91572" y="1444617"/>
            <a:ext cx="663798" cy="706903"/>
          </a:xfrm>
          <a:prstGeom prst="rect">
            <a:avLst/>
          </a:prstGeom>
        </p:spPr>
      </p:pic>
      <p:sp>
        <p:nvSpPr>
          <p:cNvPr id="80" name="Ορθογώνιο 79">
            <a:extLst>
              <a:ext uri="{FF2B5EF4-FFF2-40B4-BE49-F238E27FC236}">
                <a16:creationId xmlns:a16="http://schemas.microsoft.com/office/drawing/2014/main" id="{7A4C4F45-7060-4A3F-8BA7-5B7D0D12FB6E}"/>
              </a:ext>
            </a:extLst>
          </p:cNvPr>
          <p:cNvSpPr/>
          <p:nvPr/>
        </p:nvSpPr>
        <p:spPr>
          <a:xfrm>
            <a:off x="4002179" y="2088332"/>
            <a:ext cx="869149" cy="369332"/>
          </a:xfrm>
          <a:prstGeom prst="rect">
            <a:avLst/>
          </a:prstGeom>
        </p:spPr>
        <p:txBody>
          <a:bodyPr wrap="none">
            <a:spAutoFit/>
          </a:bodyPr>
          <a:lstStyle/>
          <a:p>
            <a:r>
              <a:rPr lang="en-GB" dirty="0">
                <a:latin typeface="Arial Narrow" panose="020B0606020202030204" pitchFamily="34" charset="0"/>
              </a:rPr>
              <a:t>(D4.2.4)</a:t>
            </a:r>
            <a:endParaRPr lang="en-US" dirty="0"/>
          </a:p>
        </p:txBody>
      </p:sp>
      <p:sp>
        <p:nvSpPr>
          <p:cNvPr id="20" name="Οβάλ 19">
            <a:extLst>
              <a:ext uri="{FF2B5EF4-FFF2-40B4-BE49-F238E27FC236}">
                <a16:creationId xmlns:a16="http://schemas.microsoft.com/office/drawing/2014/main" id="{E999499C-1347-423A-87F8-29D0953B3DA7}"/>
              </a:ext>
            </a:extLst>
          </p:cNvPr>
          <p:cNvSpPr/>
          <p:nvPr/>
        </p:nvSpPr>
        <p:spPr>
          <a:xfrm>
            <a:off x="7094277" y="1291320"/>
            <a:ext cx="255711" cy="255711"/>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Narrow" panose="020B0606020202030204" pitchFamily="34" charset="0"/>
              </a:rPr>
              <a:t>9</a:t>
            </a:r>
          </a:p>
        </p:txBody>
      </p:sp>
    </p:spTree>
    <p:extLst>
      <p:ext uri="{BB962C8B-B14F-4D97-AF65-F5344CB8AC3E}">
        <p14:creationId xmlns:p14="http://schemas.microsoft.com/office/powerpoint/2010/main" val="42196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9" name="Ορθογώνιο 38">
            <a:extLst>
              <a:ext uri="{FF2B5EF4-FFF2-40B4-BE49-F238E27FC236}">
                <a16:creationId xmlns:a16="http://schemas.microsoft.com/office/drawing/2014/main" id="{6E428835-15A3-4247-A644-D4F624076A7A}"/>
              </a:ext>
            </a:extLst>
          </p:cNvPr>
          <p:cNvSpPr/>
          <p:nvPr/>
        </p:nvSpPr>
        <p:spPr>
          <a:xfrm>
            <a:off x="8763001" y="6135360"/>
            <a:ext cx="3314694" cy="646331"/>
          </a:xfrm>
          <a:prstGeom prst="rect">
            <a:avLst/>
          </a:prstGeom>
          <a:solidFill>
            <a:schemeClr val="bg1">
              <a:lumMod val="75000"/>
            </a:schemeClr>
          </a:solidFill>
          <a:ln>
            <a:solidFill>
              <a:schemeClr val="bg1">
                <a:lumMod val="75000"/>
              </a:schemeClr>
            </a:solidFill>
          </a:ln>
        </p:spPr>
        <p:txBody>
          <a:bodyPr wrap="square">
            <a:spAutoFit/>
          </a:bodyPr>
          <a:lstStyle/>
          <a:p>
            <a:pPr algn="ctr"/>
            <a:endParaRPr lang="en-GB" sz="1200" dirty="0">
              <a:latin typeface="Arial Narrow" panose="020B0606020202030204" pitchFamily="34" charset="0"/>
            </a:endParaRPr>
          </a:p>
          <a:p>
            <a:pPr algn="ctr"/>
            <a:endParaRPr lang="en-GB" sz="1200" dirty="0">
              <a:latin typeface="Arial Narrow" panose="020B0606020202030204" pitchFamily="34" charset="0"/>
            </a:endParaRPr>
          </a:p>
          <a:p>
            <a:pPr algn="ctr"/>
            <a:endParaRPr lang="en-GB" sz="1200" dirty="0">
              <a:latin typeface="Arial Narrow" panose="020B0606020202030204" pitchFamily="34" charset="0"/>
            </a:endParaRPr>
          </a:p>
        </p:txBody>
      </p:sp>
      <p:sp>
        <p:nvSpPr>
          <p:cNvPr id="31" name="Ορθογώνιο 30">
            <a:extLst>
              <a:ext uri="{FF2B5EF4-FFF2-40B4-BE49-F238E27FC236}">
                <a16:creationId xmlns:a16="http://schemas.microsoft.com/office/drawing/2014/main" id="{291C1EA8-3AB9-49CA-8D27-E80784229728}"/>
              </a:ext>
            </a:extLst>
          </p:cNvPr>
          <p:cNvSpPr/>
          <p:nvPr/>
        </p:nvSpPr>
        <p:spPr>
          <a:xfrm>
            <a:off x="8763001" y="3888105"/>
            <a:ext cx="3314694" cy="646331"/>
          </a:xfrm>
          <a:prstGeom prst="rect">
            <a:avLst/>
          </a:prstGeom>
          <a:solidFill>
            <a:schemeClr val="bg1">
              <a:lumMod val="75000"/>
            </a:schemeClr>
          </a:solidFill>
          <a:ln>
            <a:solidFill>
              <a:schemeClr val="bg1">
                <a:lumMod val="75000"/>
              </a:schemeClr>
            </a:solidFill>
          </a:ln>
        </p:spPr>
        <p:txBody>
          <a:bodyPr wrap="square">
            <a:spAutoFit/>
          </a:bodyPr>
          <a:lstStyle/>
          <a:p>
            <a:pPr algn="ctr"/>
            <a:endParaRPr lang="en-GB" sz="1200" dirty="0">
              <a:latin typeface="Arial Narrow" panose="020B0606020202030204" pitchFamily="34" charset="0"/>
            </a:endParaRPr>
          </a:p>
          <a:p>
            <a:pPr algn="ctr"/>
            <a:endParaRPr lang="en-GB" sz="1200" dirty="0">
              <a:latin typeface="Arial Narrow" panose="020B0606020202030204" pitchFamily="34" charset="0"/>
            </a:endParaRPr>
          </a:p>
          <a:p>
            <a:pPr algn="ctr"/>
            <a:endParaRPr lang="en-GB" sz="1200" dirty="0">
              <a:latin typeface="Arial Narrow" panose="020B0606020202030204" pitchFamily="34" charset="0"/>
            </a:endParaRPr>
          </a:p>
        </p:txBody>
      </p:sp>
      <p:sp>
        <p:nvSpPr>
          <p:cNvPr id="30" name="Ορθογώνιο 29">
            <a:extLst>
              <a:ext uri="{FF2B5EF4-FFF2-40B4-BE49-F238E27FC236}">
                <a16:creationId xmlns:a16="http://schemas.microsoft.com/office/drawing/2014/main" id="{85D3C75B-5A94-45D5-B27E-04515047C361}"/>
              </a:ext>
            </a:extLst>
          </p:cNvPr>
          <p:cNvSpPr/>
          <p:nvPr/>
        </p:nvSpPr>
        <p:spPr>
          <a:xfrm>
            <a:off x="5524498" y="3889268"/>
            <a:ext cx="3160879" cy="646331"/>
          </a:xfrm>
          <a:prstGeom prst="rect">
            <a:avLst/>
          </a:prstGeom>
          <a:solidFill>
            <a:schemeClr val="bg1">
              <a:lumMod val="75000"/>
            </a:schemeClr>
          </a:solidFill>
          <a:ln>
            <a:solidFill>
              <a:schemeClr val="bg1">
                <a:lumMod val="75000"/>
              </a:schemeClr>
            </a:solidFill>
          </a:ln>
        </p:spPr>
        <p:txBody>
          <a:bodyPr wrap="square">
            <a:spAutoFit/>
          </a:bodyPr>
          <a:lstStyle/>
          <a:p>
            <a:pPr algn="ctr"/>
            <a:endParaRPr lang="en-GB" sz="1200" dirty="0">
              <a:latin typeface="Arial Narrow" panose="020B0606020202030204" pitchFamily="34" charset="0"/>
            </a:endParaRPr>
          </a:p>
          <a:p>
            <a:pPr algn="ctr"/>
            <a:endParaRPr lang="en-GB" sz="1200" dirty="0">
              <a:latin typeface="Arial Narrow" panose="020B0606020202030204" pitchFamily="34" charset="0"/>
            </a:endParaRPr>
          </a:p>
          <a:p>
            <a:pPr algn="ctr"/>
            <a:endParaRPr lang="en-GB" sz="1200" dirty="0">
              <a:latin typeface="Arial Narrow" panose="020B0606020202030204" pitchFamily="34" charset="0"/>
            </a:endParaRPr>
          </a:p>
        </p:txBody>
      </p:sp>
      <p:sp>
        <p:nvSpPr>
          <p:cNvPr id="5" name="Τίτλος 4">
            <a:extLst>
              <a:ext uri="{FF2B5EF4-FFF2-40B4-BE49-F238E27FC236}">
                <a16:creationId xmlns:a16="http://schemas.microsoft.com/office/drawing/2014/main" id="{D527386C-08E7-4ECE-A79D-5E27D50E07CA}"/>
              </a:ext>
            </a:extLst>
          </p:cNvPr>
          <p:cNvSpPr>
            <a:spLocks noGrp="1"/>
          </p:cNvSpPr>
          <p:nvPr>
            <p:ph type="title"/>
          </p:nvPr>
        </p:nvSpPr>
        <p:spPr>
          <a:xfrm>
            <a:off x="66675" y="1905000"/>
            <a:ext cx="5238750" cy="1321568"/>
          </a:xfrm>
        </p:spPr>
        <p:txBody>
          <a:bodyPr>
            <a:normAutofit/>
          </a:bodyPr>
          <a:lstStyle/>
          <a:p>
            <a:pPr algn="ctr"/>
            <a:r>
              <a:rPr lang="en-GB" sz="3200" b="1" dirty="0">
                <a:latin typeface="Arial Narrow" panose="020B0606020202030204" pitchFamily="34" charset="0"/>
              </a:rPr>
              <a:t>Overview of the Cross4all integrated system</a:t>
            </a:r>
            <a:endParaRPr lang="en-US" sz="3200" dirty="0">
              <a:latin typeface="Arial Narrow" panose="020B0606020202030204" pitchFamily="34" charset="0"/>
            </a:endParaRPr>
          </a:p>
        </p:txBody>
      </p:sp>
      <p:sp>
        <p:nvSpPr>
          <p:cNvPr id="6" name="Θέση περιεχομένου 5">
            <a:extLst>
              <a:ext uri="{FF2B5EF4-FFF2-40B4-BE49-F238E27FC236}">
                <a16:creationId xmlns:a16="http://schemas.microsoft.com/office/drawing/2014/main" id="{6A793306-CFBE-44A5-80E1-CEED72247642}"/>
              </a:ext>
            </a:extLst>
          </p:cNvPr>
          <p:cNvSpPr>
            <a:spLocks noGrp="1"/>
          </p:cNvSpPr>
          <p:nvPr>
            <p:ph sz="half" idx="1"/>
          </p:nvPr>
        </p:nvSpPr>
        <p:spPr>
          <a:xfrm>
            <a:off x="66675" y="3291909"/>
            <a:ext cx="5238750" cy="2843453"/>
          </a:xfrm>
          <a:solidFill>
            <a:schemeClr val="bg1"/>
          </a:solidFill>
          <a:ln>
            <a:solidFill>
              <a:schemeClr val="bg1">
                <a:lumMod val="75000"/>
              </a:schemeClr>
            </a:solidFill>
          </a:ln>
        </p:spPr>
        <p:txBody>
          <a:bodyPr anchor="ctr" anchorCtr="0">
            <a:normAutofit/>
          </a:bodyPr>
          <a:lstStyle/>
          <a:p>
            <a:r>
              <a:rPr lang="en-GB" sz="1800" dirty="0">
                <a:latin typeface="Arial Narrow" panose="020B0606020202030204" pitchFamily="34" charset="0"/>
              </a:rPr>
              <a:t>offer </a:t>
            </a:r>
            <a:r>
              <a:rPr lang="en-GB" sz="1800" b="1" dirty="0">
                <a:latin typeface="Arial Narrow" panose="020B0606020202030204" pitchFamily="34" charset="0"/>
              </a:rPr>
              <a:t>information on services</a:t>
            </a:r>
            <a:r>
              <a:rPr lang="en-GB" sz="1800" dirty="0">
                <a:latin typeface="Arial Narrow" panose="020B0606020202030204" pitchFamily="34" charset="0"/>
              </a:rPr>
              <a:t>, including information about access and accessibility</a:t>
            </a:r>
          </a:p>
          <a:p>
            <a:r>
              <a:rPr lang="en-GB" sz="1800" dirty="0">
                <a:latin typeface="Arial Narrow" panose="020B0606020202030204" pitchFamily="34" charset="0"/>
              </a:rPr>
              <a:t>support the operation of a </a:t>
            </a:r>
            <a:r>
              <a:rPr lang="en-GB" sz="1800" b="1" dirty="0">
                <a:latin typeface="Arial Narrow" panose="020B0606020202030204" pitchFamily="34" charset="0"/>
              </a:rPr>
              <a:t>volunteer programme</a:t>
            </a:r>
          </a:p>
          <a:p>
            <a:r>
              <a:rPr lang="en-GB" sz="1800" dirty="0">
                <a:latin typeface="Arial Narrow" panose="020B0606020202030204" pitchFamily="34" charset="0"/>
              </a:rPr>
              <a:t>offer access to </a:t>
            </a:r>
            <a:r>
              <a:rPr lang="en-GB" sz="1800" b="1" dirty="0">
                <a:latin typeface="Arial Narrow" panose="020B0606020202030204" pitchFamily="34" charset="0"/>
              </a:rPr>
              <a:t>resources for professionals</a:t>
            </a:r>
          </a:p>
          <a:p>
            <a:r>
              <a:rPr lang="en-GB" sz="1800" dirty="0">
                <a:latin typeface="Arial Narrow" panose="020B0606020202030204" pitchFamily="34" charset="0"/>
              </a:rPr>
              <a:t>offer access to </a:t>
            </a:r>
            <a:r>
              <a:rPr lang="en-GB" sz="1800" b="1" dirty="0">
                <a:latin typeface="Arial Narrow" panose="020B0606020202030204" pitchFamily="34" charset="0"/>
              </a:rPr>
              <a:t>resources for citizens</a:t>
            </a:r>
          </a:p>
          <a:p>
            <a:r>
              <a:rPr lang="en-GB" sz="1800" dirty="0">
                <a:latin typeface="Arial Narrow" panose="020B0606020202030204" pitchFamily="34" charset="0"/>
              </a:rPr>
              <a:t>offer info about &amp; access to</a:t>
            </a:r>
            <a:r>
              <a:rPr lang="el-GR" sz="1800" dirty="0">
                <a:latin typeface="Arial Narrow" panose="020B0606020202030204" pitchFamily="34" charset="0"/>
              </a:rPr>
              <a:t> </a:t>
            </a:r>
            <a:r>
              <a:rPr lang="en-US" sz="1800" b="1" dirty="0" err="1">
                <a:latin typeface="Arial Narrow" panose="020B0606020202030204" pitchFamily="34" charset="0"/>
              </a:rPr>
              <a:t>ePHR</a:t>
            </a:r>
            <a:r>
              <a:rPr lang="en-US" sz="1800" b="1" dirty="0">
                <a:latin typeface="Arial Narrow" panose="020B0606020202030204" pitchFamily="34" charset="0"/>
              </a:rPr>
              <a:t>, eLearning, e-Prescription and e-Referral </a:t>
            </a:r>
            <a:endParaRPr lang="en-GB" sz="1800" b="1" dirty="0">
              <a:latin typeface="Arial Narrow" panose="020B0606020202030204" pitchFamily="34" charset="0"/>
            </a:endParaRPr>
          </a:p>
        </p:txBody>
      </p:sp>
      <p:sp>
        <p:nvSpPr>
          <p:cNvPr id="7" name="Θέση περιεχομένου 6">
            <a:extLst>
              <a:ext uri="{FF2B5EF4-FFF2-40B4-BE49-F238E27FC236}">
                <a16:creationId xmlns:a16="http://schemas.microsoft.com/office/drawing/2014/main" id="{9A71F34F-5D4B-4726-B992-296253AC9EAB}"/>
              </a:ext>
            </a:extLst>
          </p:cNvPr>
          <p:cNvSpPr>
            <a:spLocks noGrp="1"/>
          </p:cNvSpPr>
          <p:nvPr>
            <p:ph sz="half" idx="2"/>
          </p:nvPr>
        </p:nvSpPr>
        <p:spPr>
          <a:xfrm>
            <a:off x="5524498" y="1981257"/>
            <a:ext cx="6553199" cy="1898980"/>
          </a:xfrm>
          <a:solidFill>
            <a:schemeClr val="bg1"/>
          </a:solidFill>
          <a:ln>
            <a:solidFill>
              <a:schemeClr val="bg1">
                <a:lumMod val="75000"/>
              </a:schemeClr>
            </a:solidFill>
          </a:ln>
        </p:spPr>
        <p:txBody>
          <a:bodyPr anchor="ctr" anchorCtr="0">
            <a:noAutofit/>
          </a:bodyPr>
          <a:lstStyle/>
          <a:p>
            <a:r>
              <a:rPr lang="en-GB" sz="1800" dirty="0">
                <a:latin typeface="Arial Narrow" panose="020B0606020202030204" pitchFamily="34" charset="0"/>
              </a:rPr>
              <a:t>allow citizens to </a:t>
            </a:r>
            <a:r>
              <a:rPr lang="en-GB" sz="1800" b="1" dirty="0">
                <a:latin typeface="Arial Narrow" panose="020B0606020202030204" pitchFamily="34" charset="0"/>
              </a:rPr>
              <a:t>create and maintain</a:t>
            </a:r>
            <a:r>
              <a:rPr lang="en-GB" sz="1800" dirty="0">
                <a:latin typeface="Arial Narrow" panose="020B0606020202030204" pitchFamily="34" charset="0"/>
              </a:rPr>
              <a:t> </a:t>
            </a:r>
            <a:r>
              <a:rPr lang="en-GB" sz="1800" b="1" dirty="0">
                <a:latin typeface="Arial Narrow" panose="020B0606020202030204" pitchFamily="34" charset="0"/>
              </a:rPr>
              <a:t>their own </a:t>
            </a:r>
            <a:r>
              <a:rPr lang="en-GB" sz="1800" b="1" dirty="0" err="1">
                <a:latin typeface="Arial Narrow" panose="020B0606020202030204" pitchFamily="34" charset="0"/>
              </a:rPr>
              <a:t>ePHRs</a:t>
            </a:r>
            <a:r>
              <a:rPr lang="en-GB" sz="1800" b="1" dirty="0">
                <a:latin typeface="Arial Narrow" panose="020B0606020202030204" pitchFamily="34" charset="0"/>
              </a:rPr>
              <a:t> </a:t>
            </a:r>
            <a:r>
              <a:rPr lang="en-GB" sz="1800" dirty="0">
                <a:latin typeface="Arial Narrow" panose="020B0606020202030204" pitchFamily="34" charset="0"/>
              </a:rPr>
              <a:t>(optionally, with the support of the staff of the centers)</a:t>
            </a:r>
          </a:p>
          <a:p>
            <a:r>
              <a:rPr lang="en-GB" sz="1800" dirty="0">
                <a:latin typeface="Arial Narrow" panose="020B0606020202030204" pitchFamily="34" charset="0"/>
              </a:rPr>
              <a:t>allow citizens to </a:t>
            </a:r>
            <a:r>
              <a:rPr lang="en-GB" sz="1800" b="1" dirty="0">
                <a:latin typeface="Arial Narrow" panose="020B0606020202030204" pitchFamily="34" charset="0"/>
              </a:rPr>
              <a:t>import data </a:t>
            </a:r>
            <a:r>
              <a:rPr lang="en-GB" sz="1800" dirty="0">
                <a:latin typeface="Arial Narrow" panose="020B0606020202030204" pitchFamily="34" charset="0"/>
              </a:rPr>
              <a:t>to their own </a:t>
            </a:r>
            <a:r>
              <a:rPr lang="en-GB" sz="1800" dirty="0" err="1">
                <a:latin typeface="Arial Narrow" panose="020B0606020202030204" pitchFamily="34" charset="0"/>
              </a:rPr>
              <a:t>ePHR</a:t>
            </a:r>
            <a:r>
              <a:rPr lang="en-GB" sz="1800" dirty="0">
                <a:latin typeface="Arial Narrow" panose="020B0606020202030204" pitchFamily="34" charset="0"/>
              </a:rPr>
              <a:t>, </a:t>
            </a:r>
            <a:r>
              <a:rPr lang="en-GB" sz="1800" b="1" dirty="0">
                <a:latin typeface="Arial Narrow" panose="020B0606020202030204" pitchFamily="34" charset="0"/>
              </a:rPr>
              <a:t>automatically from connected/supported devices</a:t>
            </a:r>
            <a:endParaRPr lang="en-GB" sz="1800" dirty="0">
              <a:latin typeface="Arial Narrow" panose="020B0606020202030204" pitchFamily="34" charset="0"/>
            </a:endParaRPr>
          </a:p>
          <a:p>
            <a:r>
              <a:rPr lang="en-GB" sz="1800" dirty="0">
                <a:latin typeface="Arial Narrow" panose="020B0606020202030204" pitchFamily="34" charset="0"/>
              </a:rPr>
              <a:t>allow citizens to </a:t>
            </a:r>
            <a:r>
              <a:rPr lang="en-GB" sz="1800" b="1" dirty="0">
                <a:latin typeface="Arial Narrow" panose="020B0606020202030204" pitchFamily="34" charset="0"/>
              </a:rPr>
              <a:t>share data of their </a:t>
            </a:r>
            <a:r>
              <a:rPr lang="en-GB" sz="1800" b="1" dirty="0" err="1">
                <a:latin typeface="Arial Narrow" panose="020B0606020202030204" pitchFamily="34" charset="0"/>
              </a:rPr>
              <a:t>ePHRs</a:t>
            </a:r>
            <a:r>
              <a:rPr lang="en-GB" sz="1800" dirty="0">
                <a:latin typeface="Arial Narrow" panose="020B0606020202030204" pitchFamily="34" charset="0"/>
              </a:rPr>
              <a:t>, in a user-friendly manner, with health professionals across the borders</a:t>
            </a:r>
            <a:endParaRPr lang="en-US" sz="1800" dirty="0">
              <a:latin typeface="Arial Narrow" panose="020B0606020202030204" pitchFamily="34" charset="0"/>
            </a:endParaRPr>
          </a:p>
        </p:txBody>
      </p:sp>
      <p:sp>
        <p:nvSpPr>
          <p:cNvPr id="8" name="Θέση περιεχομένου 5">
            <a:extLst>
              <a:ext uri="{FF2B5EF4-FFF2-40B4-BE49-F238E27FC236}">
                <a16:creationId xmlns:a16="http://schemas.microsoft.com/office/drawing/2014/main" id="{C1FB09A6-E39D-4642-896C-5F3728B4B3B9}"/>
              </a:ext>
            </a:extLst>
          </p:cNvPr>
          <p:cNvSpPr txBox="1">
            <a:spLocks/>
          </p:cNvSpPr>
          <p:nvPr/>
        </p:nvSpPr>
        <p:spPr>
          <a:xfrm>
            <a:off x="5524501" y="499325"/>
            <a:ext cx="6553196" cy="471054"/>
          </a:xfrm>
          <a:prstGeom prst="rect">
            <a:avLst/>
          </a:prstGeom>
          <a:solidFill>
            <a:schemeClr val="bg1"/>
          </a:solidFill>
          <a:ln>
            <a:solidFill>
              <a:schemeClr val="bg1">
                <a:lumMod val="75000"/>
              </a:schemeClr>
            </a:solidFill>
          </a:ln>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latin typeface="Arial Narrow" panose="020B0606020202030204" pitchFamily="34" charset="0"/>
              </a:rPr>
              <a:t>offer access to </a:t>
            </a:r>
            <a:r>
              <a:rPr lang="en-GB" sz="1800" b="1" dirty="0">
                <a:latin typeface="Arial Narrow" panose="020B0606020202030204" pitchFamily="34" charset="0"/>
              </a:rPr>
              <a:t>eLearning for citizens </a:t>
            </a:r>
            <a:r>
              <a:rPr lang="en-GB" sz="1800" dirty="0">
                <a:latin typeface="Arial Narrow" panose="020B0606020202030204" pitchFamily="34" charset="0"/>
              </a:rPr>
              <a:t>(health &amp; digital health literacy)</a:t>
            </a:r>
          </a:p>
        </p:txBody>
      </p:sp>
      <p:sp>
        <p:nvSpPr>
          <p:cNvPr id="9" name="Θέση περιεχομένου 6">
            <a:extLst>
              <a:ext uri="{FF2B5EF4-FFF2-40B4-BE49-F238E27FC236}">
                <a16:creationId xmlns:a16="http://schemas.microsoft.com/office/drawing/2014/main" id="{6809BE2D-FB54-4C72-805E-73A88EBA5AFE}"/>
              </a:ext>
            </a:extLst>
          </p:cNvPr>
          <p:cNvSpPr txBox="1">
            <a:spLocks/>
          </p:cNvSpPr>
          <p:nvPr/>
        </p:nvSpPr>
        <p:spPr>
          <a:xfrm>
            <a:off x="5524500" y="4957012"/>
            <a:ext cx="6553200" cy="1178350"/>
          </a:xfrm>
          <a:prstGeom prst="rect">
            <a:avLst/>
          </a:prstGeom>
          <a:solidFill>
            <a:schemeClr val="bg1"/>
          </a:solidFill>
          <a:ln>
            <a:solidFill>
              <a:schemeClr val="bg1">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Arial Narrow" panose="020B0606020202030204" pitchFamily="34" charset="0"/>
              </a:rPr>
              <a:t>allow automatic (i.e., easy and free of error) </a:t>
            </a:r>
            <a:r>
              <a:rPr lang="en-US" sz="1800" b="1" dirty="0">
                <a:latin typeface="Arial Narrow" panose="020B0606020202030204" pitchFamily="34" charset="0"/>
              </a:rPr>
              <a:t>importing of data from third party systems </a:t>
            </a:r>
            <a:r>
              <a:rPr lang="en-US" sz="1800" dirty="0">
                <a:latin typeface="Arial Narrow" panose="020B0606020202030204" pitchFamily="34" charset="0"/>
              </a:rPr>
              <a:t>that it interfaces with </a:t>
            </a:r>
            <a:r>
              <a:rPr lang="en-US" sz="1600" dirty="0">
                <a:latin typeface="Arial Narrow" panose="020B0606020202030204" pitchFamily="34" charset="0"/>
              </a:rPr>
              <a:t>(e.g., </a:t>
            </a:r>
            <a:r>
              <a:rPr lang="en-GB" sz="1600" dirty="0">
                <a:latin typeface="Arial Narrow" panose="020B0606020202030204" pitchFamily="34" charset="0"/>
              </a:rPr>
              <a:t>existing healthcare electronic systems of various healthcare authorities, including national prescription systems, hospital electronic systems, private telecare services, etc.)</a:t>
            </a:r>
            <a:endParaRPr lang="en-GB" sz="1800" dirty="0">
              <a:latin typeface="Arial Narrow" panose="020B0606020202030204" pitchFamily="34" charset="0"/>
            </a:endParaRPr>
          </a:p>
        </p:txBody>
      </p:sp>
      <p:sp>
        <p:nvSpPr>
          <p:cNvPr id="11" name="Ορθογώνιο 10">
            <a:extLst>
              <a:ext uri="{FF2B5EF4-FFF2-40B4-BE49-F238E27FC236}">
                <a16:creationId xmlns:a16="http://schemas.microsoft.com/office/drawing/2014/main" id="{39E95284-DC5D-43A5-BCCC-7FDC77427DDF}"/>
              </a:ext>
            </a:extLst>
          </p:cNvPr>
          <p:cNvSpPr/>
          <p:nvPr/>
        </p:nvSpPr>
        <p:spPr>
          <a:xfrm>
            <a:off x="66676" y="6135362"/>
            <a:ext cx="2557462" cy="646331"/>
          </a:xfrm>
          <a:prstGeom prst="rect">
            <a:avLst/>
          </a:prstGeom>
          <a:solidFill>
            <a:schemeClr val="bg1">
              <a:lumMod val="75000"/>
            </a:schemeClr>
          </a:solidFill>
          <a:ln>
            <a:solidFill>
              <a:schemeClr val="bg1">
                <a:lumMod val="75000"/>
              </a:schemeClr>
            </a:solidFill>
          </a:ln>
        </p:spPr>
        <p:txBody>
          <a:bodyPr wrap="square">
            <a:spAutoFit/>
          </a:bodyPr>
          <a:lstStyle/>
          <a:p>
            <a:pPr algn="ctr"/>
            <a:endParaRPr lang="en-GB" sz="1200" dirty="0">
              <a:latin typeface="Arial Narrow" panose="020B0606020202030204" pitchFamily="34" charset="0"/>
            </a:endParaRPr>
          </a:p>
          <a:p>
            <a:pPr algn="ctr"/>
            <a:endParaRPr lang="en-GB" sz="1200" dirty="0">
              <a:latin typeface="Arial Narrow" panose="020B0606020202030204" pitchFamily="34" charset="0"/>
            </a:endParaRPr>
          </a:p>
          <a:p>
            <a:pPr algn="ctr"/>
            <a:endParaRPr lang="en-GB" sz="1200" dirty="0">
              <a:latin typeface="Arial Narrow" panose="020B0606020202030204" pitchFamily="34" charset="0"/>
            </a:endParaRPr>
          </a:p>
        </p:txBody>
      </p:sp>
      <p:sp>
        <p:nvSpPr>
          <p:cNvPr id="15" name="Ορθογώνιο 14">
            <a:extLst>
              <a:ext uri="{FF2B5EF4-FFF2-40B4-BE49-F238E27FC236}">
                <a16:creationId xmlns:a16="http://schemas.microsoft.com/office/drawing/2014/main" id="{0D111467-B28C-41C3-81DB-FFE5E9CA9C68}"/>
              </a:ext>
            </a:extLst>
          </p:cNvPr>
          <p:cNvSpPr/>
          <p:nvPr/>
        </p:nvSpPr>
        <p:spPr>
          <a:xfrm>
            <a:off x="9388415" y="6135025"/>
            <a:ext cx="1819275" cy="646331"/>
          </a:xfrm>
          <a:prstGeom prst="rect">
            <a:avLst/>
          </a:prstGeom>
          <a:noFill/>
          <a:ln>
            <a:noFill/>
          </a:ln>
        </p:spPr>
        <p:txBody>
          <a:bodyPr wrap="square">
            <a:spAutoFit/>
          </a:bodyPr>
          <a:lstStyle/>
          <a:p>
            <a:r>
              <a:rPr lang="en-US" b="1" dirty="0">
                <a:latin typeface="Arial Narrow" panose="020B0606020202030204" pitchFamily="34" charset="0"/>
              </a:rPr>
              <a:t>PHR mobile app </a:t>
            </a:r>
            <a:br>
              <a:rPr lang="en-US" b="1" dirty="0">
                <a:latin typeface="Arial Narrow" panose="020B0606020202030204" pitchFamily="34" charset="0"/>
              </a:rPr>
            </a:br>
            <a:r>
              <a:rPr lang="en-US" b="1" dirty="0">
                <a:latin typeface="Arial Narrow" panose="020B0606020202030204" pitchFamily="34" charset="0"/>
              </a:rPr>
              <a:t>for pros </a:t>
            </a:r>
            <a:r>
              <a:rPr lang="en-US" sz="1200" dirty="0">
                <a:latin typeface="Arial Narrow" panose="020B0606020202030204" pitchFamily="34" charset="0"/>
              </a:rPr>
              <a:t>(D5.1.1)</a:t>
            </a:r>
          </a:p>
        </p:txBody>
      </p:sp>
      <p:sp>
        <p:nvSpPr>
          <p:cNvPr id="16" name="Ορθογώνιο 15">
            <a:extLst>
              <a:ext uri="{FF2B5EF4-FFF2-40B4-BE49-F238E27FC236}">
                <a16:creationId xmlns:a16="http://schemas.microsoft.com/office/drawing/2014/main" id="{87730ADA-6118-44F6-A8F6-B39B99F14A4D}"/>
              </a:ext>
            </a:extLst>
          </p:cNvPr>
          <p:cNvSpPr/>
          <p:nvPr/>
        </p:nvSpPr>
        <p:spPr>
          <a:xfrm>
            <a:off x="2733675" y="6135362"/>
            <a:ext cx="2571750" cy="646331"/>
          </a:xfrm>
          <a:prstGeom prst="rect">
            <a:avLst/>
          </a:prstGeom>
          <a:solidFill>
            <a:schemeClr val="bg1">
              <a:lumMod val="75000"/>
            </a:schemeClr>
          </a:solidFill>
          <a:ln>
            <a:solidFill>
              <a:schemeClr val="bg1">
                <a:lumMod val="75000"/>
              </a:schemeClr>
            </a:solidFill>
          </a:ln>
        </p:spPr>
        <p:txBody>
          <a:bodyPr wrap="square">
            <a:spAutoFit/>
          </a:bodyPr>
          <a:lstStyle/>
          <a:p>
            <a:pPr algn="ctr"/>
            <a:endParaRPr lang="en-GB" sz="1200" dirty="0">
              <a:latin typeface="Arial Narrow" panose="020B0606020202030204" pitchFamily="34" charset="0"/>
            </a:endParaRPr>
          </a:p>
          <a:p>
            <a:pPr algn="ctr"/>
            <a:endParaRPr lang="en-GB" sz="1200" dirty="0">
              <a:latin typeface="Arial Narrow" panose="020B0606020202030204" pitchFamily="34" charset="0"/>
            </a:endParaRPr>
          </a:p>
          <a:p>
            <a:pPr algn="ctr"/>
            <a:endParaRPr lang="en-GB" sz="1200" dirty="0">
              <a:latin typeface="Arial Narrow" panose="020B0606020202030204" pitchFamily="34" charset="0"/>
            </a:endParaRPr>
          </a:p>
        </p:txBody>
      </p:sp>
      <p:sp>
        <p:nvSpPr>
          <p:cNvPr id="17" name="Ορθογώνιο 16">
            <a:extLst>
              <a:ext uri="{FF2B5EF4-FFF2-40B4-BE49-F238E27FC236}">
                <a16:creationId xmlns:a16="http://schemas.microsoft.com/office/drawing/2014/main" id="{7D59130D-C46F-40C8-A631-DFA760F2A90B}"/>
              </a:ext>
            </a:extLst>
          </p:cNvPr>
          <p:cNvSpPr/>
          <p:nvPr/>
        </p:nvSpPr>
        <p:spPr>
          <a:xfrm>
            <a:off x="9242593" y="3880237"/>
            <a:ext cx="2190747" cy="646331"/>
          </a:xfrm>
          <a:prstGeom prst="rect">
            <a:avLst/>
          </a:prstGeom>
          <a:noFill/>
          <a:ln>
            <a:noFill/>
          </a:ln>
        </p:spPr>
        <p:txBody>
          <a:bodyPr wrap="square">
            <a:spAutoFit/>
          </a:bodyPr>
          <a:lstStyle/>
          <a:p>
            <a:r>
              <a:rPr lang="en-GB" b="1" dirty="0">
                <a:latin typeface="Arial Narrow" panose="020B0606020202030204" pitchFamily="34" charset="0"/>
              </a:rPr>
              <a:t>PHR mobile app </a:t>
            </a:r>
            <a:br>
              <a:rPr lang="en-GB" b="1" dirty="0">
                <a:latin typeface="Arial Narrow" panose="020B0606020202030204" pitchFamily="34" charset="0"/>
              </a:rPr>
            </a:br>
            <a:r>
              <a:rPr lang="en-GB" b="1" dirty="0">
                <a:latin typeface="Arial Narrow" panose="020B0606020202030204" pitchFamily="34" charset="0"/>
              </a:rPr>
              <a:t>for citizens </a:t>
            </a:r>
            <a:r>
              <a:rPr lang="en-GB" sz="1200" dirty="0">
                <a:latin typeface="Arial Narrow" panose="020B0606020202030204" pitchFamily="34" charset="0"/>
              </a:rPr>
              <a:t>(D5.2.2)</a:t>
            </a:r>
          </a:p>
        </p:txBody>
      </p:sp>
      <p:pic>
        <p:nvPicPr>
          <p:cNvPr id="19" name="Εικόνα 18">
            <a:extLst>
              <a:ext uri="{FF2B5EF4-FFF2-40B4-BE49-F238E27FC236}">
                <a16:creationId xmlns:a16="http://schemas.microsoft.com/office/drawing/2014/main" id="{8E42F7D8-14BA-4B84-BF1A-259E1600D3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92719" y="3940247"/>
            <a:ext cx="550906" cy="550906"/>
          </a:xfrm>
          <a:prstGeom prst="rect">
            <a:avLst/>
          </a:prstGeom>
        </p:spPr>
      </p:pic>
      <p:sp>
        <p:nvSpPr>
          <p:cNvPr id="21" name="Ορθογώνιο 20">
            <a:extLst>
              <a:ext uri="{FF2B5EF4-FFF2-40B4-BE49-F238E27FC236}">
                <a16:creationId xmlns:a16="http://schemas.microsoft.com/office/drawing/2014/main" id="{47ED4B85-FBD8-4547-8BBA-87DFB3D84128}"/>
              </a:ext>
            </a:extLst>
          </p:cNvPr>
          <p:cNvSpPr/>
          <p:nvPr/>
        </p:nvSpPr>
        <p:spPr>
          <a:xfrm>
            <a:off x="800100" y="6144885"/>
            <a:ext cx="1738313" cy="646331"/>
          </a:xfrm>
          <a:prstGeom prst="rect">
            <a:avLst/>
          </a:prstGeom>
          <a:noFill/>
          <a:ln>
            <a:noFill/>
          </a:ln>
        </p:spPr>
        <p:txBody>
          <a:bodyPr wrap="square">
            <a:spAutoFit/>
          </a:bodyPr>
          <a:lstStyle/>
          <a:p>
            <a:r>
              <a:rPr lang="en-GB" b="1" dirty="0">
                <a:latin typeface="Arial Narrow" panose="020B0606020202030204" pitchFamily="34" charset="0"/>
              </a:rPr>
              <a:t>Cross-border </a:t>
            </a:r>
            <a:br>
              <a:rPr lang="en-GB" b="1" dirty="0">
                <a:latin typeface="Arial Narrow" panose="020B0606020202030204" pitchFamily="34" charset="0"/>
              </a:rPr>
            </a:br>
            <a:r>
              <a:rPr lang="en-GB" b="1" dirty="0">
                <a:latin typeface="Arial Narrow" panose="020B0606020202030204" pitchFamily="34" charset="0"/>
              </a:rPr>
              <a:t>web portal </a:t>
            </a:r>
            <a:r>
              <a:rPr lang="en-GB" sz="1200" dirty="0">
                <a:latin typeface="Arial Narrow" panose="020B0606020202030204" pitchFamily="34" charset="0"/>
              </a:rPr>
              <a:t>(D4.3.1)</a:t>
            </a:r>
          </a:p>
        </p:txBody>
      </p:sp>
      <p:sp>
        <p:nvSpPr>
          <p:cNvPr id="23" name="Ορθογώνιο 22">
            <a:extLst>
              <a:ext uri="{FF2B5EF4-FFF2-40B4-BE49-F238E27FC236}">
                <a16:creationId xmlns:a16="http://schemas.microsoft.com/office/drawing/2014/main" id="{12DA613F-B96F-4728-B112-2D534D176A14}"/>
              </a:ext>
            </a:extLst>
          </p:cNvPr>
          <p:cNvSpPr/>
          <p:nvPr/>
        </p:nvSpPr>
        <p:spPr>
          <a:xfrm>
            <a:off x="3469211" y="6135362"/>
            <a:ext cx="1714500" cy="646331"/>
          </a:xfrm>
          <a:prstGeom prst="rect">
            <a:avLst/>
          </a:prstGeom>
          <a:noFill/>
          <a:ln>
            <a:noFill/>
          </a:ln>
        </p:spPr>
        <p:txBody>
          <a:bodyPr wrap="square">
            <a:spAutoFit/>
          </a:bodyPr>
          <a:lstStyle/>
          <a:p>
            <a:r>
              <a:rPr lang="en-GB" b="1" dirty="0">
                <a:latin typeface="Arial Narrow" panose="020B0606020202030204" pitchFamily="34" charset="0"/>
              </a:rPr>
              <a:t>CB mobile app </a:t>
            </a:r>
            <a:br>
              <a:rPr lang="en-GB" b="1" dirty="0">
                <a:latin typeface="Arial Narrow" panose="020B0606020202030204" pitchFamily="34" charset="0"/>
              </a:rPr>
            </a:br>
            <a:r>
              <a:rPr lang="en-GB" b="1" dirty="0">
                <a:latin typeface="Arial Narrow" panose="020B0606020202030204" pitchFamily="34" charset="0"/>
              </a:rPr>
              <a:t>for citizens </a:t>
            </a:r>
            <a:r>
              <a:rPr lang="en-GB" sz="1200" dirty="0">
                <a:latin typeface="Arial Narrow" panose="020B0606020202030204" pitchFamily="34" charset="0"/>
              </a:rPr>
              <a:t>(D5.3.3)</a:t>
            </a:r>
          </a:p>
        </p:txBody>
      </p:sp>
      <p:sp>
        <p:nvSpPr>
          <p:cNvPr id="25" name="Ορθογώνιο 24">
            <a:extLst>
              <a:ext uri="{FF2B5EF4-FFF2-40B4-BE49-F238E27FC236}">
                <a16:creationId xmlns:a16="http://schemas.microsoft.com/office/drawing/2014/main" id="{61E138BD-7BB4-44B7-A153-F719B2B485B4}"/>
              </a:ext>
            </a:extLst>
          </p:cNvPr>
          <p:cNvSpPr/>
          <p:nvPr/>
        </p:nvSpPr>
        <p:spPr>
          <a:xfrm>
            <a:off x="5524498" y="973299"/>
            <a:ext cx="6553196" cy="646331"/>
          </a:xfrm>
          <a:prstGeom prst="rect">
            <a:avLst/>
          </a:prstGeom>
          <a:solidFill>
            <a:schemeClr val="bg1">
              <a:lumMod val="75000"/>
            </a:schemeClr>
          </a:solidFill>
          <a:ln>
            <a:solidFill>
              <a:schemeClr val="bg1">
                <a:lumMod val="75000"/>
              </a:schemeClr>
            </a:solidFill>
          </a:ln>
        </p:spPr>
        <p:txBody>
          <a:bodyPr wrap="square">
            <a:spAutoFit/>
          </a:bodyPr>
          <a:lstStyle/>
          <a:p>
            <a:pPr algn="ctr"/>
            <a:endParaRPr lang="en-GB" sz="1200" dirty="0">
              <a:latin typeface="Arial Narrow" panose="020B0606020202030204" pitchFamily="34" charset="0"/>
            </a:endParaRPr>
          </a:p>
          <a:p>
            <a:pPr algn="ctr"/>
            <a:endParaRPr lang="en-GB" sz="1200" dirty="0">
              <a:latin typeface="Arial Narrow" panose="020B0606020202030204" pitchFamily="34" charset="0"/>
            </a:endParaRPr>
          </a:p>
          <a:p>
            <a:pPr algn="ctr"/>
            <a:endParaRPr lang="en-GB" sz="1200" dirty="0">
              <a:latin typeface="Arial Narrow" panose="020B0606020202030204" pitchFamily="34" charset="0"/>
            </a:endParaRPr>
          </a:p>
        </p:txBody>
      </p:sp>
      <p:pic>
        <p:nvPicPr>
          <p:cNvPr id="26" name="Εικόνα 25">
            <a:extLst>
              <a:ext uri="{FF2B5EF4-FFF2-40B4-BE49-F238E27FC236}">
                <a16:creationId xmlns:a16="http://schemas.microsoft.com/office/drawing/2014/main" id="{28C30772-1C48-4097-A28F-2BD011E25A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65653" y="1001085"/>
            <a:ext cx="400337" cy="599495"/>
          </a:xfrm>
          <a:prstGeom prst="rect">
            <a:avLst/>
          </a:prstGeom>
        </p:spPr>
      </p:pic>
      <p:sp>
        <p:nvSpPr>
          <p:cNvPr id="27" name="Ορθογώνιο 26">
            <a:extLst>
              <a:ext uri="{FF2B5EF4-FFF2-40B4-BE49-F238E27FC236}">
                <a16:creationId xmlns:a16="http://schemas.microsoft.com/office/drawing/2014/main" id="{F2499EBA-E100-4A55-A656-CA8A335B2BAB}"/>
              </a:ext>
            </a:extLst>
          </p:cNvPr>
          <p:cNvSpPr/>
          <p:nvPr/>
        </p:nvSpPr>
        <p:spPr>
          <a:xfrm>
            <a:off x="6007145" y="969709"/>
            <a:ext cx="1974805" cy="646331"/>
          </a:xfrm>
          <a:prstGeom prst="rect">
            <a:avLst/>
          </a:prstGeom>
          <a:noFill/>
          <a:ln>
            <a:noFill/>
          </a:ln>
        </p:spPr>
        <p:txBody>
          <a:bodyPr wrap="square">
            <a:spAutoFit/>
          </a:bodyPr>
          <a:lstStyle/>
          <a:p>
            <a:r>
              <a:rPr lang="en-GB" b="1" dirty="0">
                <a:latin typeface="Arial Narrow" panose="020B0606020202030204" pitchFamily="34" charset="0"/>
              </a:rPr>
              <a:t>e-Learning </a:t>
            </a:r>
            <a:br>
              <a:rPr lang="en-GB" b="1" dirty="0">
                <a:latin typeface="Arial Narrow" panose="020B0606020202030204" pitchFamily="34" charset="0"/>
              </a:rPr>
            </a:br>
            <a:r>
              <a:rPr lang="en-GB" b="1" dirty="0">
                <a:latin typeface="Arial Narrow" panose="020B0606020202030204" pitchFamily="34" charset="0"/>
              </a:rPr>
              <a:t>web platform </a:t>
            </a:r>
            <a:r>
              <a:rPr lang="en-GB" sz="1200" dirty="0">
                <a:latin typeface="Arial Narrow" panose="020B0606020202030204" pitchFamily="34" charset="0"/>
              </a:rPr>
              <a:t>(D4.2.3)</a:t>
            </a:r>
            <a:endParaRPr lang="en-GB" dirty="0">
              <a:latin typeface="Arial Narrow" panose="020B0606020202030204" pitchFamily="34" charset="0"/>
            </a:endParaRPr>
          </a:p>
        </p:txBody>
      </p:sp>
      <p:sp>
        <p:nvSpPr>
          <p:cNvPr id="28" name="Ορθογώνιο 27">
            <a:extLst>
              <a:ext uri="{FF2B5EF4-FFF2-40B4-BE49-F238E27FC236}">
                <a16:creationId xmlns:a16="http://schemas.microsoft.com/office/drawing/2014/main" id="{477E0B16-7F14-4386-B64D-1C670D1FA54A}"/>
              </a:ext>
            </a:extLst>
          </p:cNvPr>
          <p:cNvSpPr/>
          <p:nvPr/>
        </p:nvSpPr>
        <p:spPr>
          <a:xfrm>
            <a:off x="6211846" y="3888105"/>
            <a:ext cx="1993939" cy="646331"/>
          </a:xfrm>
          <a:prstGeom prst="rect">
            <a:avLst/>
          </a:prstGeom>
          <a:noFill/>
          <a:ln>
            <a:noFill/>
          </a:ln>
        </p:spPr>
        <p:txBody>
          <a:bodyPr wrap="square">
            <a:spAutoFit/>
          </a:bodyPr>
          <a:lstStyle/>
          <a:p>
            <a:r>
              <a:rPr lang="en-GB" b="1" dirty="0">
                <a:latin typeface="Arial Narrow" panose="020B0606020202030204" pitchFamily="34" charset="0"/>
              </a:rPr>
              <a:t>PHR </a:t>
            </a:r>
            <a:br>
              <a:rPr lang="en-GB" b="1" dirty="0">
                <a:latin typeface="Arial Narrow" panose="020B0606020202030204" pitchFamily="34" charset="0"/>
              </a:rPr>
            </a:br>
            <a:r>
              <a:rPr lang="en-GB" b="1" dirty="0">
                <a:latin typeface="Arial Narrow" panose="020B0606020202030204" pitchFamily="34" charset="0"/>
              </a:rPr>
              <a:t>web platform </a:t>
            </a:r>
            <a:r>
              <a:rPr lang="en-GB" sz="1200" dirty="0">
                <a:latin typeface="Arial Narrow" panose="020B0606020202030204" pitchFamily="34" charset="0"/>
              </a:rPr>
              <a:t>(D4.1.2)</a:t>
            </a:r>
          </a:p>
        </p:txBody>
      </p:sp>
      <p:pic>
        <p:nvPicPr>
          <p:cNvPr id="32" name="Εικόνα 31">
            <a:extLst>
              <a:ext uri="{FF2B5EF4-FFF2-40B4-BE49-F238E27FC236}">
                <a16:creationId xmlns:a16="http://schemas.microsoft.com/office/drawing/2014/main" id="{C71AECCB-BDB6-435F-91CA-525DCCA008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04439" y="3915891"/>
            <a:ext cx="400337" cy="599495"/>
          </a:xfrm>
          <a:prstGeom prst="rect">
            <a:avLst/>
          </a:prstGeom>
        </p:spPr>
      </p:pic>
      <p:sp>
        <p:nvSpPr>
          <p:cNvPr id="33" name="Ορθογώνιο 32">
            <a:extLst>
              <a:ext uri="{FF2B5EF4-FFF2-40B4-BE49-F238E27FC236}">
                <a16:creationId xmlns:a16="http://schemas.microsoft.com/office/drawing/2014/main" id="{D1D5A479-3CD9-463C-966E-A0EE2E97B318}"/>
              </a:ext>
            </a:extLst>
          </p:cNvPr>
          <p:cNvSpPr/>
          <p:nvPr/>
        </p:nvSpPr>
        <p:spPr>
          <a:xfrm>
            <a:off x="5524498" y="6130209"/>
            <a:ext cx="3160879" cy="646331"/>
          </a:xfrm>
          <a:prstGeom prst="rect">
            <a:avLst/>
          </a:prstGeom>
          <a:solidFill>
            <a:schemeClr val="bg1">
              <a:lumMod val="75000"/>
            </a:schemeClr>
          </a:solidFill>
          <a:ln>
            <a:solidFill>
              <a:schemeClr val="bg1">
                <a:lumMod val="75000"/>
              </a:schemeClr>
            </a:solidFill>
          </a:ln>
        </p:spPr>
        <p:txBody>
          <a:bodyPr wrap="square">
            <a:spAutoFit/>
          </a:bodyPr>
          <a:lstStyle/>
          <a:p>
            <a:pPr algn="ctr"/>
            <a:endParaRPr lang="en-GB" sz="1200" dirty="0">
              <a:latin typeface="Arial Narrow" panose="020B0606020202030204" pitchFamily="34" charset="0"/>
            </a:endParaRPr>
          </a:p>
          <a:p>
            <a:pPr algn="ctr"/>
            <a:endParaRPr lang="en-GB" sz="1200" dirty="0">
              <a:latin typeface="Arial Narrow" panose="020B0606020202030204" pitchFamily="34" charset="0"/>
            </a:endParaRPr>
          </a:p>
          <a:p>
            <a:pPr algn="ctr"/>
            <a:endParaRPr lang="en-GB" sz="1200" dirty="0">
              <a:latin typeface="Arial Narrow" panose="020B0606020202030204" pitchFamily="34" charset="0"/>
            </a:endParaRPr>
          </a:p>
        </p:txBody>
      </p:sp>
      <p:sp>
        <p:nvSpPr>
          <p:cNvPr id="34" name="Ορθογώνιο 33">
            <a:extLst>
              <a:ext uri="{FF2B5EF4-FFF2-40B4-BE49-F238E27FC236}">
                <a16:creationId xmlns:a16="http://schemas.microsoft.com/office/drawing/2014/main" id="{B92EA435-0D34-43AC-9C59-65FE95021CE3}"/>
              </a:ext>
            </a:extLst>
          </p:cNvPr>
          <p:cNvSpPr/>
          <p:nvPr/>
        </p:nvSpPr>
        <p:spPr>
          <a:xfrm>
            <a:off x="6007145" y="6135362"/>
            <a:ext cx="1943100" cy="646331"/>
          </a:xfrm>
          <a:prstGeom prst="rect">
            <a:avLst/>
          </a:prstGeom>
          <a:noFill/>
          <a:ln>
            <a:noFill/>
          </a:ln>
        </p:spPr>
        <p:txBody>
          <a:bodyPr wrap="square">
            <a:spAutoFit/>
          </a:bodyPr>
          <a:lstStyle/>
          <a:p>
            <a:r>
              <a:rPr lang="en-US" b="1" dirty="0">
                <a:latin typeface="Arial Narrow" panose="020B0606020202030204" pitchFamily="34" charset="0"/>
              </a:rPr>
              <a:t>e-Prescription &amp;</a:t>
            </a:r>
            <a:br>
              <a:rPr lang="en-US" b="1" dirty="0">
                <a:latin typeface="Arial Narrow" panose="020B0606020202030204" pitchFamily="34" charset="0"/>
              </a:rPr>
            </a:br>
            <a:r>
              <a:rPr lang="en-US" b="1" dirty="0">
                <a:latin typeface="Arial Narrow" panose="020B0606020202030204" pitchFamily="34" charset="0"/>
              </a:rPr>
              <a:t>e-Referral </a:t>
            </a:r>
            <a:r>
              <a:rPr lang="en-US" sz="1200" dirty="0">
                <a:latin typeface="Arial Narrow" panose="020B0606020202030204" pitchFamily="34" charset="0"/>
              </a:rPr>
              <a:t>(D4.2.4)</a:t>
            </a:r>
          </a:p>
        </p:txBody>
      </p:sp>
      <p:pic>
        <p:nvPicPr>
          <p:cNvPr id="35" name="Εικόνα 34">
            <a:extLst>
              <a:ext uri="{FF2B5EF4-FFF2-40B4-BE49-F238E27FC236}">
                <a16:creationId xmlns:a16="http://schemas.microsoft.com/office/drawing/2014/main" id="{6EECA281-F167-4B66-9E2D-CF6DA08000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65653" y="6161322"/>
            <a:ext cx="400337" cy="599495"/>
          </a:xfrm>
          <a:prstGeom prst="rect">
            <a:avLst/>
          </a:prstGeom>
        </p:spPr>
      </p:pic>
      <p:pic>
        <p:nvPicPr>
          <p:cNvPr id="37" name="Εικόνα 36">
            <a:extLst>
              <a:ext uri="{FF2B5EF4-FFF2-40B4-BE49-F238E27FC236}">
                <a16:creationId xmlns:a16="http://schemas.microsoft.com/office/drawing/2014/main" id="{462FE0E9-7897-44F6-BBCE-56688566AD4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18459" y="6183073"/>
            <a:ext cx="550906" cy="550906"/>
          </a:xfrm>
          <a:prstGeom prst="rect">
            <a:avLst/>
          </a:prstGeom>
        </p:spPr>
      </p:pic>
      <p:pic>
        <p:nvPicPr>
          <p:cNvPr id="41" name="Εικόνα 40">
            <a:extLst>
              <a:ext uri="{FF2B5EF4-FFF2-40B4-BE49-F238E27FC236}">
                <a16:creationId xmlns:a16="http://schemas.microsoft.com/office/drawing/2014/main" id="{C2A325F7-09FD-4602-82E4-905E380488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24819" y="6200703"/>
            <a:ext cx="618468" cy="532740"/>
          </a:xfrm>
          <a:prstGeom prst="rect">
            <a:avLst/>
          </a:prstGeom>
        </p:spPr>
      </p:pic>
      <p:pic>
        <p:nvPicPr>
          <p:cNvPr id="42" name="Εικόνα 41">
            <a:extLst>
              <a:ext uri="{FF2B5EF4-FFF2-40B4-BE49-F238E27FC236}">
                <a16:creationId xmlns:a16="http://schemas.microsoft.com/office/drawing/2014/main" id="{1552EDE0-A093-4135-967F-4684531228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6436" y="6200703"/>
            <a:ext cx="618468" cy="532740"/>
          </a:xfrm>
          <a:prstGeom prst="rect">
            <a:avLst/>
          </a:prstGeom>
        </p:spPr>
      </p:pic>
      <p:pic>
        <p:nvPicPr>
          <p:cNvPr id="44" name="Εικόνα 43">
            <a:extLst>
              <a:ext uri="{FF2B5EF4-FFF2-40B4-BE49-F238E27FC236}">
                <a16:creationId xmlns:a16="http://schemas.microsoft.com/office/drawing/2014/main" id="{532DB6A5-E89F-4A04-8251-D58F8C2A1D4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3696" y="235809"/>
            <a:ext cx="3014177" cy="1827663"/>
          </a:xfrm>
          <a:prstGeom prst="rect">
            <a:avLst/>
          </a:prstGeom>
        </p:spPr>
      </p:pic>
    </p:spTree>
    <p:extLst>
      <p:ext uri="{BB962C8B-B14F-4D97-AF65-F5344CB8AC3E}">
        <p14:creationId xmlns:p14="http://schemas.microsoft.com/office/powerpoint/2010/main" val="2204212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75" name="Ευθύγραμμο βέλος σύνδεσης 74">
            <a:extLst>
              <a:ext uri="{FF2B5EF4-FFF2-40B4-BE49-F238E27FC236}">
                <a16:creationId xmlns:a16="http://schemas.microsoft.com/office/drawing/2014/main" id="{13216B3A-3CC9-4719-9499-4F7252D90108}"/>
              </a:ext>
            </a:extLst>
          </p:cNvPr>
          <p:cNvCxnSpPr>
            <a:cxnSpLocks/>
          </p:cNvCxnSpPr>
          <p:nvPr/>
        </p:nvCxnSpPr>
        <p:spPr>
          <a:xfrm flipV="1">
            <a:off x="1712827" y="5490753"/>
            <a:ext cx="0" cy="732343"/>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6" name="Ευθύγραμμο βέλος σύνδεσης 75">
            <a:extLst>
              <a:ext uri="{FF2B5EF4-FFF2-40B4-BE49-F238E27FC236}">
                <a16:creationId xmlns:a16="http://schemas.microsoft.com/office/drawing/2014/main" id="{A34988E7-AD87-4692-BB97-3177E1401B80}"/>
              </a:ext>
            </a:extLst>
          </p:cNvPr>
          <p:cNvCxnSpPr>
            <a:cxnSpLocks/>
          </p:cNvCxnSpPr>
          <p:nvPr/>
        </p:nvCxnSpPr>
        <p:spPr>
          <a:xfrm>
            <a:off x="8684635" y="5827257"/>
            <a:ext cx="0" cy="30926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8" name="Ευθύγραμμο βέλος σύνδεσης 77">
            <a:extLst>
              <a:ext uri="{FF2B5EF4-FFF2-40B4-BE49-F238E27FC236}">
                <a16:creationId xmlns:a16="http://schemas.microsoft.com/office/drawing/2014/main" id="{83E3EF16-2B1C-4559-B02B-564999280B12}"/>
              </a:ext>
            </a:extLst>
          </p:cNvPr>
          <p:cNvCxnSpPr>
            <a:cxnSpLocks/>
          </p:cNvCxnSpPr>
          <p:nvPr/>
        </p:nvCxnSpPr>
        <p:spPr>
          <a:xfrm>
            <a:off x="8700455" y="2075831"/>
            <a:ext cx="0" cy="30926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9" name="Ευθύγραμμο βέλος σύνδεσης 78">
            <a:extLst>
              <a:ext uri="{FF2B5EF4-FFF2-40B4-BE49-F238E27FC236}">
                <a16:creationId xmlns:a16="http://schemas.microsoft.com/office/drawing/2014/main" id="{DA05AEE3-33B0-4D60-8875-D8C20892812F}"/>
              </a:ext>
            </a:extLst>
          </p:cNvPr>
          <p:cNvCxnSpPr>
            <a:cxnSpLocks/>
          </p:cNvCxnSpPr>
          <p:nvPr/>
        </p:nvCxnSpPr>
        <p:spPr>
          <a:xfrm flipV="1">
            <a:off x="1712827" y="3541908"/>
            <a:ext cx="0" cy="732343"/>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0" name="Ευθύγραμμο βέλος σύνδεσης 79">
            <a:extLst>
              <a:ext uri="{FF2B5EF4-FFF2-40B4-BE49-F238E27FC236}">
                <a16:creationId xmlns:a16="http://schemas.microsoft.com/office/drawing/2014/main" id="{B0141FAA-9704-48E6-AAE3-F50EC9811237}"/>
              </a:ext>
            </a:extLst>
          </p:cNvPr>
          <p:cNvCxnSpPr>
            <a:cxnSpLocks/>
          </p:cNvCxnSpPr>
          <p:nvPr/>
        </p:nvCxnSpPr>
        <p:spPr>
          <a:xfrm flipH="1">
            <a:off x="1730477" y="2195293"/>
            <a:ext cx="4492" cy="515453"/>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81" name="Ορθογώνιο 80">
            <a:extLst>
              <a:ext uri="{FF2B5EF4-FFF2-40B4-BE49-F238E27FC236}">
                <a16:creationId xmlns:a16="http://schemas.microsoft.com/office/drawing/2014/main" id="{89771FCB-3296-4F17-A8F5-8A3BD264BB7B}"/>
              </a:ext>
            </a:extLst>
          </p:cNvPr>
          <p:cNvSpPr/>
          <p:nvPr/>
        </p:nvSpPr>
        <p:spPr>
          <a:xfrm>
            <a:off x="7523794" y="3790242"/>
            <a:ext cx="2358421" cy="646331"/>
          </a:xfrm>
          <a:prstGeom prst="rect">
            <a:avLst/>
          </a:prstGeom>
          <a:solidFill>
            <a:schemeClr val="bg1">
              <a:lumMod val="75000"/>
            </a:schemeClr>
          </a:solidFill>
          <a:ln>
            <a:solidFill>
              <a:schemeClr val="bg1">
                <a:lumMod val="75000"/>
              </a:schemeClr>
            </a:solidFill>
          </a:ln>
        </p:spPr>
        <p:txBody>
          <a:bodyPr wrap="square">
            <a:spAutoFit/>
          </a:bodyPr>
          <a:lstStyle/>
          <a:p>
            <a:pPr algn="ctr"/>
            <a:endParaRPr lang="en-GB" sz="1200" dirty="0">
              <a:latin typeface="Arial Narrow" panose="020B0606020202030204" pitchFamily="34" charset="0"/>
            </a:endParaRPr>
          </a:p>
          <a:p>
            <a:pPr algn="ctr"/>
            <a:endParaRPr lang="en-GB" sz="1200" dirty="0">
              <a:latin typeface="Arial Narrow" panose="020B0606020202030204" pitchFamily="34" charset="0"/>
            </a:endParaRPr>
          </a:p>
          <a:p>
            <a:pPr algn="ctr"/>
            <a:endParaRPr lang="en-GB" sz="1200" dirty="0">
              <a:latin typeface="Arial Narrow" panose="020B0606020202030204" pitchFamily="34" charset="0"/>
            </a:endParaRPr>
          </a:p>
        </p:txBody>
      </p:sp>
      <p:sp>
        <p:nvSpPr>
          <p:cNvPr id="83" name="Ορθογώνιο 82">
            <a:extLst>
              <a:ext uri="{FF2B5EF4-FFF2-40B4-BE49-F238E27FC236}">
                <a16:creationId xmlns:a16="http://schemas.microsoft.com/office/drawing/2014/main" id="{3D37B239-DD22-4C4B-9408-7956E4F589D5}"/>
              </a:ext>
            </a:extLst>
          </p:cNvPr>
          <p:cNvSpPr/>
          <p:nvPr/>
        </p:nvSpPr>
        <p:spPr>
          <a:xfrm>
            <a:off x="427663" y="1806139"/>
            <a:ext cx="3160878" cy="646331"/>
          </a:xfrm>
          <a:prstGeom prst="rect">
            <a:avLst/>
          </a:prstGeom>
          <a:solidFill>
            <a:schemeClr val="bg1">
              <a:lumMod val="75000"/>
            </a:schemeClr>
          </a:solidFill>
          <a:ln>
            <a:solidFill>
              <a:schemeClr val="bg1">
                <a:lumMod val="75000"/>
              </a:schemeClr>
            </a:solidFill>
          </a:ln>
        </p:spPr>
        <p:txBody>
          <a:bodyPr wrap="square">
            <a:spAutoFit/>
          </a:bodyPr>
          <a:lstStyle/>
          <a:p>
            <a:pPr algn="ctr"/>
            <a:endParaRPr lang="en-GB" sz="1200" dirty="0">
              <a:latin typeface="Arial Narrow" panose="020B0606020202030204" pitchFamily="34" charset="0"/>
            </a:endParaRPr>
          </a:p>
          <a:p>
            <a:pPr algn="ctr"/>
            <a:endParaRPr lang="en-GB" sz="1200" dirty="0">
              <a:latin typeface="Arial Narrow" panose="020B0606020202030204" pitchFamily="34" charset="0"/>
            </a:endParaRPr>
          </a:p>
          <a:p>
            <a:pPr algn="ctr"/>
            <a:endParaRPr lang="en-GB" sz="1200" dirty="0">
              <a:latin typeface="Arial Narrow" panose="020B0606020202030204" pitchFamily="34" charset="0"/>
            </a:endParaRPr>
          </a:p>
        </p:txBody>
      </p:sp>
      <p:sp>
        <p:nvSpPr>
          <p:cNvPr id="84" name="Ορθογώνιο 83">
            <a:extLst>
              <a:ext uri="{FF2B5EF4-FFF2-40B4-BE49-F238E27FC236}">
                <a16:creationId xmlns:a16="http://schemas.microsoft.com/office/drawing/2014/main" id="{8F1DBEFB-0C20-4BEA-8C4F-EC9DB90A3FD0}"/>
              </a:ext>
            </a:extLst>
          </p:cNvPr>
          <p:cNvSpPr/>
          <p:nvPr/>
        </p:nvSpPr>
        <p:spPr>
          <a:xfrm>
            <a:off x="425825" y="3785419"/>
            <a:ext cx="3160877" cy="646331"/>
          </a:xfrm>
          <a:prstGeom prst="rect">
            <a:avLst/>
          </a:prstGeom>
          <a:solidFill>
            <a:schemeClr val="bg1">
              <a:lumMod val="75000"/>
            </a:schemeClr>
          </a:solidFill>
          <a:ln>
            <a:solidFill>
              <a:schemeClr val="bg1">
                <a:lumMod val="75000"/>
              </a:schemeClr>
            </a:solidFill>
          </a:ln>
        </p:spPr>
        <p:txBody>
          <a:bodyPr wrap="square">
            <a:spAutoFit/>
          </a:bodyPr>
          <a:lstStyle/>
          <a:p>
            <a:pPr algn="ctr"/>
            <a:endParaRPr lang="en-GB" sz="1200" dirty="0">
              <a:latin typeface="Arial Narrow" panose="020B0606020202030204" pitchFamily="34" charset="0"/>
            </a:endParaRPr>
          </a:p>
          <a:p>
            <a:pPr algn="ctr"/>
            <a:endParaRPr lang="en-GB" sz="1200" dirty="0">
              <a:latin typeface="Arial Narrow" panose="020B0606020202030204" pitchFamily="34" charset="0"/>
            </a:endParaRPr>
          </a:p>
          <a:p>
            <a:pPr algn="ctr"/>
            <a:endParaRPr lang="en-GB" sz="1200" dirty="0">
              <a:latin typeface="Arial Narrow" panose="020B0606020202030204" pitchFamily="34" charset="0"/>
            </a:endParaRPr>
          </a:p>
        </p:txBody>
      </p:sp>
      <p:pic>
        <p:nvPicPr>
          <p:cNvPr id="86" name="Εικόνα 85">
            <a:extLst>
              <a:ext uri="{FF2B5EF4-FFF2-40B4-BE49-F238E27FC236}">
                <a16:creationId xmlns:a16="http://schemas.microsoft.com/office/drawing/2014/main" id="{2BCF1591-159F-444B-9CE3-EEC1264D242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92015" y="3841221"/>
            <a:ext cx="550906" cy="550906"/>
          </a:xfrm>
          <a:prstGeom prst="rect">
            <a:avLst/>
          </a:prstGeom>
        </p:spPr>
      </p:pic>
      <p:sp>
        <p:nvSpPr>
          <p:cNvPr id="87" name="Ορθογώνιο 86">
            <a:extLst>
              <a:ext uri="{FF2B5EF4-FFF2-40B4-BE49-F238E27FC236}">
                <a16:creationId xmlns:a16="http://schemas.microsoft.com/office/drawing/2014/main" id="{C3E0679C-098A-49D7-8A89-95BAF3FC5C5E}"/>
              </a:ext>
            </a:extLst>
          </p:cNvPr>
          <p:cNvSpPr/>
          <p:nvPr/>
        </p:nvSpPr>
        <p:spPr>
          <a:xfrm>
            <a:off x="1161087" y="1815662"/>
            <a:ext cx="1738313" cy="646331"/>
          </a:xfrm>
          <a:prstGeom prst="rect">
            <a:avLst/>
          </a:prstGeom>
          <a:noFill/>
          <a:ln>
            <a:noFill/>
          </a:ln>
        </p:spPr>
        <p:txBody>
          <a:bodyPr wrap="square">
            <a:spAutoFit/>
          </a:bodyPr>
          <a:lstStyle/>
          <a:p>
            <a:r>
              <a:rPr lang="en-GB" b="1" dirty="0">
                <a:latin typeface="Arial Narrow" panose="020B0606020202030204" pitchFamily="34" charset="0"/>
              </a:rPr>
              <a:t>Cross-border </a:t>
            </a:r>
            <a:br>
              <a:rPr lang="en-GB" b="1" dirty="0">
                <a:latin typeface="Arial Narrow" panose="020B0606020202030204" pitchFamily="34" charset="0"/>
              </a:rPr>
            </a:br>
            <a:r>
              <a:rPr lang="en-GB" b="1" dirty="0">
                <a:latin typeface="Arial Narrow" panose="020B0606020202030204" pitchFamily="34" charset="0"/>
              </a:rPr>
              <a:t>web portal </a:t>
            </a:r>
            <a:r>
              <a:rPr lang="en-GB" sz="1200" dirty="0">
                <a:latin typeface="Arial Narrow" panose="020B0606020202030204" pitchFamily="34" charset="0"/>
              </a:rPr>
              <a:t>(D4.3.1)</a:t>
            </a:r>
          </a:p>
        </p:txBody>
      </p:sp>
      <p:sp>
        <p:nvSpPr>
          <p:cNvPr id="90" name="Ορθογώνιο 89">
            <a:extLst>
              <a:ext uri="{FF2B5EF4-FFF2-40B4-BE49-F238E27FC236}">
                <a16:creationId xmlns:a16="http://schemas.microsoft.com/office/drawing/2014/main" id="{00F6C7AB-BDED-4314-BD29-B1D38FC699E5}"/>
              </a:ext>
            </a:extLst>
          </p:cNvPr>
          <p:cNvSpPr/>
          <p:nvPr/>
        </p:nvSpPr>
        <p:spPr>
          <a:xfrm>
            <a:off x="1163199" y="3785419"/>
            <a:ext cx="1714500" cy="646331"/>
          </a:xfrm>
          <a:prstGeom prst="rect">
            <a:avLst/>
          </a:prstGeom>
          <a:noFill/>
          <a:ln>
            <a:noFill/>
          </a:ln>
        </p:spPr>
        <p:txBody>
          <a:bodyPr wrap="square">
            <a:spAutoFit/>
          </a:bodyPr>
          <a:lstStyle/>
          <a:p>
            <a:r>
              <a:rPr lang="en-GB" b="1" dirty="0">
                <a:latin typeface="Arial Narrow" panose="020B0606020202030204" pitchFamily="34" charset="0"/>
              </a:rPr>
              <a:t>CB mobile app </a:t>
            </a:r>
            <a:br>
              <a:rPr lang="en-GB" b="1" dirty="0">
                <a:latin typeface="Arial Narrow" panose="020B0606020202030204" pitchFamily="34" charset="0"/>
              </a:rPr>
            </a:br>
            <a:r>
              <a:rPr lang="en-GB" b="1" dirty="0">
                <a:latin typeface="Arial Narrow" panose="020B0606020202030204" pitchFamily="34" charset="0"/>
              </a:rPr>
              <a:t>for citizens </a:t>
            </a:r>
            <a:r>
              <a:rPr lang="en-GB" sz="1200" dirty="0">
                <a:latin typeface="Arial Narrow" panose="020B0606020202030204" pitchFamily="34" charset="0"/>
              </a:rPr>
              <a:t>(D5.3.3)</a:t>
            </a:r>
          </a:p>
        </p:txBody>
      </p:sp>
      <p:sp>
        <p:nvSpPr>
          <p:cNvPr id="93" name="Ορθογώνιο 92">
            <a:extLst>
              <a:ext uri="{FF2B5EF4-FFF2-40B4-BE49-F238E27FC236}">
                <a16:creationId xmlns:a16="http://schemas.microsoft.com/office/drawing/2014/main" id="{71E1065A-E5BC-4977-9559-997FDAAEF49F}"/>
              </a:ext>
            </a:extLst>
          </p:cNvPr>
          <p:cNvSpPr/>
          <p:nvPr/>
        </p:nvSpPr>
        <p:spPr>
          <a:xfrm>
            <a:off x="8211143" y="3789079"/>
            <a:ext cx="1671072" cy="646331"/>
          </a:xfrm>
          <a:prstGeom prst="rect">
            <a:avLst/>
          </a:prstGeom>
          <a:noFill/>
          <a:ln>
            <a:noFill/>
          </a:ln>
        </p:spPr>
        <p:txBody>
          <a:bodyPr wrap="square">
            <a:spAutoFit/>
          </a:bodyPr>
          <a:lstStyle/>
          <a:p>
            <a:r>
              <a:rPr lang="en-GB" b="1" dirty="0">
                <a:latin typeface="Arial Narrow" panose="020B0606020202030204" pitchFamily="34" charset="0"/>
              </a:rPr>
              <a:t>PHR web </a:t>
            </a:r>
            <a:br>
              <a:rPr lang="en-GB" b="1" dirty="0">
                <a:latin typeface="Arial Narrow" panose="020B0606020202030204" pitchFamily="34" charset="0"/>
              </a:rPr>
            </a:br>
            <a:r>
              <a:rPr lang="en-GB" b="1" dirty="0">
                <a:latin typeface="Arial Narrow" panose="020B0606020202030204" pitchFamily="34" charset="0"/>
              </a:rPr>
              <a:t>platform </a:t>
            </a:r>
            <a:r>
              <a:rPr lang="en-GB" sz="1200" dirty="0">
                <a:latin typeface="Arial Narrow" panose="020B0606020202030204" pitchFamily="34" charset="0"/>
              </a:rPr>
              <a:t>(D4.1.2)</a:t>
            </a:r>
          </a:p>
        </p:txBody>
      </p:sp>
      <p:pic>
        <p:nvPicPr>
          <p:cNvPr id="94" name="Εικόνα 93">
            <a:extLst>
              <a:ext uri="{FF2B5EF4-FFF2-40B4-BE49-F238E27FC236}">
                <a16:creationId xmlns:a16="http://schemas.microsoft.com/office/drawing/2014/main" id="{C716C110-9A4B-4FB0-9F53-5F6614AA1A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807" y="3850760"/>
            <a:ext cx="618468" cy="532740"/>
          </a:xfrm>
          <a:prstGeom prst="rect">
            <a:avLst/>
          </a:prstGeom>
        </p:spPr>
      </p:pic>
      <p:pic>
        <p:nvPicPr>
          <p:cNvPr id="95" name="Εικόνα 94">
            <a:extLst>
              <a:ext uri="{FF2B5EF4-FFF2-40B4-BE49-F238E27FC236}">
                <a16:creationId xmlns:a16="http://schemas.microsoft.com/office/drawing/2014/main" id="{8AB43B89-31F8-4EC6-B251-8600F6C451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7423" y="1871480"/>
            <a:ext cx="618468" cy="532740"/>
          </a:xfrm>
          <a:prstGeom prst="rect">
            <a:avLst/>
          </a:prstGeom>
        </p:spPr>
      </p:pic>
      <p:pic>
        <p:nvPicPr>
          <p:cNvPr id="96" name="Εικόνα 95">
            <a:extLst>
              <a:ext uri="{FF2B5EF4-FFF2-40B4-BE49-F238E27FC236}">
                <a16:creationId xmlns:a16="http://schemas.microsoft.com/office/drawing/2014/main" id="{4B7EE9B4-7E45-401B-BE15-481A422589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45347" y="1814124"/>
            <a:ext cx="650877" cy="693143"/>
          </a:xfrm>
          <a:prstGeom prst="rect">
            <a:avLst/>
          </a:prstGeom>
        </p:spPr>
      </p:pic>
      <p:pic>
        <p:nvPicPr>
          <p:cNvPr id="98" name="Εικόνα 97">
            <a:extLst>
              <a:ext uri="{FF2B5EF4-FFF2-40B4-BE49-F238E27FC236}">
                <a16:creationId xmlns:a16="http://schemas.microsoft.com/office/drawing/2014/main" id="{D0FF44F9-47F0-4D10-9AFE-77AA49C27A6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78409" y="3795067"/>
            <a:ext cx="663798" cy="706903"/>
          </a:xfrm>
          <a:prstGeom prst="rect">
            <a:avLst/>
          </a:prstGeom>
        </p:spPr>
      </p:pic>
      <p:pic>
        <p:nvPicPr>
          <p:cNvPr id="99" name="Εικόνα 98">
            <a:extLst>
              <a:ext uri="{FF2B5EF4-FFF2-40B4-BE49-F238E27FC236}">
                <a16:creationId xmlns:a16="http://schemas.microsoft.com/office/drawing/2014/main" id="{72931DBC-D407-4EB3-8141-677B906F261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28922" y="3785419"/>
            <a:ext cx="667303" cy="706050"/>
          </a:xfrm>
          <a:prstGeom prst="rect">
            <a:avLst/>
          </a:prstGeom>
        </p:spPr>
      </p:pic>
      <p:sp>
        <p:nvSpPr>
          <p:cNvPr id="100" name="Διάγραμμα ροής: Μαγνητικός δίσκος 99">
            <a:extLst>
              <a:ext uri="{FF2B5EF4-FFF2-40B4-BE49-F238E27FC236}">
                <a16:creationId xmlns:a16="http://schemas.microsoft.com/office/drawing/2014/main" id="{9CB9AB3C-B5C0-4942-AEC2-4AAF1A26FD2E}"/>
              </a:ext>
            </a:extLst>
          </p:cNvPr>
          <p:cNvSpPr/>
          <p:nvPr/>
        </p:nvSpPr>
        <p:spPr>
          <a:xfrm>
            <a:off x="993126" y="2722493"/>
            <a:ext cx="1471661" cy="808625"/>
          </a:xfrm>
          <a:prstGeom prst="flowChartMagneticDisk">
            <a:avLst/>
          </a:prstGeom>
          <a:solidFill>
            <a:srgbClr val="0094D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Narrow" panose="020B0606020202030204" pitchFamily="34" charset="0"/>
              </a:rPr>
              <a:t>Info &amp; resources database</a:t>
            </a:r>
          </a:p>
        </p:txBody>
      </p:sp>
      <p:sp>
        <p:nvSpPr>
          <p:cNvPr id="101" name="Διάγραμμα ροής: Μαγνητικός δίσκος 100">
            <a:extLst>
              <a:ext uri="{FF2B5EF4-FFF2-40B4-BE49-F238E27FC236}">
                <a16:creationId xmlns:a16="http://schemas.microsoft.com/office/drawing/2014/main" id="{7BD3C59B-1660-4F2F-AAD9-379E4277C8FB}"/>
              </a:ext>
            </a:extLst>
          </p:cNvPr>
          <p:cNvSpPr/>
          <p:nvPr/>
        </p:nvSpPr>
        <p:spPr>
          <a:xfrm>
            <a:off x="10397089" y="4920636"/>
            <a:ext cx="1286771" cy="808625"/>
          </a:xfrm>
          <a:prstGeom prst="flowChartMagneticDisk">
            <a:avLst/>
          </a:prstGeom>
          <a:solidFill>
            <a:srgbClr val="0094D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latin typeface="Arial Narrow" panose="020B0606020202030204" pitchFamily="34" charset="0"/>
              </a:rPr>
              <a:t>PHR database</a:t>
            </a:r>
          </a:p>
        </p:txBody>
      </p:sp>
      <p:cxnSp>
        <p:nvCxnSpPr>
          <p:cNvPr id="102" name="Ευθύγραμμο βέλος σύνδεσης 101">
            <a:extLst>
              <a:ext uri="{FF2B5EF4-FFF2-40B4-BE49-F238E27FC236}">
                <a16:creationId xmlns:a16="http://schemas.microsoft.com/office/drawing/2014/main" id="{F876487F-B3F1-4325-9170-CA87AEA28683}"/>
              </a:ext>
            </a:extLst>
          </p:cNvPr>
          <p:cNvCxnSpPr>
            <a:cxnSpLocks/>
            <a:stCxn id="112" idx="6"/>
            <a:endCxn id="81" idx="1"/>
          </p:cNvCxnSpPr>
          <p:nvPr/>
        </p:nvCxnSpPr>
        <p:spPr>
          <a:xfrm>
            <a:off x="5936466" y="4109113"/>
            <a:ext cx="1587328" cy="42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Γραμμή σύνδεσης: Γωνιώδης 103">
            <a:extLst>
              <a:ext uri="{FF2B5EF4-FFF2-40B4-BE49-F238E27FC236}">
                <a16:creationId xmlns:a16="http://schemas.microsoft.com/office/drawing/2014/main" id="{BFB1499E-2002-42DF-8310-992516CA70F4}"/>
              </a:ext>
            </a:extLst>
          </p:cNvPr>
          <p:cNvCxnSpPr>
            <a:cxnSpLocks/>
            <a:stCxn id="163" idx="3"/>
            <a:endCxn id="101" idx="3"/>
          </p:cNvCxnSpPr>
          <p:nvPr/>
        </p:nvCxnSpPr>
        <p:spPr>
          <a:xfrm flipV="1">
            <a:off x="10534910" y="5729261"/>
            <a:ext cx="505565" cy="740054"/>
          </a:xfrm>
          <a:prstGeom prst="bentConnector2">
            <a:avLst/>
          </a:prstGeom>
          <a:ln>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05" name="Ομάδα 104">
            <a:extLst>
              <a:ext uri="{FF2B5EF4-FFF2-40B4-BE49-F238E27FC236}">
                <a16:creationId xmlns:a16="http://schemas.microsoft.com/office/drawing/2014/main" id="{7BDDBD3F-6862-4171-8AF3-62B2C6CEFF49}"/>
              </a:ext>
            </a:extLst>
          </p:cNvPr>
          <p:cNvGrpSpPr/>
          <p:nvPr/>
        </p:nvGrpSpPr>
        <p:grpSpPr>
          <a:xfrm>
            <a:off x="3980775" y="3709391"/>
            <a:ext cx="801297" cy="801297"/>
            <a:chOff x="2779899" y="2572815"/>
            <a:chExt cx="801297" cy="801297"/>
          </a:xfrm>
        </p:grpSpPr>
        <p:sp>
          <p:nvSpPr>
            <p:cNvPr id="109" name="Οβάλ 108">
              <a:extLst>
                <a:ext uri="{FF2B5EF4-FFF2-40B4-BE49-F238E27FC236}">
                  <a16:creationId xmlns:a16="http://schemas.microsoft.com/office/drawing/2014/main" id="{62A4AEFB-C2E1-47E9-8159-227FF7BE5EE3}"/>
                </a:ext>
              </a:extLst>
            </p:cNvPr>
            <p:cNvSpPr/>
            <p:nvPr/>
          </p:nvSpPr>
          <p:spPr>
            <a:xfrm>
              <a:off x="2779899" y="2572815"/>
              <a:ext cx="801297" cy="80129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0" name="Εικόνα 109">
              <a:extLst>
                <a:ext uri="{FF2B5EF4-FFF2-40B4-BE49-F238E27FC236}">
                  <a16:creationId xmlns:a16="http://schemas.microsoft.com/office/drawing/2014/main" id="{EE513E6E-93B2-4BB8-98E8-5924E94CFC2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67468" y="2672480"/>
              <a:ext cx="642134" cy="646331"/>
            </a:xfrm>
            <a:prstGeom prst="rect">
              <a:avLst/>
            </a:prstGeom>
          </p:spPr>
        </p:pic>
      </p:grpSp>
      <p:grpSp>
        <p:nvGrpSpPr>
          <p:cNvPr id="111" name="Ομάδα 110">
            <a:extLst>
              <a:ext uri="{FF2B5EF4-FFF2-40B4-BE49-F238E27FC236}">
                <a16:creationId xmlns:a16="http://schemas.microsoft.com/office/drawing/2014/main" id="{7222D9EC-E559-4921-B31B-5A1249860C15}"/>
              </a:ext>
            </a:extLst>
          </p:cNvPr>
          <p:cNvGrpSpPr/>
          <p:nvPr/>
        </p:nvGrpSpPr>
        <p:grpSpPr>
          <a:xfrm>
            <a:off x="5135169" y="3708464"/>
            <a:ext cx="801297" cy="801297"/>
            <a:chOff x="2727961" y="4707061"/>
            <a:chExt cx="801297" cy="801297"/>
          </a:xfrm>
        </p:grpSpPr>
        <p:sp>
          <p:nvSpPr>
            <p:cNvPr id="112" name="Οβάλ 111">
              <a:extLst>
                <a:ext uri="{FF2B5EF4-FFF2-40B4-BE49-F238E27FC236}">
                  <a16:creationId xmlns:a16="http://schemas.microsoft.com/office/drawing/2014/main" id="{E0EEC89C-C9C1-4499-BAAA-D01CF44BC740}"/>
                </a:ext>
              </a:extLst>
            </p:cNvPr>
            <p:cNvSpPr/>
            <p:nvPr/>
          </p:nvSpPr>
          <p:spPr>
            <a:xfrm>
              <a:off x="2727961" y="4707061"/>
              <a:ext cx="801297" cy="80129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3" name="Εικόνα 112">
              <a:extLst>
                <a:ext uri="{FF2B5EF4-FFF2-40B4-BE49-F238E27FC236}">
                  <a16:creationId xmlns:a16="http://schemas.microsoft.com/office/drawing/2014/main" id="{CAA4FC60-A8B8-4A68-8B05-1BA381C9B68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803959" y="4793664"/>
              <a:ext cx="669316" cy="648000"/>
            </a:xfrm>
            <a:prstGeom prst="rect">
              <a:avLst/>
            </a:prstGeom>
          </p:spPr>
        </p:pic>
      </p:grpSp>
      <p:pic>
        <p:nvPicPr>
          <p:cNvPr id="114" name="Εικόνα 113">
            <a:extLst>
              <a:ext uri="{FF2B5EF4-FFF2-40B4-BE49-F238E27FC236}">
                <a16:creationId xmlns:a16="http://schemas.microsoft.com/office/drawing/2014/main" id="{3F6A97BD-65E6-4FD7-94B8-43ED210C7EB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131485" y="4732388"/>
            <a:ext cx="1132802" cy="1159846"/>
          </a:xfrm>
          <a:prstGeom prst="rect">
            <a:avLst/>
          </a:prstGeom>
        </p:spPr>
      </p:pic>
      <p:cxnSp>
        <p:nvCxnSpPr>
          <p:cNvPr id="115" name="Ευθύγραμμο βέλος σύνδεσης 114">
            <a:extLst>
              <a:ext uri="{FF2B5EF4-FFF2-40B4-BE49-F238E27FC236}">
                <a16:creationId xmlns:a16="http://schemas.microsoft.com/office/drawing/2014/main" id="{BE99534B-26EB-4F97-A155-3748FFD8D3F3}"/>
              </a:ext>
            </a:extLst>
          </p:cNvPr>
          <p:cNvCxnSpPr>
            <a:cxnSpLocks/>
            <a:stCxn id="112" idx="4"/>
            <a:endCxn id="116" idx="1"/>
          </p:cNvCxnSpPr>
          <p:nvPr/>
        </p:nvCxnSpPr>
        <p:spPr>
          <a:xfrm>
            <a:off x="5535818" y="4509761"/>
            <a:ext cx="1987976" cy="19440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6" name="Ορθογώνιο 115">
            <a:extLst>
              <a:ext uri="{FF2B5EF4-FFF2-40B4-BE49-F238E27FC236}">
                <a16:creationId xmlns:a16="http://schemas.microsoft.com/office/drawing/2014/main" id="{87E430AA-0E45-49F7-8068-96050A39089B}"/>
              </a:ext>
            </a:extLst>
          </p:cNvPr>
          <p:cNvSpPr/>
          <p:nvPr/>
        </p:nvSpPr>
        <p:spPr>
          <a:xfrm>
            <a:off x="7523794" y="6130597"/>
            <a:ext cx="2352529" cy="646331"/>
          </a:xfrm>
          <a:prstGeom prst="rect">
            <a:avLst/>
          </a:prstGeom>
          <a:solidFill>
            <a:schemeClr val="bg1">
              <a:lumMod val="75000"/>
            </a:schemeClr>
          </a:solidFill>
          <a:ln>
            <a:solidFill>
              <a:schemeClr val="bg1">
                <a:lumMod val="75000"/>
              </a:schemeClr>
            </a:solidFill>
          </a:ln>
        </p:spPr>
        <p:txBody>
          <a:bodyPr wrap="square">
            <a:spAutoFit/>
          </a:bodyPr>
          <a:lstStyle/>
          <a:p>
            <a:pPr algn="ctr"/>
            <a:endParaRPr lang="en-GB" sz="1200" dirty="0">
              <a:latin typeface="Arial Narrow" panose="020B0606020202030204" pitchFamily="34" charset="0"/>
            </a:endParaRPr>
          </a:p>
          <a:p>
            <a:pPr algn="ctr"/>
            <a:endParaRPr lang="en-GB" sz="1200" dirty="0">
              <a:latin typeface="Arial Narrow" panose="020B0606020202030204" pitchFamily="34" charset="0"/>
            </a:endParaRPr>
          </a:p>
          <a:p>
            <a:pPr algn="ctr"/>
            <a:endParaRPr lang="en-GB" sz="1200" dirty="0">
              <a:latin typeface="Arial Narrow" panose="020B0606020202030204" pitchFamily="34" charset="0"/>
            </a:endParaRPr>
          </a:p>
        </p:txBody>
      </p:sp>
      <p:sp>
        <p:nvSpPr>
          <p:cNvPr id="117" name="Ορθογώνιο 116">
            <a:extLst>
              <a:ext uri="{FF2B5EF4-FFF2-40B4-BE49-F238E27FC236}">
                <a16:creationId xmlns:a16="http://schemas.microsoft.com/office/drawing/2014/main" id="{00FD5544-4502-4502-AEBA-81651BDD09FC}"/>
              </a:ext>
            </a:extLst>
          </p:cNvPr>
          <p:cNvSpPr/>
          <p:nvPr/>
        </p:nvSpPr>
        <p:spPr>
          <a:xfrm>
            <a:off x="8003386" y="6122729"/>
            <a:ext cx="2190747" cy="646331"/>
          </a:xfrm>
          <a:prstGeom prst="rect">
            <a:avLst/>
          </a:prstGeom>
          <a:noFill/>
          <a:ln>
            <a:noFill/>
          </a:ln>
        </p:spPr>
        <p:txBody>
          <a:bodyPr wrap="square">
            <a:spAutoFit/>
          </a:bodyPr>
          <a:lstStyle/>
          <a:p>
            <a:r>
              <a:rPr lang="en-GB" b="1" dirty="0">
                <a:latin typeface="Arial Narrow" panose="020B0606020202030204" pitchFamily="34" charset="0"/>
              </a:rPr>
              <a:t>PHR mobile app </a:t>
            </a:r>
            <a:br>
              <a:rPr lang="en-GB" b="1" dirty="0">
                <a:latin typeface="Arial Narrow" panose="020B0606020202030204" pitchFamily="34" charset="0"/>
              </a:rPr>
            </a:br>
            <a:r>
              <a:rPr lang="en-GB" b="1" dirty="0">
                <a:latin typeface="Arial Narrow" panose="020B0606020202030204" pitchFamily="34" charset="0"/>
              </a:rPr>
              <a:t>for citizens </a:t>
            </a:r>
            <a:r>
              <a:rPr lang="en-GB" sz="1200" dirty="0">
                <a:latin typeface="Arial Narrow" panose="020B0606020202030204" pitchFamily="34" charset="0"/>
              </a:rPr>
              <a:t>(D5.2.2)</a:t>
            </a:r>
          </a:p>
        </p:txBody>
      </p:sp>
      <p:pic>
        <p:nvPicPr>
          <p:cNvPr id="118" name="Εικόνα 117">
            <a:extLst>
              <a:ext uri="{FF2B5EF4-FFF2-40B4-BE49-F238E27FC236}">
                <a16:creationId xmlns:a16="http://schemas.microsoft.com/office/drawing/2014/main" id="{98CB7559-F9E9-4141-B141-24BA92173CF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565232" y="6158383"/>
            <a:ext cx="400337" cy="599495"/>
          </a:xfrm>
          <a:prstGeom prst="rect">
            <a:avLst/>
          </a:prstGeom>
        </p:spPr>
      </p:pic>
      <p:cxnSp>
        <p:nvCxnSpPr>
          <p:cNvPr id="119" name="Γραμμή σύνδεσης: Γωνιώδης 118">
            <a:extLst>
              <a:ext uri="{FF2B5EF4-FFF2-40B4-BE49-F238E27FC236}">
                <a16:creationId xmlns:a16="http://schemas.microsoft.com/office/drawing/2014/main" id="{23BBA282-0267-459B-9AE0-943141C4B802}"/>
              </a:ext>
            </a:extLst>
          </p:cNvPr>
          <p:cNvCxnSpPr>
            <a:cxnSpLocks/>
            <a:stCxn id="98" idx="3"/>
            <a:endCxn id="101" idx="1"/>
          </p:cNvCxnSpPr>
          <p:nvPr/>
        </p:nvCxnSpPr>
        <p:spPr>
          <a:xfrm>
            <a:off x="10542207" y="4148519"/>
            <a:ext cx="498268" cy="772117"/>
          </a:xfrm>
          <a:prstGeom prst="bentConnector2">
            <a:avLst/>
          </a:prstGeom>
          <a:ln>
            <a:prstDash val="dash"/>
            <a:tailEnd type="triangle"/>
          </a:ln>
        </p:spPr>
        <p:style>
          <a:lnRef idx="1">
            <a:schemeClr val="accent1"/>
          </a:lnRef>
          <a:fillRef idx="0">
            <a:schemeClr val="accent1"/>
          </a:fillRef>
          <a:effectRef idx="0">
            <a:schemeClr val="accent1"/>
          </a:effectRef>
          <a:fontRef idx="minor">
            <a:schemeClr val="tx1"/>
          </a:fontRef>
        </p:style>
      </p:cxnSp>
      <p:pic>
        <p:nvPicPr>
          <p:cNvPr id="120" name="Εικόνα 119">
            <a:extLst>
              <a:ext uri="{FF2B5EF4-FFF2-40B4-BE49-F238E27FC236}">
                <a16:creationId xmlns:a16="http://schemas.microsoft.com/office/drawing/2014/main" id="{C3616059-AD65-41C5-9F06-D9366502FA7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215399" y="3145177"/>
            <a:ext cx="524619" cy="646331"/>
          </a:xfrm>
          <a:prstGeom prst="rect">
            <a:avLst/>
          </a:prstGeom>
        </p:spPr>
      </p:pic>
      <p:pic>
        <p:nvPicPr>
          <p:cNvPr id="122" name="Εικόνα 121">
            <a:extLst>
              <a:ext uri="{FF2B5EF4-FFF2-40B4-BE49-F238E27FC236}">
                <a16:creationId xmlns:a16="http://schemas.microsoft.com/office/drawing/2014/main" id="{40AEAC95-B9F7-4A81-90EE-2A871A63475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118868" y="2377538"/>
            <a:ext cx="717679" cy="642134"/>
          </a:xfrm>
          <a:prstGeom prst="rect">
            <a:avLst/>
          </a:prstGeom>
        </p:spPr>
      </p:pic>
      <p:cxnSp>
        <p:nvCxnSpPr>
          <p:cNvPr id="123" name="Ευθύγραμμο βέλος σύνδεσης 122">
            <a:extLst>
              <a:ext uri="{FF2B5EF4-FFF2-40B4-BE49-F238E27FC236}">
                <a16:creationId xmlns:a16="http://schemas.microsoft.com/office/drawing/2014/main" id="{A3DEAD03-B0AD-49D7-856E-E8C5B847F103}"/>
              </a:ext>
            </a:extLst>
          </p:cNvPr>
          <p:cNvCxnSpPr>
            <a:cxnSpLocks/>
            <a:stCxn id="112" idx="0"/>
            <a:endCxn id="122" idx="1"/>
          </p:cNvCxnSpPr>
          <p:nvPr/>
        </p:nvCxnSpPr>
        <p:spPr>
          <a:xfrm flipV="1">
            <a:off x="5535818" y="2698605"/>
            <a:ext cx="583050" cy="10098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Ευθύγραμμο βέλος σύνδεσης 123">
            <a:extLst>
              <a:ext uri="{FF2B5EF4-FFF2-40B4-BE49-F238E27FC236}">
                <a16:creationId xmlns:a16="http://schemas.microsoft.com/office/drawing/2014/main" id="{C8545BB3-3580-48E3-B0F9-B35F466C51E7}"/>
              </a:ext>
            </a:extLst>
          </p:cNvPr>
          <p:cNvCxnSpPr>
            <a:cxnSpLocks/>
            <a:stCxn id="112" idx="7"/>
            <a:endCxn id="120" idx="1"/>
          </p:cNvCxnSpPr>
          <p:nvPr/>
        </p:nvCxnSpPr>
        <p:spPr>
          <a:xfrm flipV="1">
            <a:off x="5819119" y="3468343"/>
            <a:ext cx="396280" cy="3574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Ευθύγραμμο βέλος σύνδεσης 125">
            <a:extLst>
              <a:ext uri="{FF2B5EF4-FFF2-40B4-BE49-F238E27FC236}">
                <a16:creationId xmlns:a16="http://schemas.microsoft.com/office/drawing/2014/main" id="{11526842-874D-4902-B653-12CF34E6C7A5}"/>
              </a:ext>
            </a:extLst>
          </p:cNvPr>
          <p:cNvCxnSpPr>
            <a:cxnSpLocks/>
            <a:stCxn id="109" idx="1"/>
            <a:endCxn id="83" idx="3"/>
          </p:cNvCxnSpPr>
          <p:nvPr/>
        </p:nvCxnSpPr>
        <p:spPr>
          <a:xfrm flipH="1" flipV="1">
            <a:off x="3588541" y="2129305"/>
            <a:ext cx="509581" cy="16974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Ευθύγραμμο βέλος σύνδεσης 126">
            <a:extLst>
              <a:ext uri="{FF2B5EF4-FFF2-40B4-BE49-F238E27FC236}">
                <a16:creationId xmlns:a16="http://schemas.microsoft.com/office/drawing/2014/main" id="{51FCFBDC-ADC4-4956-9FE7-772EDCE83AA9}"/>
              </a:ext>
            </a:extLst>
          </p:cNvPr>
          <p:cNvCxnSpPr>
            <a:cxnSpLocks/>
            <a:stCxn id="109" idx="2"/>
            <a:endCxn id="84" idx="3"/>
          </p:cNvCxnSpPr>
          <p:nvPr/>
        </p:nvCxnSpPr>
        <p:spPr>
          <a:xfrm flipH="1" flipV="1">
            <a:off x="3586702" y="4108585"/>
            <a:ext cx="394073" cy="14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9" name="Ορθογώνιο 128">
            <a:extLst>
              <a:ext uri="{FF2B5EF4-FFF2-40B4-BE49-F238E27FC236}">
                <a16:creationId xmlns:a16="http://schemas.microsoft.com/office/drawing/2014/main" id="{B4EF3CC0-B816-4D4B-BEF7-AF948E866BC1}"/>
              </a:ext>
            </a:extLst>
          </p:cNvPr>
          <p:cNvSpPr/>
          <p:nvPr/>
        </p:nvSpPr>
        <p:spPr>
          <a:xfrm>
            <a:off x="7514753" y="2375478"/>
            <a:ext cx="2367462" cy="646331"/>
          </a:xfrm>
          <a:prstGeom prst="rect">
            <a:avLst/>
          </a:prstGeom>
          <a:solidFill>
            <a:schemeClr val="bg1">
              <a:lumMod val="75000"/>
            </a:schemeClr>
          </a:solidFill>
          <a:ln>
            <a:solidFill>
              <a:schemeClr val="bg1">
                <a:lumMod val="75000"/>
              </a:schemeClr>
            </a:solidFill>
          </a:ln>
        </p:spPr>
        <p:txBody>
          <a:bodyPr wrap="square">
            <a:spAutoFit/>
          </a:bodyPr>
          <a:lstStyle/>
          <a:p>
            <a:pPr algn="ctr"/>
            <a:endParaRPr lang="en-GB" sz="1200" dirty="0">
              <a:latin typeface="Arial Narrow" panose="020B0606020202030204" pitchFamily="34" charset="0"/>
            </a:endParaRPr>
          </a:p>
          <a:p>
            <a:pPr algn="ctr"/>
            <a:endParaRPr lang="en-GB" sz="1200" dirty="0">
              <a:latin typeface="Arial Narrow" panose="020B0606020202030204" pitchFamily="34" charset="0"/>
            </a:endParaRPr>
          </a:p>
          <a:p>
            <a:pPr algn="ctr"/>
            <a:endParaRPr lang="en-GB" sz="1200" dirty="0">
              <a:latin typeface="Arial Narrow" panose="020B0606020202030204" pitchFamily="34" charset="0"/>
            </a:endParaRPr>
          </a:p>
        </p:txBody>
      </p:sp>
      <p:sp>
        <p:nvSpPr>
          <p:cNvPr id="130" name="Ορθογώνιο 129">
            <a:extLst>
              <a:ext uri="{FF2B5EF4-FFF2-40B4-BE49-F238E27FC236}">
                <a16:creationId xmlns:a16="http://schemas.microsoft.com/office/drawing/2014/main" id="{8749F82C-320A-4FBD-86E9-091B124EE47A}"/>
              </a:ext>
            </a:extLst>
          </p:cNvPr>
          <p:cNvSpPr/>
          <p:nvPr/>
        </p:nvSpPr>
        <p:spPr>
          <a:xfrm>
            <a:off x="8140168" y="2384668"/>
            <a:ext cx="1742048" cy="646331"/>
          </a:xfrm>
          <a:prstGeom prst="rect">
            <a:avLst/>
          </a:prstGeom>
          <a:noFill/>
          <a:ln>
            <a:noFill/>
          </a:ln>
        </p:spPr>
        <p:txBody>
          <a:bodyPr wrap="square">
            <a:spAutoFit/>
          </a:bodyPr>
          <a:lstStyle/>
          <a:p>
            <a:r>
              <a:rPr lang="en-US" b="1" dirty="0">
                <a:latin typeface="Arial Narrow" panose="020B0606020202030204" pitchFamily="34" charset="0"/>
              </a:rPr>
              <a:t>PHR mobile app </a:t>
            </a:r>
            <a:br>
              <a:rPr lang="en-US" b="1" dirty="0">
                <a:latin typeface="Arial Narrow" panose="020B0606020202030204" pitchFamily="34" charset="0"/>
              </a:rPr>
            </a:br>
            <a:r>
              <a:rPr lang="en-US" b="1" dirty="0">
                <a:latin typeface="Arial Narrow" panose="020B0606020202030204" pitchFamily="34" charset="0"/>
              </a:rPr>
              <a:t>for pros </a:t>
            </a:r>
            <a:r>
              <a:rPr lang="en-US" sz="1200" dirty="0">
                <a:latin typeface="Arial Narrow" panose="020B0606020202030204" pitchFamily="34" charset="0"/>
              </a:rPr>
              <a:t>(D5.1.1)</a:t>
            </a:r>
          </a:p>
        </p:txBody>
      </p:sp>
      <p:pic>
        <p:nvPicPr>
          <p:cNvPr id="132" name="Εικόνα 131">
            <a:extLst>
              <a:ext uri="{FF2B5EF4-FFF2-40B4-BE49-F238E27FC236}">
                <a16:creationId xmlns:a16="http://schemas.microsoft.com/office/drawing/2014/main" id="{6B5D307B-B706-4BC8-9737-8B05ED2583F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70211" y="2423191"/>
            <a:ext cx="550906" cy="550906"/>
          </a:xfrm>
          <a:prstGeom prst="rect">
            <a:avLst/>
          </a:prstGeom>
        </p:spPr>
      </p:pic>
      <p:sp>
        <p:nvSpPr>
          <p:cNvPr id="133" name="Ορθογώνιο 132">
            <a:extLst>
              <a:ext uri="{FF2B5EF4-FFF2-40B4-BE49-F238E27FC236}">
                <a16:creationId xmlns:a16="http://schemas.microsoft.com/office/drawing/2014/main" id="{D6BA128C-BFD6-4639-886B-AE76FBD9A083}"/>
              </a:ext>
            </a:extLst>
          </p:cNvPr>
          <p:cNvSpPr/>
          <p:nvPr/>
        </p:nvSpPr>
        <p:spPr>
          <a:xfrm>
            <a:off x="429096" y="5688221"/>
            <a:ext cx="3157604" cy="646331"/>
          </a:xfrm>
          <a:prstGeom prst="rect">
            <a:avLst/>
          </a:prstGeom>
          <a:solidFill>
            <a:schemeClr val="bg1">
              <a:lumMod val="75000"/>
            </a:schemeClr>
          </a:solidFill>
          <a:ln>
            <a:solidFill>
              <a:schemeClr val="bg1">
                <a:lumMod val="75000"/>
              </a:schemeClr>
            </a:solidFill>
          </a:ln>
        </p:spPr>
        <p:txBody>
          <a:bodyPr wrap="square">
            <a:spAutoFit/>
          </a:bodyPr>
          <a:lstStyle/>
          <a:p>
            <a:pPr algn="ctr"/>
            <a:endParaRPr lang="en-GB" sz="1200" dirty="0">
              <a:latin typeface="Arial Narrow" panose="020B0606020202030204" pitchFamily="34" charset="0"/>
            </a:endParaRPr>
          </a:p>
          <a:p>
            <a:pPr algn="ctr"/>
            <a:endParaRPr lang="en-GB" sz="1200" dirty="0">
              <a:latin typeface="Arial Narrow" panose="020B0606020202030204" pitchFamily="34" charset="0"/>
            </a:endParaRPr>
          </a:p>
          <a:p>
            <a:pPr algn="ctr"/>
            <a:endParaRPr lang="en-GB" sz="1200" dirty="0">
              <a:latin typeface="Arial Narrow" panose="020B0606020202030204" pitchFamily="34" charset="0"/>
            </a:endParaRPr>
          </a:p>
        </p:txBody>
      </p:sp>
      <p:pic>
        <p:nvPicPr>
          <p:cNvPr id="134" name="Εικόνα 133">
            <a:extLst>
              <a:ext uri="{FF2B5EF4-FFF2-40B4-BE49-F238E27FC236}">
                <a16:creationId xmlns:a16="http://schemas.microsoft.com/office/drawing/2014/main" id="{E639E034-EFE9-443A-ACFE-C1035B25868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70252" y="5716007"/>
            <a:ext cx="400337" cy="599495"/>
          </a:xfrm>
          <a:prstGeom prst="rect">
            <a:avLst/>
          </a:prstGeom>
        </p:spPr>
      </p:pic>
      <p:sp>
        <p:nvSpPr>
          <p:cNvPr id="135" name="Ορθογώνιο 134">
            <a:extLst>
              <a:ext uri="{FF2B5EF4-FFF2-40B4-BE49-F238E27FC236}">
                <a16:creationId xmlns:a16="http://schemas.microsoft.com/office/drawing/2014/main" id="{4E6472E5-522B-4C6C-AD6A-6AB2A59160FC}"/>
              </a:ext>
            </a:extLst>
          </p:cNvPr>
          <p:cNvSpPr/>
          <p:nvPr/>
        </p:nvSpPr>
        <p:spPr>
          <a:xfrm>
            <a:off x="911744" y="5684631"/>
            <a:ext cx="1974805" cy="646331"/>
          </a:xfrm>
          <a:prstGeom prst="rect">
            <a:avLst/>
          </a:prstGeom>
          <a:noFill/>
          <a:ln>
            <a:noFill/>
          </a:ln>
        </p:spPr>
        <p:txBody>
          <a:bodyPr wrap="square">
            <a:spAutoFit/>
          </a:bodyPr>
          <a:lstStyle/>
          <a:p>
            <a:r>
              <a:rPr lang="en-GB" b="1" dirty="0">
                <a:latin typeface="Arial Narrow" panose="020B0606020202030204" pitchFamily="34" charset="0"/>
              </a:rPr>
              <a:t>e-Learning </a:t>
            </a:r>
            <a:br>
              <a:rPr lang="en-GB" b="1" dirty="0">
                <a:latin typeface="Arial Narrow" panose="020B0606020202030204" pitchFamily="34" charset="0"/>
              </a:rPr>
            </a:br>
            <a:r>
              <a:rPr lang="en-GB" b="1" dirty="0">
                <a:latin typeface="Arial Narrow" panose="020B0606020202030204" pitchFamily="34" charset="0"/>
              </a:rPr>
              <a:t>web platform </a:t>
            </a:r>
            <a:r>
              <a:rPr lang="en-GB" sz="1200" dirty="0">
                <a:latin typeface="Arial Narrow" panose="020B0606020202030204" pitchFamily="34" charset="0"/>
              </a:rPr>
              <a:t>(D4.2.3)</a:t>
            </a:r>
            <a:endParaRPr lang="en-GB" dirty="0">
              <a:latin typeface="Arial Narrow" panose="020B0606020202030204" pitchFamily="34" charset="0"/>
            </a:endParaRPr>
          </a:p>
        </p:txBody>
      </p:sp>
      <p:sp>
        <p:nvSpPr>
          <p:cNvPr id="136" name="Ορθογώνιο 135">
            <a:extLst>
              <a:ext uri="{FF2B5EF4-FFF2-40B4-BE49-F238E27FC236}">
                <a16:creationId xmlns:a16="http://schemas.microsoft.com/office/drawing/2014/main" id="{95C32110-AE4D-43EF-A60F-5D043831F956}"/>
              </a:ext>
            </a:extLst>
          </p:cNvPr>
          <p:cNvSpPr/>
          <p:nvPr/>
        </p:nvSpPr>
        <p:spPr>
          <a:xfrm>
            <a:off x="7513796" y="72292"/>
            <a:ext cx="2362527" cy="646331"/>
          </a:xfrm>
          <a:prstGeom prst="rect">
            <a:avLst/>
          </a:prstGeom>
          <a:solidFill>
            <a:schemeClr val="bg1">
              <a:lumMod val="75000"/>
            </a:schemeClr>
          </a:solidFill>
          <a:ln>
            <a:solidFill>
              <a:schemeClr val="bg1">
                <a:lumMod val="75000"/>
              </a:schemeClr>
            </a:solidFill>
          </a:ln>
        </p:spPr>
        <p:txBody>
          <a:bodyPr wrap="square">
            <a:spAutoFit/>
          </a:bodyPr>
          <a:lstStyle/>
          <a:p>
            <a:pPr algn="ctr"/>
            <a:endParaRPr lang="en-GB" sz="1200" dirty="0">
              <a:latin typeface="Arial Narrow" panose="020B0606020202030204" pitchFamily="34" charset="0"/>
            </a:endParaRPr>
          </a:p>
          <a:p>
            <a:pPr algn="ctr"/>
            <a:endParaRPr lang="en-GB" sz="1200" dirty="0">
              <a:latin typeface="Arial Narrow" panose="020B0606020202030204" pitchFamily="34" charset="0"/>
            </a:endParaRPr>
          </a:p>
          <a:p>
            <a:pPr algn="ctr"/>
            <a:endParaRPr lang="en-GB" sz="1200" dirty="0">
              <a:latin typeface="Arial Narrow" panose="020B0606020202030204" pitchFamily="34" charset="0"/>
            </a:endParaRPr>
          </a:p>
        </p:txBody>
      </p:sp>
      <p:sp>
        <p:nvSpPr>
          <p:cNvPr id="137" name="Ορθογώνιο 136">
            <a:extLst>
              <a:ext uri="{FF2B5EF4-FFF2-40B4-BE49-F238E27FC236}">
                <a16:creationId xmlns:a16="http://schemas.microsoft.com/office/drawing/2014/main" id="{41757CDF-7626-4C00-AB22-6E2608B7117F}"/>
              </a:ext>
            </a:extLst>
          </p:cNvPr>
          <p:cNvSpPr/>
          <p:nvPr/>
        </p:nvSpPr>
        <p:spPr>
          <a:xfrm>
            <a:off x="7996443" y="77445"/>
            <a:ext cx="1943100" cy="646331"/>
          </a:xfrm>
          <a:prstGeom prst="rect">
            <a:avLst/>
          </a:prstGeom>
          <a:noFill/>
          <a:ln>
            <a:noFill/>
          </a:ln>
        </p:spPr>
        <p:txBody>
          <a:bodyPr wrap="square">
            <a:spAutoFit/>
          </a:bodyPr>
          <a:lstStyle/>
          <a:p>
            <a:r>
              <a:rPr lang="en-US" b="1" dirty="0">
                <a:latin typeface="Arial Narrow" panose="020B0606020202030204" pitchFamily="34" charset="0"/>
              </a:rPr>
              <a:t>e-Prescription &amp;</a:t>
            </a:r>
            <a:br>
              <a:rPr lang="en-US" b="1" dirty="0">
                <a:latin typeface="Arial Narrow" panose="020B0606020202030204" pitchFamily="34" charset="0"/>
              </a:rPr>
            </a:br>
            <a:r>
              <a:rPr lang="en-US" b="1" dirty="0">
                <a:latin typeface="Arial Narrow" panose="020B0606020202030204" pitchFamily="34" charset="0"/>
              </a:rPr>
              <a:t>e-Referral </a:t>
            </a:r>
            <a:r>
              <a:rPr lang="en-US" sz="1200" dirty="0">
                <a:latin typeface="Arial Narrow" panose="020B0606020202030204" pitchFamily="34" charset="0"/>
              </a:rPr>
              <a:t>(D4.2.4)</a:t>
            </a:r>
          </a:p>
        </p:txBody>
      </p:sp>
      <p:pic>
        <p:nvPicPr>
          <p:cNvPr id="138" name="Εικόνα 137">
            <a:extLst>
              <a:ext uri="{FF2B5EF4-FFF2-40B4-BE49-F238E27FC236}">
                <a16:creationId xmlns:a16="http://schemas.microsoft.com/office/drawing/2014/main" id="{0971CAD6-1DF2-435C-B106-92E62CA1947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554951" y="103405"/>
            <a:ext cx="400337" cy="599495"/>
          </a:xfrm>
          <a:prstGeom prst="rect">
            <a:avLst/>
          </a:prstGeom>
        </p:spPr>
      </p:pic>
      <p:pic>
        <p:nvPicPr>
          <p:cNvPr id="139" name="Εικόνα 138">
            <a:extLst>
              <a:ext uri="{FF2B5EF4-FFF2-40B4-BE49-F238E27FC236}">
                <a16:creationId xmlns:a16="http://schemas.microsoft.com/office/drawing/2014/main" id="{4EAD8D1C-4433-47CD-95B5-805F8FE4A5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49641" y="5687681"/>
            <a:ext cx="654338" cy="696828"/>
          </a:xfrm>
          <a:prstGeom prst="rect">
            <a:avLst/>
          </a:prstGeom>
        </p:spPr>
      </p:pic>
      <p:cxnSp>
        <p:nvCxnSpPr>
          <p:cNvPr id="140" name="Ευθύγραμμο βέλος σύνδεσης 139">
            <a:extLst>
              <a:ext uri="{FF2B5EF4-FFF2-40B4-BE49-F238E27FC236}">
                <a16:creationId xmlns:a16="http://schemas.microsoft.com/office/drawing/2014/main" id="{FA0BCD7A-57AC-4CA7-AAD6-28320C409203}"/>
              </a:ext>
            </a:extLst>
          </p:cNvPr>
          <p:cNvCxnSpPr>
            <a:cxnSpLocks/>
            <a:stCxn id="109" idx="3"/>
            <a:endCxn id="133" idx="3"/>
          </p:cNvCxnSpPr>
          <p:nvPr/>
        </p:nvCxnSpPr>
        <p:spPr>
          <a:xfrm flipH="1">
            <a:off x="3586700" y="4393341"/>
            <a:ext cx="511422" cy="16180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4" name="Εικόνα 143">
            <a:extLst>
              <a:ext uri="{FF2B5EF4-FFF2-40B4-BE49-F238E27FC236}">
                <a16:creationId xmlns:a16="http://schemas.microsoft.com/office/drawing/2014/main" id="{A2782028-EFA1-4CDD-A464-2C635FC16EF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139751" y="984889"/>
            <a:ext cx="1132802" cy="1159846"/>
          </a:xfrm>
          <a:prstGeom prst="rect">
            <a:avLst/>
          </a:prstGeom>
        </p:spPr>
      </p:pic>
      <p:cxnSp>
        <p:nvCxnSpPr>
          <p:cNvPr id="146" name="Ευθύγραμμο βέλος σύνδεσης 145">
            <a:extLst>
              <a:ext uri="{FF2B5EF4-FFF2-40B4-BE49-F238E27FC236}">
                <a16:creationId xmlns:a16="http://schemas.microsoft.com/office/drawing/2014/main" id="{45AF0F8A-9BDA-43FE-BBF5-EF9335AF163C}"/>
              </a:ext>
            </a:extLst>
          </p:cNvPr>
          <p:cNvCxnSpPr>
            <a:cxnSpLocks/>
            <a:stCxn id="122" idx="3"/>
            <a:endCxn id="129" idx="1"/>
          </p:cNvCxnSpPr>
          <p:nvPr/>
        </p:nvCxnSpPr>
        <p:spPr>
          <a:xfrm>
            <a:off x="6836547" y="2698605"/>
            <a:ext cx="678206" cy="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Ευθύγραμμο βέλος σύνδεσης 146">
            <a:extLst>
              <a:ext uri="{FF2B5EF4-FFF2-40B4-BE49-F238E27FC236}">
                <a16:creationId xmlns:a16="http://schemas.microsoft.com/office/drawing/2014/main" id="{A68FEF92-FEDF-4642-9911-55B06DA81A06}"/>
              </a:ext>
            </a:extLst>
          </p:cNvPr>
          <p:cNvCxnSpPr>
            <a:cxnSpLocks/>
            <a:stCxn id="120" idx="3"/>
          </p:cNvCxnSpPr>
          <p:nvPr/>
        </p:nvCxnSpPr>
        <p:spPr>
          <a:xfrm>
            <a:off x="6740018" y="3468343"/>
            <a:ext cx="773778" cy="5207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Ευθύγραμμο βέλος σύνδεσης 153">
            <a:extLst>
              <a:ext uri="{FF2B5EF4-FFF2-40B4-BE49-F238E27FC236}">
                <a16:creationId xmlns:a16="http://schemas.microsoft.com/office/drawing/2014/main" id="{D64BF501-36F8-429B-8A70-A8DD768E509F}"/>
              </a:ext>
            </a:extLst>
          </p:cNvPr>
          <p:cNvCxnSpPr>
            <a:cxnSpLocks/>
            <a:stCxn id="122" idx="3"/>
          </p:cNvCxnSpPr>
          <p:nvPr/>
        </p:nvCxnSpPr>
        <p:spPr>
          <a:xfrm>
            <a:off x="6836547" y="2698605"/>
            <a:ext cx="706298" cy="11272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Γραμμή σύνδεσης: Γωνιώδης 155">
            <a:extLst>
              <a:ext uri="{FF2B5EF4-FFF2-40B4-BE49-F238E27FC236}">
                <a16:creationId xmlns:a16="http://schemas.microsoft.com/office/drawing/2014/main" id="{3592C15D-9969-4D29-B2CF-5E260869D77A}"/>
              </a:ext>
            </a:extLst>
          </p:cNvPr>
          <p:cNvCxnSpPr>
            <a:cxnSpLocks/>
            <a:stCxn id="161" idx="3"/>
            <a:endCxn id="101" idx="4"/>
          </p:cNvCxnSpPr>
          <p:nvPr/>
        </p:nvCxnSpPr>
        <p:spPr>
          <a:xfrm>
            <a:off x="10537515" y="2730527"/>
            <a:ext cx="1146345" cy="2594422"/>
          </a:xfrm>
          <a:prstGeom prst="bentConnector3">
            <a:avLst>
              <a:gd name="adj1" fmla="val 119942"/>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8" name="Ευθύγραμμο βέλος σύνδεσης 157">
            <a:extLst>
              <a:ext uri="{FF2B5EF4-FFF2-40B4-BE49-F238E27FC236}">
                <a16:creationId xmlns:a16="http://schemas.microsoft.com/office/drawing/2014/main" id="{F2E69880-44A9-480F-8383-0C7127C2B6E2}"/>
              </a:ext>
            </a:extLst>
          </p:cNvPr>
          <p:cNvCxnSpPr>
            <a:cxnSpLocks/>
            <a:stCxn id="122" idx="3"/>
            <a:endCxn id="136" idx="1"/>
          </p:cNvCxnSpPr>
          <p:nvPr/>
        </p:nvCxnSpPr>
        <p:spPr>
          <a:xfrm flipV="1">
            <a:off x="6836547" y="395458"/>
            <a:ext cx="677249" cy="23031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Γραμμή σύνδεσης: Γωνιώδης 158">
            <a:extLst>
              <a:ext uri="{FF2B5EF4-FFF2-40B4-BE49-F238E27FC236}">
                <a16:creationId xmlns:a16="http://schemas.microsoft.com/office/drawing/2014/main" id="{97EC0C07-15E1-4873-A366-895C223D3350}"/>
              </a:ext>
            </a:extLst>
          </p:cNvPr>
          <p:cNvCxnSpPr>
            <a:cxnSpLocks/>
            <a:stCxn id="162" idx="3"/>
            <a:endCxn id="101" idx="4"/>
          </p:cNvCxnSpPr>
          <p:nvPr/>
        </p:nvCxnSpPr>
        <p:spPr>
          <a:xfrm>
            <a:off x="10540121" y="431855"/>
            <a:ext cx="1143739" cy="4893094"/>
          </a:xfrm>
          <a:prstGeom prst="bentConnector3">
            <a:avLst>
              <a:gd name="adj1" fmla="val 119987"/>
            </a:avLst>
          </a:prstGeom>
          <a:ln>
            <a:prstDash val="dash"/>
            <a:tailEnd type="triangle"/>
          </a:ln>
        </p:spPr>
        <p:style>
          <a:lnRef idx="1">
            <a:schemeClr val="accent1"/>
          </a:lnRef>
          <a:fillRef idx="0">
            <a:schemeClr val="accent1"/>
          </a:fillRef>
          <a:effectRef idx="0">
            <a:schemeClr val="accent1"/>
          </a:effectRef>
          <a:fontRef idx="minor">
            <a:schemeClr val="tx1"/>
          </a:fontRef>
        </p:style>
      </p:cxnSp>
      <p:pic>
        <p:nvPicPr>
          <p:cNvPr id="161" name="Εικόνα 160">
            <a:extLst>
              <a:ext uri="{FF2B5EF4-FFF2-40B4-BE49-F238E27FC236}">
                <a16:creationId xmlns:a16="http://schemas.microsoft.com/office/drawing/2014/main" id="{B3178A22-17A5-4806-BBB7-9692B98B4C88}"/>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878928" y="2382113"/>
            <a:ext cx="658587" cy="696828"/>
          </a:xfrm>
          <a:prstGeom prst="rect">
            <a:avLst/>
          </a:prstGeom>
        </p:spPr>
      </p:pic>
      <p:pic>
        <p:nvPicPr>
          <p:cNvPr id="162" name="Εικόνα 161">
            <a:extLst>
              <a:ext uri="{FF2B5EF4-FFF2-40B4-BE49-F238E27FC236}">
                <a16:creationId xmlns:a16="http://schemas.microsoft.com/office/drawing/2014/main" id="{CCCB888B-C846-40E8-8589-6C9BA5A7AE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76323" y="78403"/>
            <a:ext cx="663798" cy="706903"/>
          </a:xfrm>
          <a:prstGeom prst="rect">
            <a:avLst/>
          </a:prstGeom>
        </p:spPr>
      </p:pic>
      <p:pic>
        <p:nvPicPr>
          <p:cNvPr id="163" name="Εικόνα 162">
            <a:extLst>
              <a:ext uri="{FF2B5EF4-FFF2-40B4-BE49-F238E27FC236}">
                <a16:creationId xmlns:a16="http://schemas.microsoft.com/office/drawing/2014/main" id="{606F7B93-E1EC-4405-84B6-DDCC6CB9A60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876323" y="6120901"/>
            <a:ext cx="658587" cy="696828"/>
          </a:xfrm>
          <a:prstGeom prst="rect">
            <a:avLst/>
          </a:prstGeom>
        </p:spPr>
      </p:pic>
      <p:sp>
        <p:nvSpPr>
          <p:cNvPr id="165" name="Οβάλ 164">
            <a:extLst>
              <a:ext uri="{FF2B5EF4-FFF2-40B4-BE49-F238E27FC236}">
                <a16:creationId xmlns:a16="http://schemas.microsoft.com/office/drawing/2014/main" id="{2EA8E202-5268-4FFD-93C5-CFCB1FD364AF}"/>
              </a:ext>
            </a:extLst>
          </p:cNvPr>
          <p:cNvSpPr/>
          <p:nvPr/>
        </p:nvSpPr>
        <p:spPr>
          <a:xfrm>
            <a:off x="3707980" y="2823230"/>
            <a:ext cx="255711" cy="255711"/>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Narrow" panose="020B0606020202030204" pitchFamily="34" charset="0"/>
              </a:rPr>
              <a:t>1</a:t>
            </a:r>
          </a:p>
        </p:txBody>
      </p:sp>
      <p:sp>
        <p:nvSpPr>
          <p:cNvPr id="166" name="Οβάλ 165">
            <a:extLst>
              <a:ext uri="{FF2B5EF4-FFF2-40B4-BE49-F238E27FC236}">
                <a16:creationId xmlns:a16="http://schemas.microsoft.com/office/drawing/2014/main" id="{59DED23E-741E-4975-97D3-4EF0C820D85E}"/>
              </a:ext>
            </a:extLst>
          </p:cNvPr>
          <p:cNvSpPr/>
          <p:nvPr/>
        </p:nvSpPr>
        <p:spPr>
          <a:xfrm>
            <a:off x="3704573" y="3972256"/>
            <a:ext cx="255711" cy="255711"/>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Narrow" panose="020B0606020202030204" pitchFamily="34" charset="0"/>
              </a:rPr>
              <a:t>2</a:t>
            </a:r>
          </a:p>
        </p:txBody>
      </p:sp>
      <p:sp>
        <p:nvSpPr>
          <p:cNvPr id="168" name="Οβάλ 167">
            <a:extLst>
              <a:ext uri="{FF2B5EF4-FFF2-40B4-BE49-F238E27FC236}">
                <a16:creationId xmlns:a16="http://schemas.microsoft.com/office/drawing/2014/main" id="{F003872B-BFA1-484A-B3FB-48A96625C60B}"/>
              </a:ext>
            </a:extLst>
          </p:cNvPr>
          <p:cNvSpPr/>
          <p:nvPr/>
        </p:nvSpPr>
        <p:spPr>
          <a:xfrm>
            <a:off x="3704573" y="5082699"/>
            <a:ext cx="255711" cy="255711"/>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Narrow" panose="020B0606020202030204" pitchFamily="34" charset="0"/>
              </a:rPr>
              <a:t>3</a:t>
            </a:r>
          </a:p>
        </p:txBody>
      </p:sp>
      <p:sp>
        <p:nvSpPr>
          <p:cNvPr id="169" name="Οβάλ 168">
            <a:extLst>
              <a:ext uri="{FF2B5EF4-FFF2-40B4-BE49-F238E27FC236}">
                <a16:creationId xmlns:a16="http://schemas.microsoft.com/office/drawing/2014/main" id="{CE0639A5-ACB4-4A79-A279-4C89058E888F}"/>
              </a:ext>
            </a:extLst>
          </p:cNvPr>
          <p:cNvSpPr/>
          <p:nvPr/>
        </p:nvSpPr>
        <p:spPr>
          <a:xfrm>
            <a:off x="7093858" y="3972255"/>
            <a:ext cx="255711" cy="255711"/>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Narrow" panose="020B0606020202030204" pitchFamily="34" charset="0"/>
              </a:rPr>
              <a:t>4</a:t>
            </a:r>
          </a:p>
        </p:txBody>
      </p:sp>
      <p:sp>
        <p:nvSpPr>
          <p:cNvPr id="171" name="Οβάλ 170">
            <a:extLst>
              <a:ext uri="{FF2B5EF4-FFF2-40B4-BE49-F238E27FC236}">
                <a16:creationId xmlns:a16="http://schemas.microsoft.com/office/drawing/2014/main" id="{271EE01A-5826-4409-A4D8-A9C4418623D0}"/>
              </a:ext>
            </a:extLst>
          </p:cNvPr>
          <p:cNvSpPr/>
          <p:nvPr/>
        </p:nvSpPr>
        <p:spPr>
          <a:xfrm>
            <a:off x="7086608" y="6001102"/>
            <a:ext cx="255711" cy="255711"/>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Narrow" panose="020B0606020202030204" pitchFamily="34" charset="0"/>
              </a:rPr>
              <a:t>7</a:t>
            </a:r>
          </a:p>
        </p:txBody>
      </p:sp>
      <p:pic>
        <p:nvPicPr>
          <p:cNvPr id="172" name="Εικόνα 171">
            <a:extLst>
              <a:ext uri="{FF2B5EF4-FFF2-40B4-BE49-F238E27FC236}">
                <a16:creationId xmlns:a16="http://schemas.microsoft.com/office/drawing/2014/main" id="{A6129166-596C-436A-B73B-0C032AF329A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411688" y="1243910"/>
            <a:ext cx="669316" cy="648000"/>
          </a:xfrm>
          <a:prstGeom prst="rect">
            <a:avLst/>
          </a:prstGeom>
        </p:spPr>
      </p:pic>
      <p:cxnSp>
        <p:nvCxnSpPr>
          <p:cNvPr id="173" name="Ευθύγραμμο βέλος σύνδεσης 172">
            <a:extLst>
              <a:ext uri="{FF2B5EF4-FFF2-40B4-BE49-F238E27FC236}">
                <a16:creationId xmlns:a16="http://schemas.microsoft.com/office/drawing/2014/main" id="{D940A2B5-8EFF-493E-B7B0-738562E37F24}"/>
              </a:ext>
            </a:extLst>
          </p:cNvPr>
          <p:cNvCxnSpPr>
            <a:cxnSpLocks/>
            <a:stCxn id="172" idx="1"/>
            <a:endCxn id="144" idx="3"/>
          </p:cNvCxnSpPr>
          <p:nvPr/>
        </p:nvCxnSpPr>
        <p:spPr>
          <a:xfrm flipH="1" flipV="1">
            <a:off x="9272553" y="1564812"/>
            <a:ext cx="139135" cy="30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 name="Οβάλ 173">
            <a:extLst>
              <a:ext uri="{FF2B5EF4-FFF2-40B4-BE49-F238E27FC236}">
                <a16:creationId xmlns:a16="http://schemas.microsoft.com/office/drawing/2014/main" id="{01CEB2C7-7C4C-49DF-8084-461ADAB98963}"/>
              </a:ext>
            </a:extLst>
          </p:cNvPr>
          <p:cNvSpPr/>
          <p:nvPr/>
        </p:nvSpPr>
        <p:spPr>
          <a:xfrm>
            <a:off x="7091963" y="3615661"/>
            <a:ext cx="255711" cy="255711"/>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Narrow" panose="020B0606020202030204" pitchFamily="34" charset="0"/>
              </a:rPr>
              <a:t>5</a:t>
            </a:r>
          </a:p>
        </p:txBody>
      </p:sp>
      <p:sp>
        <p:nvSpPr>
          <p:cNvPr id="175" name="Οβάλ 174">
            <a:extLst>
              <a:ext uri="{FF2B5EF4-FFF2-40B4-BE49-F238E27FC236}">
                <a16:creationId xmlns:a16="http://schemas.microsoft.com/office/drawing/2014/main" id="{5B7853D6-641D-4D4E-94CE-CC514898C943}"/>
              </a:ext>
            </a:extLst>
          </p:cNvPr>
          <p:cNvSpPr/>
          <p:nvPr/>
        </p:nvSpPr>
        <p:spPr>
          <a:xfrm>
            <a:off x="7089029" y="3144717"/>
            <a:ext cx="255711" cy="255711"/>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Narrow" panose="020B0606020202030204" pitchFamily="34" charset="0"/>
              </a:rPr>
              <a:t>6</a:t>
            </a:r>
          </a:p>
        </p:txBody>
      </p:sp>
      <p:cxnSp>
        <p:nvCxnSpPr>
          <p:cNvPr id="176" name="Γραμμή σύνδεσης: Καμπύλη 175">
            <a:extLst>
              <a:ext uri="{FF2B5EF4-FFF2-40B4-BE49-F238E27FC236}">
                <a16:creationId xmlns:a16="http://schemas.microsoft.com/office/drawing/2014/main" id="{18A52B25-9262-4C1C-9452-CABC5C8A44EE}"/>
              </a:ext>
            </a:extLst>
          </p:cNvPr>
          <p:cNvCxnSpPr>
            <a:stCxn id="109" idx="5"/>
            <a:endCxn id="112" idx="3"/>
          </p:cNvCxnSpPr>
          <p:nvPr/>
        </p:nvCxnSpPr>
        <p:spPr>
          <a:xfrm rot="5400000" flipH="1" flipV="1">
            <a:off x="4958156" y="4098982"/>
            <a:ext cx="927" cy="587791"/>
          </a:xfrm>
          <a:prstGeom prst="curvedConnector3">
            <a:avLst>
              <a:gd name="adj1" fmla="val -29012406"/>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179" name="Οβάλ 178">
            <a:extLst>
              <a:ext uri="{FF2B5EF4-FFF2-40B4-BE49-F238E27FC236}">
                <a16:creationId xmlns:a16="http://schemas.microsoft.com/office/drawing/2014/main" id="{2B3DD98B-92B1-4BE3-824C-4A8DD9321DC8}"/>
              </a:ext>
            </a:extLst>
          </p:cNvPr>
          <p:cNvSpPr/>
          <p:nvPr/>
        </p:nvSpPr>
        <p:spPr>
          <a:xfrm>
            <a:off x="7086609" y="2545917"/>
            <a:ext cx="255711" cy="255711"/>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Narrow" panose="020B0606020202030204" pitchFamily="34" charset="0"/>
              </a:rPr>
              <a:t>8</a:t>
            </a:r>
          </a:p>
        </p:txBody>
      </p:sp>
      <p:sp>
        <p:nvSpPr>
          <p:cNvPr id="180" name="Οβάλ 179">
            <a:extLst>
              <a:ext uri="{FF2B5EF4-FFF2-40B4-BE49-F238E27FC236}">
                <a16:creationId xmlns:a16="http://schemas.microsoft.com/office/drawing/2014/main" id="{6CD95CC8-FE17-4E74-B5E7-5F1196EEA315}"/>
              </a:ext>
            </a:extLst>
          </p:cNvPr>
          <p:cNvSpPr/>
          <p:nvPr/>
        </p:nvSpPr>
        <p:spPr>
          <a:xfrm>
            <a:off x="7094277" y="1291320"/>
            <a:ext cx="255711" cy="255711"/>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Narrow" panose="020B0606020202030204" pitchFamily="34" charset="0"/>
              </a:rPr>
              <a:t>9</a:t>
            </a:r>
          </a:p>
        </p:txBody>
      </p:sp>
      <p:sp>
        <p:nvSpPr>
          <p:cNvPr id="182" name="Ορθογώνιο 181">
            <a:extLst>
              <a:ext uri="{FF2B5EF4-FFF2-40B4-BE49-F238E27FC236}">
                <a16:creationId xmlns:a16="http://schemas.microsoft.com/office/drawing/2014/main" id="{554D2775-81B8-444C-85B9-BCD4BBEBB2D8}"/>
              </a:ext>
            </a:extLst>
          </p:cNvPr>
          <p:cNvSpPr/>
          <p:nvPr/>
        </p:nvSpPr>
        <p:spPr>
          <a:xfrm>
            <a:off x="8767812" y="4696583"/>
            <a:ext cx="558166" cy="276999"/>
          </a:xfrm>
          <a:prstGeom prst="rect">
            <a:avLst/>
          </a:prstGeom>
        </p:spPr>
        <p:txBody>
          <a:bodyPr wrap="none">
            <a:spAutoFit/>
          </a:bodyPr>
          <a:lstStyle/>
          <a:p>
            <a:r>
              <a:rPr lang="en-GB" sz="1200" dirty="0">
                <a:latin typeface="Arial Narrow" panose="020B0606020202030204" pitchFamily="34" charset="0"/>
              </a:rPr>
              <a:t>D5.x.2</a:t>
            </a:r>
            <a:endParaRPr lang="en-US" sz="1200" dirty="0"/>
          </a:p>
        </p:txBody>
      </p:sp>
      <p:sp>
        <p:nvSpPr>
          <p:cNvPr id="183" name="Ορθογώνιο 182">
            <a:extLst>
              <a:ext uri="{FF2B5EF4-FFF2-40B4-BE49-F238E27FC236}">
                <a16:creationId xmlns:a16="http://schemas.microsoft.com/office/drawing/2014/main" id="{9AA142B1-CBBA-4EBE-811C-5ABFB1DCDFD1}"/>
              </a:ext>
            </a:extLst>
          </p:cNvPr>
          <p:cNvSpPr/>
          <p:nvPr/>
        </p:nvSpPr>
        <p:spPr>
          <a:xfrm>
            <a:off x="8785140" y="941753"/>
            <a:ext cx="558166" cy="276999"/>
          </a:xfrm>
          <a:prstGeom prst="rect">
            <a:avLst/>
          </a:prstGeom>
        </p:spPr>
        <p:txBody>
          <a:bodyPr wrap="none">
            <a:spAutoFit/>
          </a:bodyPr>
          <a:lstStyle/>
          <a:p>
            <a:r>
              <a:rPr lang="en-GB" sz="1200" dirty="0">
                <a:latin typeface="Arial Narrow" panose="020B0606020202030204" pitchFamily="34" charset="0"/>
              </a:rPr>
              <a:t>D5.x.1</a:t>
            </a:r>
            <a:endParaRPr lang="en-US" sz="1200" dirty="0"/>
          </a:p>
        </p:txBody>
      </p:sp>
      <p:sp>
        <p:nvSpPr>
          <p:cNvPr id="185" name="Διάγραμμα ροής: Μαγνητικός δίσκος 184">
            <a:extLst>
              <a:ext uri="{FF2B5EF4-FFF2-40B4-BE49-F238E27FC236}">
                <a16:creationId xmlns:a16="http://schemas.microsoft.com/office/drawing/2014/main" id="{83F35DA0-24E0-4808-86D5-E508AF398836}"/>
              </a:ext>
            </a:extLst>
          </p:cNvPr>
          <p:cNvSpPr/>
          <p:nvPr/>
        </p:nvSpPr>
        <p:spPr>
          <a:xfrm>
            <a:off x="982237" y="4682128"/>
            <a:ext cx="1471661" cy="808625"/>
          </a:xfrm>
          <a:prstGeom prst="flowChartMagneticDisk">
            <a:avLst/>
          </a:prstGeom>
          <a:solidFill>
            <a:srgbClr val="0094D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Narrow" panose="020B0606020202030204" pitchFamily="34" charset="0"/>
              </a:rPr>
              <a:t>e-Learning</a:t>
            </a:r>
          </a:p>
          <a:p>
            <a:pPr algn="ctr"/>
            <a:r>
              <a:rPr lang="en-US" sz="1600" dirty="0">
                <a:latin typeface="Arial Narrow" panose="020B0606020202030204" pitchFamily="34" charset="0"/>
              </a:rPr>
              <a:t>database</a:t>
            </a:r>
          </a:p>
        </p:txBody>
      </p:sp>
    </p:spTree>
    <p:extLst>
      <p:ext uri="{BB962C8B-B14F-4D97-AF65-F5344CB8AC3E}">
        <p14:creationId xmlns:p14="http://schemas.microsoft.com/office/powerpoint/2010/main" val="2833057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Ορθογώνιο 7">
            <a:extLst>
              <a:ext uri="{FF2B5EF4-FFF2-40B4-BE49-F238E27FC236}">
                <a16:creationId xmlns:a16="http://schemas.microsoft.com/office/drawing/2014/main" id="{A9F9C6F8-A7AA-4004-9C4A-BB002EB35697}"/>
              </a:ext>
            </a:extLst>
          </p:cNvPr>
          <p:cNvSpPr/>
          <p:nvPr/>
        </p:nvSpPr>
        <p:spPr>
          <a:xfrm>
            <a:off x="4982472" y="0"/>
            <a:ext cx="720952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Ευθύγραμμο βέλος σύνδεσης 87">
            <a:extLst>
              <a:ext uri="{FF2B5EF4-FFF2-40B4-BE49-F238E27FC236}">
                <a16:creationId xmlns:a16="http://schemas.microsoft.com/office/drawing/2014/main" id="{FC27B52A-09ED-432D-AF5B-D770EE2758A0}"/>
              </a:ext>
            </a:extLst>
          </p:cNvPr>
          <p:cNvCxnSpPr>
            <a:cxnSpLocks/>
          </p:cNvCxnSpPr>
          <p:nvPr/>
        </p:nvCxnSpPr>
        <p:spPr>
          <a:xfrm flipV="1">
            <a:off x="1712827" y="3541908"/>
            <a:ext cx="0" cy="732343"/>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8" name="Ευθύγραμμο βέλος σύνδεσης 67">
            <a:extLst>
              <a:ext uri="{FF2B5EF4-FFF2-40B4-BE49-F238E27FC236}">
                <a16:creationId xmlns:a16="http://schemas.microsoft.com/office/drawing/2014/main" id="{83554B97-DC7F-4DD3-A72A-BF2B6B343F1C}"/>
              </a:ext>
            </a:extLst>
          </p:cNvPr>
          <p:cNvCxnSpPr>
            <a:cxnSpLocks/>
          </p:cNvCxnSpPr>
          <p:nvPr/>
        </p:nvCxnSpPr>
        <p:spPr>
          <a:xfrm flipH="1">
            <a:off x="1730477" y="2195293"/>
            <a:ext cx="4492" cy="515453"/>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11" name="Ορθογώνιο 10">
            <a:extLst>
              <a:ext uri="{FF2B5EF4-FFF2-40B4-BE49-F238E27FC236}">
                <a16:creationId xmlns:a16="http://schemas.microsoft.com/office/drawing/2014/main" id="{39E95284-DC5D-43A5-BCCC-7FDC77427DDF}"/>
              </a:ext>
            </a:extLst>
          </p:cNvPr>
          <p:cNvSpPr/>
          <p:nvPr/>
        </p:nvSpPr>
        <p:spPr>
          <a:xfrm>
            <a:off x="427663" y="1806139"/>
            <a:ext cx="3160878" cy="646331"/>
          </a:xfrm>
          <a:prstGeom prst="rect">
            <a:avLst/>
          </a:prstGeom>
          <a:solidFill>
            <a:schemeClr val="bg1">
              <a:lumMod val="75000"/>
            </a:schemeClr>
          </a:solidFill>
          <a:ln>
            <a:solidFill>
              <a:schemeClr val="bg1">
                <a:lumMod val="75000"/>
              </a:schemeClr>
            </a:solidFill>
          </a:ln>
        </p:spPr>
        <p:txBody>
          <a:bodyPr wrap="square">
            <a:spAutoFit/>
          </a:bodyPr>
          <a:lstStyle/>
          <a:p>
            <a:pPr algn="ctr"/>
            <a:endParaRPr lang="en-GB" sz="1200" dirty="0">
              <a:latin typeface="Arial Narrow" panose="020B0606020202030204" pitchFamily="34" charset="0"/>
            </a:endParaRPr>
          </a:p>
          <a:p>
            <a:pPr algn="ctr"/>
            <a:endParaRPr lang="en-GB" sz="1200" dirty="0">
              <a:latin typeface="Arial Narrow" panose="020B0606020202030204" pitchFamily="34" charset="0"/>
            </a:endParaRPr>
          </a:p>
          <a:p>
            <a:pPr algn="ctr"/>
            <a:endParaRPr lang="en-GB" sz="1200" dirty="0">
              <a:latin typeface="Arial Narrow" panose="020B0606020202030204" pitchFamily="34" charset="0"/>
            </a:endParaRPr>
          </a:p>
        </p:txBody>
      </p:sp>
      <p:sp>
        <p:nvSpPr>
          <p:cNvPr id="16" name="Ορθογώνιο 15">
            <a:extLst>
              <a:ext uri="{FF2B5EF4-FFF2-40B4-BE49-F238E27FC236}">
                <a16:creationId xmlns:a16="http://schemas.microsoft.com/office/drawing/2014/main" id="{87730ADA-6118-44F6-A8F6-B39B99F14A4D}"/>
              </a:ext>
            </a:extLst>
          </p:cNvPr>
          <p:cNvSpPr/>
          <p:nvPr/>
        </p:nvSpPr>
        <p:spPr>
          <a:xfrm>
            <a:off x="425825" y="3785419"/>
            <a:ext cx="3160877" cy="646331"/>
          </a:xfrm>
          <a:prstGeom prst="rect">
            <a:avLst/>
          </a:prstGeom>
          <a:solidFill>
            <a:schemeClr val="bg1">
              <a:lumMod val="75000"/>
            </a:schemeClr>
          </a:solidFill>
          <a:ln>
            <a:solidFill>
              <a:schemeClr val="bg1">
                <a:lumMod val="75000"/>
              </a:schemeClr>
            </a:solidFill>
          </a:ln>
        </p:spPr>
        <p:txBody>
          <a:bodyPr wrap="square">
            <a:spAutoFit/>
          </a:bodyPr>
          <a:lstStyle/>
          <a:p>
            <a:pPr algn="ctr"/>
            <a:endParaRPr lang="en-GB" sz="1200" dirty="0">
              <a:latin typeface="Arial Narrow" panose="020B0606020202030204" pitchFamily="34" charset="0"/>
            </a:endParaRPr>
          </a:p>
          <a:p>
            <a:pPr algn="ctr"/>
            <a:endParaRPr lang="en-GB" sz="1200" dirty="0">
              <a:latin typeface="Arial Narrow" panose="020B0606020202030204" pitchFamily="34" charset="0"/>
            </a:endParaRPr>
          </a:p>
          <a:p>
            <a:pPr algn="ctr"/>
            <a:endParaRPr lang="en-GB" sz="1200" dirty="0">
              <a:latin typeface="Arial Narrow" panose="020B0606020202030204" pitchFamily="34" charset="0"/>
            </a:endParaRPr>
          </a:p>
        </p:txBody>
      </p:sp>
      <p:sp>
        <p:nvSpPr>
          <p:cNvPr id="21" name="Ορθογώνιο 20">
            <a:extLst>
              <a:ext uri="{FF2B5EF4-FFF2-40B4-BE49-F238E27FC236}">
                <a16:creationId xmlns:a16="http://schemas.microsoft.com/office/drawing/2014/main" id="{47ED4B85-FBD8-4547-8BBA-87DFB3D84128}"/>
              </a:ext>
            </a:extLst>
          </p:cNvPr>
          <p:cNvSpPr/>
          <p:nvPr/>
        </p:nvSpPr>
        <p:spPr>
          <a:xfrm>
            <a:off x="1161087" y="1815662"/>
            <a:ext cx="1738313" cy="646331"/>
          </a:xfrm>
          <a:prstGeom prst="rect">
            <a:avLst/>
          </a:prstGeom>
          <a:noFill/>
          <a:ln>
            <a:noFill/>
          </a:ln>
        </p:spPr>
        <p:txBody>
          <a:bodyPr wrap="square">
            <a:spAutoFit/>
          </a:bodyPr>
          <a:lstStyle/>
          <a:p>
            <a:r>
              <a:rPr lang="en-GB" b="1" dirty="0">
                <a:latin typeface="Arial Narrow" panose="020B0606020202030204" pitchFamily="34" charset="0"/>
              </a:rPr>
              <a:t>Cross-border </a:t>
            </a:r>
            <a:br>
              <a:rPr lang="en-GB" b="1" dirty="0">
                <a:latin typeface="Arial Narrow" panose="020B0606020202030204" pitchFamily="34" charset="0"/>
              </a:rPr>
            </a:br>
            <a:r>
              <a:rPr lang="en-GB" b="1" dirty="0">
                <a:latin typeface="Arial Narrow" panose="020B0606020202030204" pitchFamily="34" charset="0"/>
              </a:rPr>
              <a:t>web portal </a:t>
            </a:r>
            <a:r>
              <a:rPr lang="en-GB" sz="1200" dirty="0">
                <a:latin typeface="Arial Narrow" panose="020B0606020202030204" pitchFamily="34" charset="0"/>
              </a:rPr>
              <a:t>(D4.3.1)</a:t>
            </a:r>
          </a:p>
        </p:txBody>
      </p:sp>
      <p:sp>
        <p:nvSpPr>
          <p:cNvPr id="23" name="Ορθογώνιο 22">
            <a:extLst>
              <a:ext uri="{FF2B5EF4-FFF2-40B4-BE49-F238E27FC236}">
                <a16:creationId xmlns:a16="http://schemas.microsoft.com/office/drawing/2014/main" id="{12DA613F-B96F-4728-B112-2D534D176A14}"/>
              </a:ext>
            </a:extLst>
          </p:cNvPr>
          <p:cNvSpPr/>
          <p:nvPr/>
        </p:nvSpPr>
        <p:spPr>
          <a:xfrm>
            <a:off x="1163199" y="3785419"/>
            <a:ext cx="1714500" cy="646331"/>
          </a:xfrm>
          <a:prstGeom prst="rect">
            <a:avLst/>
          </a:prstGeom>
          <a:noFill/>
          <a:ln>
            <a:noFill/>
          </a:ln>
        </p:spPr>
        <p:txBody>
          <a:bodyPr wrap="square">
            <a:spAutoFit/>
          </a:bodyPr>
          <a:lstStyle/>
          <a:p>
            <a:r>
              <a:rPr lang="en-GB" b="1" dirty="0">
                <a:latin typeface="Arial Narrow" panose="020B0606020202030204" pitchFamily="34" charset="0"/>
              </a:rPr>
              <a:t>CB mobile app </a:t>
            </a:r>
            <a:br>
              <a:rPr lang="en-GB" b="1" dirty="0">
                <a:latin typeface="Arial Narrow" panose="020B0606020202030204" pitchFamily="34" charset="0"/>
              </a:rPr>
            </a:br>
            <a:r>
              <a:rPr lang="en-GB" b="1" dirty="0">
                <a:latin typeface="Arial Narrow" panose="020B0606020202030204" pitchFamily="34" charset="0"/>
              </a:rPr>
              <a:t>for citizens </a:t>
            </a:r>
            <a:r>
              <a:rPr lang="en-GB" sz="1200" dirty="0">
                <a:latin typeface="Arial Narrow" panose="020B0606020202030204" pitchFamily="34" charset="0"/>
              </a:rPr>
              <a:t>(D5.3.3)</a:t>
            </a:r>
          </a:p>
        </p:txBody>
      </p:sp>
      <p:pic>
        <p:nvPicPr>
          <p:cNvPr id="41" name="Εικόνα 40">
            <a:extLst>
              <a:ext uri="{FF2B5EF4-FFF2-40B4-BE49-F238E27FC236}">
                <a16:creationId xmlns:a16="http://schemas.microsoft.com/office/drawing/2014/main" id="{C2A325F7-09FD-4602-82E4-905E3804888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8807" y="3850760"/>
            <a:ext cx="618468" cy="532740"/>
          </a:xfrm>
          <a:prstGeom prst="rect">
            <a:avLst/>
          </a:prstGeom>
        </p:spPr>
      </p:pic>
      <p:pic>
        <p:nvPicPr>
          <p:cNvPr id="42" name="Εικόνα 41">
            <a:extLst>
              <a:ext uri="{FF2B5EF4-FFF2-40B4-BE49-F238E27FC236}">
                <a16:creationId xmlns:a16="http://schemas.microsoft.com/office/drawing/2014/main" id="{1552EDE0-A093-4135-967F-4684531228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7423" y="1871480"/>
            <a:ext cx="618468" cy="532740"/>
          </a:xfrm>
          <a:prstGeom prst="rect">
            <a:avLst/>
          </a:prstGeom>
        </p:spPr>
      </p:pic>
      <p:pic>
        <p:nvPicPr>
          <p:cNvPr id="46" name="Εικόνα 45">
            <a:extLst>
              <a:ext uri="{FF2B5EF4-FFF2-40B4-BE49-F238E27FC236}">
                <a16:creationId xmlns:a16="http://schemas.microsoft.com/office/drawing/2014/main" id="{7CD4C2DF-6474-4789-AAB5-88DC8BB0FD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45347" y="1814124"/>
            <a:ext cx="650877" cy="693143"/>
          </a:xfrm>
          <a:prstGeom prst="rect">
            <a:avLst/>
          </a:prstGeom>
        </p:spPr>
      </p:pic>
      <p:pic>
        <p:nvPicPr>
          <p:cNvPr id="61" name="Εικόνα 60">
            <a:extLst>
              <a:ext uri="{FF2B5EF4-FFF2-40B4-BE49-F238E27FC236}">
                <a16:creationId xmlns:a16="http://schemas.microsoft.com/office/drawing/2014/main" id="{B7F63543-0F1A-4A0F-8B38-37A577856E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28922" y="3785419"/>
            <a:ext cx="667303" cy="706050"/>
          </a:xfrm>
          <a:prstGeom prst="rect">
            <a:avLst/>
          </a:prstGeom>
        </p:spPr>
      </p:pic>
      <p:sp>
        <p:nvSpPr>
          <p:cNvPr id="77" name="Διάγραμμα ροής: Μαγνητικός δίσκος 76">
            <a:extLst>
              <a:ext uri="{FF2B5EF4-FFF2-40B4-BE49-F238E27FC236}">
                <a16:creationId xmlns:a16="http://schemas.microsoft.com/office/drawing/2014/main" id="{E8378ABF-AA3D-4248-966D-86344F36DF6B}"/>
              </a:ext>
            </a:extLst>
          </p:cNvPr>
          <p:cNvSpPr/>
          <p:nvPr/>
        </p:nvSpPr>
        <p:spPr>
          <a:xfrm>
            <a:off x="993126" y="2722493"/>
            <a:ext cx="1471661" cy="808625"/>
          </a:xfrm>
          <a:prstGeom prst="flowChartMagneticDisk">
            <a:avLst/>
          </a:prstGeom>
          <a:solidFill>
            <a:srgbClr val="0094D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Narrow" panose="020B0606020202030204" pitchFamily="34" charset="0"/>
              </a:rPr>
              <a:t>Info &amp; resources database</a:t>
            </a:r>
          </a:p>
        </p:txBody>
      </p:sp>
      <p:grpSp>
        <p:nvGrpSpPr>
          <p:cNvPr id="223" name="Ομάδα 222">
            <a:extLst>
              <a:ext uri="{FF2B5EF4-FFF2-40B4-BE49-F238E27FC236}">
                <a16:creationId xmlns:a16="http://schemas.microsoft.com/office/drawing/2014/main" id="{A7D961EC-1C6A-49AA-AEF5-086996E491F9}"/>
              </a:ext>
            </a:extLst>
          </p:cNvPr>
          <p:cNvGrpSpPr/>
          <p:nvPr/>
        </p:nvGrpSpPr>
        <p:grpSpPr>
          <a:xfrm>
            <a:off x="3980775" y="3709391"/>
            <a:ext cx="801297" cy="801297"/>
            <a:chOff x="2779899" y="2572815"/>
            <a:chExt cx="801297" cy="801297"/>
          </a:xfrm>
        </p:grpSpPr>
        <p:sp>
          <p:nvSpPr>
            <p:cNvPr id="178" name="Οβάλ 177">
              <a:extLst>
                <a:ext uri="{FF2B5EF4-FFF2-40B4-BE49-F238E27FC236}">
                  <a16:creationId xmlns:a16="http://schemas.microsoft.com/office/drawing/2014/main" id="{1E1458DF-2E08-4D3E-8CF8-4B15752ED5E0}"/>
                </a:ext>
              </a:extLst>
            </p:cNvPr>
            <p:cNvSpPr/>
            <p:nvPr/>
          </p:nvSpPr>
          <p:spPr>
            <a:xfrm>
              <a:off x="2779899" y="2572815"/>
              <a:ext cx="801297" cy="80129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1" name="Εικόνα 220">
              <a:extLst>
                <a:ext uri="{FF2B5EF4-FFF2-40B4-BE49-F238E27FC236}">
                  <a16:creationId xmlns:a16="http://schemas.microsoft.com/office/drawing/2014/main" id="{D480FBB9-15F1-410F-95B8-09363C93D3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67468" y="2672480"/>
              <a:ext cx="642134" cy="646331"/>
            </a:xfrm>
            <a:prstGeom prst="rect">
              <a:avLst/>
            </a:prstGeom>
          </p:spPr>
        </p:pic>
      </p:grpSp>
      <p:cxnSp>
        <p:nvCxnSpPr>
          <p:cNvPr id="128" name="Ευθύγραμμο βέλος σύνδεσης 127">
            <a:extLst>
              <a:ext uri="{FF2B5EF4-FFF2-40B4-BE49-F238E27FC236}">
                <a16:creationId xmlns:a16="http://schemas.microsoft.com/office/drawing/2014/main" id="{5744E14D-DDBD-40E2-AB86-24354BBB55F2}"/>
              </a:ext>
            </a:extLst>
          </p:cNvPr>
          <p:cNvCxnSpPr>
            <a:cxnSpLocks/>
            <a:stCxn id="178" idx="1"/>
            <a:endCxn id="11" idx="3"/>
          </p:cNvCxnSpPr>
          <p:nvPr/>
        </p:nvCxnSpPr>
        <p:spPr>
          <a:xfrm flipH="1" flipV="1">
            <a:off x="3588541" y="2129305"/>
            <a:ext cx="509581" cy="16974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Ευθύγραμμο βέλος σύνδεσης 130">
            <a:extLst>
              <a:ext uri="{FF2B5EF4-FFF2-40B4-BE49-F238E27FC236}">
                <a16:creationId xmlns:a16="http://schemas.microsoft.com/office/drawing/2014/main" id="{EBD89611-33AB-4049-B1D9-C9ACE3FC6FC5}"/>
              </a:ext>
            </a:extLst>
          </p:cNvPr>
          <p:cNvCxnSpPr>
            <a:cxnSpLocks/>
            <a:stCxn id="178" idx="2"/>
            <a:endCxn id="16" idx="3"/>
          </p:cNvCxnSpPr>
          <p:nvPr/>
        </p:nvCxnSpPr>
        <p:spPr>
          <a:xfrm flipH="1" flipV="1">
            <a:off x="3586702" y="4108585"/>
            <a:ext cx="394073" cy="14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Ορθογώνιο 1">
            <a:extLst>
              <a:ext uri="{FF2B5EF4-FFF2-40B4-BE49-F238E27FC236}">
                <a16:creationId xmlns:a16="http://schemas.microsoft.com/office/drawing/2014/main" id="{9D651C4F-A6AA-428A-A927-776BE1192351}"/>
              </a:ext>
            </a:extLst>
          </p:cNvPr>
          <p:cNvSpPr/>
          <p:nvPr/>
        </p:nvSpPr>
        <p:spPr>
          <a:xfrm>
            <a:off x="5293895" y="492985"/>
            <a:ext cx="6096000" cy="4775859"/>
          </a:xfrm>
          <a:prstGeom prst="rect">
            <a:avLst/>
          </a:prstGeom>
        </p:spPr>
        <p:txBody>
          <a:bodyPr>
            <a:spAutoFit/>
          </a:bodyPr>
          <a:lstStyle/>
          <a:p>
            <a:pPr lvl="0">
              <a:lnSpc>
                <a:spcPct val="107000"/>
              </a:lnSpc>
              <a:spcAft>
                <a:spcPts val="0"/>
              </a:spcAft>
            </a:pPr>
            <a:r>
              <a:rPr lang="en-US" sz="1300" dirty="0">
                <a:effectLst/>
                <a:latin typeface="Arial Narrow" panose="020B0606020202030204" pitchFamily="34" charset="0"/>
                <a:ea typeface="Calibri" panose="020F0502020204030204" pitchFamily="34" charset="0"/>
                <a:cs typeface="Times New Roman" panose="02020603050405020304" pitchFamily="18" charset="0"/>
              </a:rPr>
              <a:t>1. A </a:t>
            </a:r>
            <a:r>
              <a:rPr lang="en-US" sz="1300" b="1" i="1" dirty="0">
                <a:effectLst/>
                <a:latin typeface="Arial Narrow" panose="020B0606020202030204" pitchFamily="34" charset="0"/>
                <a:ea typeface="Calibri" panose="020F0502020204030204" pitchFamily="34" charset="0"/>
                <a:cs typeface="Times New Roman" panose="02020603050405020304" pitchFamily="18" charset="0"/>
              </a:rPr>
              <a:t>Visitor</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 (citizen or health professional or volunteer) can access through his </a:t>
            </a:r>
            <a:r>
              <a:rPr lang="en-US" sz="1300" u="sng" dirty="0">
                <a:effectLst/>
                <a:latin typeface="Arial Narrow" panose="020B0606020202030204" pitchFamily="34" charset="0"/>
                <a:ea typeface="Calibri" panose="020F0502020204030204" pitchFamily="34" charset="0"/>
                <a:cs typeface="Times New Roman" panose="02020603050405020304" pitchFamily="18" charset="0"/>
              </a:rPr>
              <a:t>own device</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 or trough a </a:t>
            </a:r>
            <a:r>
              <a:rPr lang="en-US" sz="1300" u="sng" dirty="0">
                <a:effectLst/>
                <a:latin typeface="Arial Narrow" panose="020B0606020202030204" pitchFamily="34" charset="0"/>
                <a:ea typeface="Calibri" panose="020F0502020204030204" pitchFamily="34" charset="0"/>
                <a:cs typeface="Times New Roman" panose="02020603050405020304" pitchFamily="18" charset="0"/>
              </a:rPr>
              <a:t>public Cross4all </a:t>
            </a:r>
            <a:r>
              <a:rPr lang="en-US" sz="1300" u="sng" dirty="0" err="1">
                <a:effectLst/>
                <a:latin typeface="Arial Narrow" panose="020B0606020202030204" pitchFamily="34" charset="0"/>
                <a:ea typeface="Calibri" panose="020F0502020204030204" pitchFamily="34" charset="0"/>
                <a:cs typeface="Times New Roman" panose="02020603050405020304" pitchFamily="18" charset="0"/>
              </a:rPr>
              <a:t>infokiosk</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 (see D4.x.5) the </a:t>
            </a:r>
            <a:r>
              <a:rPr lang="en-US" sz="1300" b="1"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Public web portal</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 to:</a:t>
            </a:r>
          </a:p>
          <a:p>
            <a:pPr marL="742950" lvl="1" indent="-285750">
              <a:lnSpc>
                <a:spcPct val="107000"/>
              </a:lnSpc>
              <a:spcAft>
                <a:spcPts val="0"/>
              </a:spcAft>
              <a:buFont typeface="+mj-lt"/>
              <a:buAutoNum type="alphaLcPeriod"/>
            </a:pPr>
            <a:r>
              <a:rPr lang="en-US" sz="1300" dirty="0">
                <a:effectLst/>
                <a:latin typeface="Arial Narrow" panose="020B0606020202030204" pitchFamily="34" charset="0"/>
                <a:ea typeface="Calibri" panose="020F0502020204030204" pitchFamily="34" charset="0"/>
                <a:cs typeface="Times New Roman" panose="02020603050405020304" pitchFamily="18" charset="0"/>
              </a:rPr>
              <a:t>find </a:t>
            </a:r>
            <a:r>
              <a:rPr lang="en-US" sz="1300" b="1" dirty="0">
                <a:effectLst/>
                <a:latin typeface="Arial Narrow" panose="020B0606020202030204" pitchFamily="34" charset="0"/>
                <a:ea typeface="Calibri" panose="020F0502020204030204" pitchFamily="34" charset="0"/>
                <a:cs typeface="Times New Roman" panose="02020603050405020304" pitchFamily="18" charset="0"/>
              </a:rPr>
              <a:t>information</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 on healthcare services, including </a:t>
            </a:r>
            <a:r>
              <a:rPr lang="en-US" sz="1300" b="1" dirty="0">
                <a:effectLst/>
                <a:latin typeface="Arial Narrow" panose="020B0606020202030204" pitchFamily="34" charset="0"/>
                <a:ea typeface="Calibri" panose="020F0502020204030204" pitchFamily="34" charset="0"/>
                <a:cs typeface="Times New Roman" panose="02020603050405020304" pitchFamily="18" charset="0"/>
              </a:rPr>
              <a:t>information about access and accessibility </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(see D3.x.2),</a:t>
            </a:r>
            <a:r>
              <a:rPr lang="en-US" sz="1300" b="1" dirty="0">
                <a:effectLst/>
                <a:latin typeface="Arial Narrow" panose="020B0606020202030204" pitchFamily="34" charset="0"/>
                <a:ea typeface="Calibri" panose="020F0502020204030204" pitchFamily="34" charset="0"/>
                <a:cs typeface="Times New Roman" panose="02020603050405020304" pitchFamily="18" charset="0"/>
              </a:rPr>
              <a:t> </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including maps, inspections data, transportation info, etc.</a:t>
            </a:r>
          </a:p>
          <a:p>
            <a:pPr marL="742950" lvl="1" indent="-285750">
              <a:lnSpc>
                <a:spcPct val="107000"/>
              </a:lnSpc>
              <a:spcAft>
                <a:spcPts val="0"/>
              </a:spcAft>
              <a:buFont typeface="+mj-lt"/>
              <a:buAutoNum type="alphaLcPeriod"/>
            </a:pPr>
            <a:r>
              <a:rPr lang="en-US" sz="1300" dirty="0">
                <a:effectLst/>
                <a:latin typeface="Arial Narrow" panose="020B0606020202030204" pitchFamily="34" charset="0"/>
                <a:ea typeface="Calibri" panose="020F0502020204030204" pitchFamily="34" charset="0"/>
                <a:cs typeface="Times New Roman" panose="02020603050405020304" pitchFamily="18" charset="0"/>
              </a:rPr>
              <a:t>get involved into the </a:t>
            </a:r>
            <a:r>
              <a:rPr lang="en-US" sz="1300" b="1" dirty="0">
                <a:effectLst/>
                <a:latin typeface="Arial Narrow" panose="020B0606020202030204" pitchFamily="34" charset="0"/>
                <a:ea typeface="Calibri" panose="020F0502020204030204" pitchFamily="34" charset="0"/>
                <a:cs typeface="Times New Roman" panose="02020603050405020304" pitchFamily="18" charset="0"/>
              </a:rPr>
              <a:t>volunteer </a:t>
            </a:r>
            <a:r>
              <a:rPr lang="en-US" sz="1300" b="1" dirty="0" err="1">
                <a:effectLst/>
                <a:latin typeface="Arial Narrow" panose="020B0606020202030204" pitchFamily="34" charset="0"/>
                <a:ea typeface="Calibri" panose="020F0502020204030204" pitchFamily="34" charset="0"/>
                <a:cs typeface="Times New Roman" panose="02020603050405020304" pitchFamily="18" charset="0"/>
              </a:rPr>
              <a:t>programme</a:t>
            </a:r>
            <a:r>
              <a:rPr lang="en-US" sz="1300" b="1" dirty="0">
                <a:effectLst/>
                <a:latin typeface="Arial Narrow" panose="020B0606020202030204" pitchFamily="34" charset="0"/>
                <a:ea typeface="Calibri" panose="020F0502020204030204" pitchFamily="34" charset="0"/>
                <a:cs typeface="Times New Roman" panose="02020603050405020304" pitchFamily="18" charset="0"/>
              </a:rPr>
              <a:t> </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(view or announce or reply to request/offers for support services, etc</a:t>
            </a:r>
            <a:r>
              <a:rPr lang="en-US" sz="1300" dirty="0">
                <a:latin typeface="Arial Narrow" panose="020B0606020202030204" pitchFamily="34" charset="0"/>
                <a:ea typeface="Calibri" panose="020F0502020204030204" pitchFamily="34" charset="0"/>
                <a:cs typeface="Times New Roman" panose="02020603050405020304" pitchFamily="18" charset="0"/>
              </a:rPr>
              <a:t>.</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a:t>
            </a:r>
          </a:p>
          <a:p>
            <a:pPr marL="742950" lvl="1" indent="-285750">
              <a:lnSpc>
                <a:spcPct val="107000"/>
              </a:lnSpc>
              <a:spcAft>
                <a:spcPts val="0"/>
              </a:spcAft>
              <a:buFont typeface="+mj-lt"/>
              <a:buAutoNum type="alphaLcPeriod"/>
            </a:pPr>
            <a:r>
              <a:rPr lang="en-US" sz="1300" dirty="0">
                <a:effectLst/>
                <a:latin typeface="Arial Narrow" panose="020B0606020202030204" pitchFamily="34" charset="0"/>
                <a:ea typeface="Calibri" panose="020F0502020204030204" pitchFamily="34" charset="0"/>
                <a:cs typeface="Times New Roman" panose="02020603050405020304" pitchFamily="18" charset="0"/>
              </a:rPr>
              <a:t>find </a:t>
            </a:r>
            <a:r>
              <a:rPr lang="en-US" sz="1300" b="1" dirty="0">
                <a:effectLst/>
                <a:latin typeface="Arial Narrow" panose="020B0606020202030204" pitchFamily="34" charset="0"/>
                <a:ea typeface="Calibri" panose="020F0502020204030204" pitchFamily="34" charset="0"/>
                <a:cs typeface="Times New Roman" panose="02020603050405020304" pitchFamily="18" charset="0"/>
              </a:rPr>
              <a:t>educational resources</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 (see D3.x.4 and D3.x.5)</a:t>
            </a:r>
          </a:p>
          <a:p>
            <a:pPr marL="742950" lvl="1" indent="-285750">
              <a:lnSpc>
                <a:spcPct val="107000"/>
              </a:lnSpc>
              <a:spcAft>
                <a:spcPts val="0"/>
              </a:spcAft>
              <a:buFont typeface="+mj-lt"/>
              <a:buAutoNum type="alphaLcPeriod"/>
            </a:pPr>
            <a:r>
              <a:rPr lang="en-US" sz="1300" dirty="0">
                <a:latin typeface="Arial Narrow" panose="020B0606020202030204" pitchFamily="34" charset="0"/>
                <a:ea typeface="Calibri" panose="020F0502020204030204" pitchFamily="34" charset="0"/>
                <a:cs typeface="Times New Roman" panose="02020603050405020304" pitchFamily="18" charset="0"/>
              </a:rPr>
              <a:t>find information on </a:t>
            </a:r>
            <a:r>
              <a:rPr lang="en-US" sz="1300" b="1" dirty="0">
                <a:latin typeface="Arial Narrow" panose="020B0606020202030204" pitchFamily="34" charset="0"/>
                <a:ea typeface="Calibri" panose="020F0502020204030204" pitchFamily="34" charset="0"/>
                <a:cs typeface="Times New Roman" panose="02020603050405020304" pitchFamily="18" charset="0"/>
              </a:rPr>
              <a:t>survey results</a:t>
            </a:r>
            <a:r>
              <a:rPr lang="en-US" sz="1300" dirty="0">
                <a:latin typeface="Arial Narrow" panose="020B0606020202030204" pitchFamily="34" charset="0"/>
                <a:ea typeface="Calibri" panose="020F0502020204030204" pitchFamily="34" charset="0"/>
                <a:cs typeface="Times New Roman" panose="02020603050405020304" pitchFamily="18" charset="0"/>
              </a:rPr>
              <a:t> (see D3.x.1) and other </a:t>
            </a:r>
            <a:r>
              <a:rPr lang="en-US" sz="1300" b="1" dirty="0">
                <a:latin typeface="Arial Narrow" panose="020B0606020202030204" pitchFamily="34" charset="0"/>
                <a:ea typeface="Calibri" panose="020F0502020204030204" pitchFamily="34" charset="0"/>
                <a:cs typeface="Times New Roman" panose="02020603050405020304" pitchFamily="18" charset="0"/>
              </a:rPr>
              <a:t>key project outcomes </a:t>
            </a:r>
            <a:r>
              <a:rPr lang="en-US" sz="1300" dirty="0">
                <a:latin typeface="Arial Narrow" panose="020B0606020202030204" pitchFamily="34" charset="0"/>
                <a:ea typeface="Calibri" panose="020F0502020204030204" pitchFamily="34" charset="0"/>
                <a:cs typeface="Times New Roman" panose="02020603050405020304" pitchFamily="18" charset="0"/>
              </a:rPr>
              <a:t>(e.g., D3.x.3, D2.6.2 and D6.x.3)</a:t>
            </a:r>
            <a:endParaRPr lang="en-US" sz="1300" dirty="0">
              <a:effectLst/>
              <a:latin typeface="Arial Narrow" panose="020B0606020202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mj-lt"/>
              <a:buAutoNum type="alphaLcPeriod"/>
            </a:pPr>
            <a:r>
              <a:rPr lang="en-US" sz="1300" dirty="0">
                <a:latin typeface="Arial Narrow" panose="020B0606020202030204" pitchFamily="34" charset="0"/>
                <a:ea typeface="Calibri" panose="020F0502020204030204" pitchFamily="34" charset="0"/>
                <a:cs typeface="Times New Roman" panose="02020603050405020304" pitchFamily="18" charset="0"/>
              </a:rPr>
              <a:t>find / request </a:t>
            </a:r>
            <a:r>
              <a:rPr lang="en-US" sz="1300" b="1" dirty="0">
                <a:latin typeface="Arial Narrow" panose="020B0606020202030204" pitchFamily="34" charset="0"/>
                <a:ea typeface="Calibri" panose="020F0502020204030204" pitchFamily="34" charset="0"/>
                <a:cs typeface="Times New Roman" panose="02020603050405020304" pitchFamily="18" charset="0"/>
              </a:rPr>
              <a:t>information / guidance</a:t>
            </a:r>
            <a:r>
              <a:rPr lang="en-US" sz="1300" dirty="0">
                <a:latin typeface="Arial Narrow" panose="020B0606020202030204" pitchFamily="34" charset="0"/>
                <a:ea typeface="Calibri" panose="020F0502020204030204" pitchFamily="34" charset="0"/>
                <a:cs typeface="Times New Roman" panose="02020603050405020304" pitchFamily="18" charset="0"/>
              </a:rPr>
              <a:t> about existing </a:t>
            </a:r>
            <a:r>
              <a:rPr lang="en-US" sz="1300" b="1" dirty="0">
                <a:latin typeface="Arial Narrow" panose="020B0606020202030204" pitchFamily="34" charset="0"/>
                <a:ea typeface="Calibri" panose="020F0502020204030204" pitchFamily="34" charset="0"/>
                <a:cs typeface="Times New Roman" panose="02020603050405020304" pitchFamily="18" charset="0"/>
              </a:rPr>
              <a:t>tools, services </a:t>
            </a:r>
            <a:r>
              <a:rPr lang="en-US" sz="1300" dirty="0">
                <a:latin typeface="Arial Narrow" panose="020B0606020202030204" pitchFamily="34" charset="0"/>
                <a:ea typeface="Calibri" panose="020F0502020204030204" pitchFamily="34" charset="0"/>
                <a:cs typeface="Times New Roman" panose="02020603050405020304" pitchFamily="18" charset="0"/>
              </a:rPr>
              <a:t>and </a:t>
            </a:r>
            <a:r>
              <a:rPr lang="en-US" sz="1300" b="1" dirty="0">
                <a:latin typeface="Arial Narrow" panose="020B0606020202030204" pitchFamily="34" charset="0"/>
                <a:ea typeface="Calibri" panose="020F0502020204030204" pitchFamily="34" charset="0"/>
                <a:cs typeface="Times New Roman" panose="02020603050405020304" pitchFamily="18" charset="0"/>
              </a:rPr>
              <a:t>resources (</a:t>
            </a:r>
            <a:r>
              <a:rPr lang="en-US" sz="1300" b="1" dirty="0">
                <a:solidFill>
                  <a:srgbClr val="0094D1"/>
                </a:solidFill>
                <a:latin typeface="Arial Narrow" panose="020B0606020202030204" pitchFamily="34" charset="0"/>
                <a:ea typeface="Calibri" panose="020F0502020204030204" pitchFamily="34" charset="0"/>
                <a:cs typeface="Times New Roman" panose="02020603050405020304" pitchFamily="18" charset="0"/>
              </a:rPr>
              <a:t>Help desk</a:t>
            </a:r>
            <a:r>
              <a:rPr lang="en-US" sz="1300" b="1" dirty="0">
                <a:latin typeface="Arial Narrow" panose="020B0606020202030204" pitchFamily="34" charset="0"/>
                <a:ea typeface="Calibri" panose="020F0502020204030204" pitchFamily="34" charset="0"/>
                <a:cs typeface="Times New Roman" panose="02020603050405020304" pitchFamily="18" charset="0"/>
              </a:rPr>
              <a:t>)</a:t>
            </a:r>
            <a:endParaRPr lang="en-US" sz="1300" dirty="0">
              <a:latin typeface="Arial Narrow" panose="020B0606020202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US" sz="1300" dirty="0">
                <a:effectLst/>
                <a:latin typeface="Arial Narrow" panose="020B0606020202030204" pitchFamily="34" charset="0"/>
                <a:ea typeface="Calibri" panose="020F0502020204030204" pitchFamily="34" charset="0"/>
                <a:cs typeface="Times New Roman" panose="02020603050405020304" pitchFamily="18" charset="0"/>
              </a:rPr>
              <a:t> </a:t>
            </a:r>
          </a:p>
          <a:p>
            <a:pPr lvl="0">
              <a:lnSpc>
                <a:spcPct val="107000"/>
              </a:lnSpc>
              <a:spcAft>
                <a:spcPts val="0"/>
              </a:spcAft>
            </a:pPr>
            <a:r>
              <a:rPr lang="en-US" sz="1300" dirty="0">
                <a:effectLst/>
                <a:latin typeface="Arial Narrow" panose="020B0606020202030204" pitchFamily="34" charset="0"/>
                <a:ea typeface="Calibri" panose="020F0502020204030204" pitchFamily="34" charset="0"/>
                <a:cs typeface="Times New Roman" panose="02020603050405020304" pitchFamily="18" charset="0"/>
              </a:rPr>
              <a:t>2. A </a:t>
            </a:r>
            <a:r>
              <a:rPr lang="en-US" sz="1300" b="1" i="1" dirty="0">
                <a:effectLst/>
                <a:latin typeface="Arial Narrow" panose="020B0606020202030204" pitchFamily="34" charset="0"/>
                <a:ea typeface="Calibri" panose="020F0502020204030204" pitchFamily="34" charset="0"/>
                <a:cs typeface="Times New Roman" panose="02020603050405020304" pitchFamily="18" charset="0"/>
              </a:rPr>
              <a:t>Visitor</a:t>
            </a:r>
            <a:r>
              <a:rPr lang="en-US" sz="1300" i="1" dirty="0">
                <a:effectLst/>
                <a:latin typeface="Arial Narrow" panose="020B0606020202030204" pitchFamily="34" charset="0"/>
                <a:ea typeface="Calibri" panose="020F0502020204030204" pitchFamily="34" charset="0"/>
                <a:cs typeface="Times New Roman" panose="02020603050405020304" pitchFamily="18" charset="0"/>
              </a:rPr>
              <a:t> </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(citizen or volunteer) may also download on his/her </a:t>
            </a:r>
            <a:r>
              <a:rPr lang="en-US" sz="1300" u="sng" dirty="0">
                <a:effectLst/>
                <a:latin typeface="Arial Narrow" panose="020B0606020202030204" pitchFamily="34" charset="0"/>
                <a:ea typeface="Calibri" panose="020F0502020204030204" pitchFamily="34" charset="0"/>
                <a:cs typeface="Times New Roman" panose="02020603050405020304" pitchFamily="18" charset="0"/>
              </a:rPr>
              <a:t>own mobile device</a:t>
            </a:r>
            <a:r>
              <a:rPr lang="en-US" sz="1300" b="1" dirty="0">
                <a:effectLst/>
                <a:latin typeface="Arial Narrow" panose="020B0606020202030204" pitchFamily="34" charset="0"/>
                <a:ea typeface="Calibri" panose="020F0502020204030204" pitchFamily="34" charset="0"/>
                <a:cs typeface="Times New Roman" panose="02020603050405020304" pitchFamily="18" charset="0"/>
              </a:rPr>
              <a:t> </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and use</a:t>
            </a:r>
            <a:r>
              <a:rPr lang="en-US" sz="1300" b="1" dirty="0">
                <a:effectLst/>
                <a:latin typeface="Arial Narrow" panose="020B0606020202030204" pitchFamily="34" charset="0"/>
                <a:ea typeface="Calibri" panose="020F0502020204030204" pitchFamily="34" charset="0"/>
                <a:cs typeface="Times New Roman" panose="02020603050405020304" pitchFamily="18" charset="0"/>
              </a:rPr>
              <a:t> </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the</a:t>
            </a:r>
            <a:r>
              <a:rPr lang="en-US" sz="1300" b="1" dirty="0">
                <a:effectLst/>
                <a:latin typeface="Arial Narrow" panose="020B0606020202030204" pitchFamily="34" charset="0"/>
                <a:ea typeface="Calibri" panose="020F0502020204030204" pitchFamily="34" charset="0"/>
                <a:cs typeface="Times New Roman" panose="02020603050405020304" pitchFamily="18" charset="0"/>
              </a:rPr>
              <a:t> </a:t>
            </a:r>
            <a:br>
              <a:rPr lang="en-US" sz="1300" b="1" dirty="0">
                <a:effectLst/>
                <a:latin typeface="Arial Narrow" panose="020B0606020202030204" pitchFamily="34" charset="0"/>
                <a:ea typeface="Calibri" panose="020F0502020204030204" pitchFamily="34" charset="0"/>
                <a:cs typeface="Times New Roman" panose="02020603050405020304" pitchFamily="18" charset="0"/>
              </a:rPr>
            </a:br>
            <a:r>
              <a:rPr lang="en-US" sz="1300" b="1"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CB mobile app for citizens</a:t>
            </a:r>
            <a:r>
              <a:rPr lang="en-US" sz="1300" b="1" dirty="0">
                <a:effectLst/>
                <a:latin typeface="Arial Narrow" panose="020B0606020202030204" pitchFamily="34" charset="0"/>
                <a:ea typeface="Calibri" panose="020F0502020204030204" pitchFamily="34" charset="0"/>
                <a:cs typeface="Times New Roman" panose="02020603050405020304" pitchFamily="18" charset="0"/>
              </a:rPr>
              <a:t> </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and access on the move information and geolocated guidance:</a:t>
            </a:r>
          </a:p>
          <a:p>
            <a:pPr marL="742950" lvl="1" indent="-285750">
              <a:lnSpc>
                <a:spcPct val="107000"/>
              </a:lnSpc>
              <a:spcAft>
                <a:spcPts val="0"/>
              </a:spcAft>
              <a:buFont typeface="+mj-lt"/>
              <a:buAutoNum type="alphaLcPeriod"/>
            </a:pPr>
            <a:r>
              <a:rPr lang="en-US" sz="1300" dirty="0">
                <a:effectLst/>
                <a:latin typeface="Arial Narrow" panose="020B0606020202030204" pitchFamily="34" charset="0"/>
                <a:ea typeface="Calibri" panose="020F0502020204030204" pitchFamily="34" charset="0"/>
                <a:cs typeface="Times New Roman" panose="02020603050405020304" pitchFamily="18" charset="0"/>
              </a:rPr>
              <a:t>search for </a:t>
            </a:r>
            <a:r>
              <a:rPr lang="en-US" sz="1300" b="1" dirty="0">
                <a:effectLst/>
                <a:latin typeface="Arial Narrow" panose="020B0606020202030204" pitchFamily="34" charset="0"/>
                <a:ea typeface="Calibri" panose="020F0502020204030204" pitchFamily="34" charset="0"/>
                <a:cs typeface="Times New Roman" panose="02020603050405020304" pitchFamily="18" charset="0"/>
              </a:rPr>
              <a:t>information</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 on healthcare services, including nearby options</a:t>
            </a:r>
          </a:p>
          <a:p>
            <a:pPr marL="742950" lvl="1" indent="-285750">
              <a:lnSpc>
                <a:spcPct val="107000"/>
              </a:lnSpc>
              <a:spcAft>
                <a:spcPts val="0"/>
              </a:spcAft>
              <a:buFont typeface="+mj-lt"/>
              <a:buAutoNum type="alphaLcPeriod"/>
            </a:pPr>
            <a:r>
              <a:rPr lang="en-US" sz="1300" dirty="0">
                <a:effectLst/>
                <a:latin typeface="Arial Narrow" panose="020B0606020202030204" pitchFamily="34" charset="0"/>
                <a:ea typeface="Calibri" panose="020F0502020204030204" pitchFamily="34" charset="0"/>
                <a:cs typeface="Times New Roman" panose="02020603050405020304" pitchFamily="18" charset="0"/>
              </a:rPr>
              <a:t>acquire personalized and georeferenced </a:t>
            </a:r>
            <a:r>
              <a:rPr lang="en-US" sz="1300" b="1" dirty="0">
                <a:effectLst/>
                <a:latin typeface="Arial Narrow" panose="020B0606020202030204" pitchFamily="34" charset="0"/>
                <a:ea typeface="Calibri" panose="020F0502020204030204" pitchFamily="34" charset="0"/>
                <a:cs typeface="Times New Roman" panose="02020603050405020304" pitchFamily="18" charset="0"/>
              </a:rPr>
              <a:t>guidance</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 and </a:t>
            </a:r>
            <a:r>
              <a:rPr lang="en-US" sz="1300" b="1" dirty="0">
                <a:effectLst/>
                <a:latin typeface="Arial Narrow" panose="020B0606020202030204" pitchFamily="34" charset="0"/>
                <a:ea typeface="Calibri" panose="020F0502020204030204" pitchFamily="34" charset="0"/>
                <a:cs typeface="Times New Roman" panose="02020603050405020304" pitchFamily="18" charset="0"/>
              </a:rPr>
              <a:t>accessibility information </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a:t>
            </a:r>
            <a:r>
              <a:rPr lang="en-GB" sz="1300" dirty="0">
                <a:latin typeface="Arial Narrow" panose="020B0606020202030204" pitchFamily="34" charset="0"/>
                <a:ea typeface="Calibri" panose="020F0502020204030204" pitchFamily="34" charset="0"/>
                <a:cs typeface="Times New Roman" panose="02020603050405020304" pitchFamily="18" charset="0"/>
              </a:rPr>
              <a:t>throughout their journeys across the CB area)</a:t>
            </a:r>
            <a:endParaRPr lang="en-US" sz="1300" dirty="0">
              <a:effectLst/>
              <a:latin typeface="Arial Narrow" panose="020B0606020202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alphaLcPeriod"/>
            </a:pPr>
            <a:r>
              <a:rPr lang="en-US" sz="1300" dirty="0">
                <a:latin typeface="Arial Narrow" panose="020B0606020202030204" pitchFamily="34" charset="0"/>
                <a:ea typeface="Calibri" panose="020F0502020204030204" pitchFamily="34" charset="0"/>
                <a:cs typeface="Times New Roman" panose="02020603050405020304" pitchFamily="18" charset="0"/>
              </a:rPr>
              <a:t>make his own </a:t>
            </a:r>
            <a:r>
              <a:rPr lang="en-US" sz="1300" b="1" dirty="0">
                <a:latin typeface="Arial Narrow" panose="020B0606020202030204" pitchFamily="34" charset="0"/>
                <a:ea typeface="Calibri" panose="020F0502020204030204" pitchFamily="34" charset="0"/>
                <a:cs typeface="Times New Roman" panose="02020603050405020304" pitchFamily="18" charset="0"/>
              </a:rPr>
              <a:t>travel plan</a:t>
            </a:r>
          </a:p>
          <a:p>
            <a:pPr marL="742950" lvl="1" indent="-285750">
              <a:lnSpc>
                <a:spcPct val="107000"/>
              </a:lnSpc>
              <a:spcAft>
                <a:spcPts val="0"/>
              </a:spcAft>
              <a:buFont typeface="+mj-lt"/>
              <a:buAutoNum type="alphaLcPeriod"/>
            </a:pPr>
            <a:r>
              <a:rPr lang="en-US" sz="1300" dirty="0">
                <a:latin typeface="Arial Narrow" panose="020B0606020202030204" pitchFamily="34" charset="0"/>
                <a:ea typeface="Calibri" panose="020F0502020204030204" pitchFamily="34" charset="0"/>
                <a:cs typeface="Times New Roman" panose="02020603050405020304" pitchFamily="18" charset="0"/>
              </a:rPr>
              <a:t>submit inquires to and receive replies from the </a:t>
            </a:r>
            <a:r>
              <a:rPr lang="en-US" sz="1300" b="1" dirty="0">
                <a:latin typeface="Arial Narrow" panose="020B0606020202030204" pitchFamily="34" charset="0"/>
                <a:ea typeface="Calibri" panose="020F0502020204030204" pitchFamily="34" charset="0"/>
                <a:cs typeface="Times New Roman" panose="02020603050405020304" pitchFamily="18" charset="0"/>
              </a:rPr>
              <a:t>Help Desk</a:t>
            </a:r>
            <a:r>
              <a:rPr lang="en-US" sz="1300" dirty="0">
                <a:latin typeface="Arial Narrow" panose="020B0606020202030204" pitchFamily="34" charset="0"/>
                <a:ea typeface="Calibri" panose="020F0502020204030204" pitchFamily="34" charset="0"/>
                <a:cs typeface="Times New Roman" panose="02020603050405020304" pitchFamily="18" charset="0"/>
              </a:rPr>
              <a:t> (see D4.x.5)</a:t>
            </a:r>
            <a:endParaRPr lang="en-US" sz="1300" dirty="0">
              <a:effectLst/>
              <a:latin typeface="Arial Narrow" panose="020B0606020202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alphaLcPeriod"/>
            </a:pPr>
            <a:r>
              <a:rPr lang="en-US" sz="1300" dirty="0">
                <a:effectLst/>
                <a:latin typeface="Arial Narrow" panose="020B0606020202030204" pitchFamily="34" charset="0"/>
                <a:ea typeface="Calibri" panose="020F0502020204030204" pitchFamily="34" charset="0"/>
                <a:cs typeface="Times New Roman" panose="02020603050405020304" pitchFamily="18" charset="0"/>
              </a:rPr>
              <a:t>receive and send </a:t>
            </a:r>
            <a:r>
              <a:rPr lang="en-US" sz="1300" b="1" dirty="0">
                <a:effectLst/>
                <a:latin typeface="Arial Narrow" panose="020B0606020202030204" pitchFamily="34" charset="0"/>
                <a:ea typeface="Calibri" panose="020F0502020204030204" pitchFamily="34" charset="0"/>
                <a:cs typeface="Times New Roman" panose="02020603050405020304" pitchFamily="18" charset="0"/>
              </a:rPr>
              <a:t>notifications</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 related to the </a:t>
            </a:r>
            <a:r>
              <a:rPr lang="en-US" sz="1300" b="1" dirty="0">
                <a:effectLst/>
                <a:latin typeface="Arial Narrow" panose="020B0606020202030204" pitchFamily="34" charset="0"/>
                <a:ea typeface="Calibri" panose="020F0502020204030204" pitchFamily="34" charset="0"/>
                <a:cs typeface="Times New Roman" panose="02020603050405020304" pitchFamily="18" charset="0"/>
              </a:rPr>
              <a:t>volunteer </a:t>
            </a:r>
            <a:r>
              <a:rPr lang="en-US" sz="1300" b="1" dirty="0" err="1">
                <a:effectLst/>
                <a:latin typeface="Arial Narrow" panose="020B0606020202030204" pitchFamily="34" charset="0"/>
                <a:ea typeface="Calibri" panose="020F0502020204030204" pitchFamily="34" charset="0"/>
                <a:cs typeface="Times New Roman" panose="02020603050405020304" pitchFamily="18" charset="0"/>
              </a:rPr>
              <a:t>programme</a:t>
            </a:r>
            <a:endParaRPr lang="en-US" sz="1300" dirty="0">
              <a:effectLst/>
              <a:latin typeface="Arial Narrow" panose="020B0606020202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mj-lt"/>
              <a:buAutoNum type="alphaLcPeriod"/>
            </a:pPr>
            <a:r>
              <a:rPr lang="en-US" sz="1300" dirty="0">
                <a:effectLst/>
                <a:latin typeface="Arial Narrow" panose="020B0606020202030204" pitchFamily="34" charset="0"/>
                <a:ea typeface="Calibri" panose="020F0502020204030204" pitchFamily="34" charset="0"/>
                <a:cs typeface="Times New Roman" panose="02020603050405020304" pitchFamily="18" charset="0"/>
              </a:rPr>
              <a:t>receive </a:t>
            </a:r>
            <a:r>
              <a:rPr lang="en-US" sz="1300" b="1" dirty="0">
                <a:effectLst/>
                <a:latin typeface="Arial Narrow" panose="020B0606020202030204" pitchFamily="34" charset="0"/>
                <a:ea typeface="Calibri" panose="020F0502020204030204" pitchFamily="34" charset="0"/>
                <a:cs typeface="Times New Roman" panose="02020603050405020304" pitchFamily="18" charset="0"/>
              </a:rPr>
              <a:t>mass notifications / alerts</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 related to </a:t>
            </a:r>
            <a:r>
              <a:rPr lang="en-US" sz="1300" b="1" dirty="0">
                <a:effectLst/>
                <a:latin typeface="Arial Narrow" panose="020B0606020202030204" pitchFamily="34" charset="0"/>
                <a:ea typeface="Calibri" panose="020F0502020204030204" pitchFamily="34" charset="0"/>
                <a:cs typeface="Times New Roman" panose="02020603050405020304" pitchFamily="18" charset="0"/>
              </a:rPr>
              <a:t>health tourists</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 </a:t>
            </a:r>
          </a:p>
        </p:txBody>
      </p:sp>
      <p:pic>
        <p:nvPicPr>
          <p:cNvPr id="81" name="Εικόνα 80">
            <a:extLst>
              <a:ext uri="{FF2B5EF4-FFF2-40B4-BE49-F238E27FC236}">
                <a16:creationId xmlns:a16="http://schemas.microsoft.com/office/drawing/2014/main" id="{0A1200E6-8174-4B43-88DA-5E1228ADCA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86700" y="547037"/>
            <a:ext cx="650877" cy="693143"/>
          </a:xfrm>
          <a:prstGeom prst="rect">
            <a:avLst/>
          </a:prstGeom>
        </p:spPr>
      </p:pic>
      <p:pic>
        <p:nvPicPr>
          <p:cNvPr id="83" name="Εικόνα 82">
            <a:extLst>
              <a:ext uri="{FF2B5EF4-FFF2-40B4-BE49-F238E27FC236}">
                <a16:creationId xmlns:a16="http://schemas.microsoft.com/office/drawing/2014/main" id="{48ECDC8E-E43A-40C1-BE79-E5D51A86394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389896" y="2635122"/>
            <a:ext cx="655104" cy="693143"/>
          </a:xfrm>
          <a:prstGeom prst="rect">
            <a:avLst/>
          </a:prstGeom>
        </p:spPr>
      </p:pic>
      <p:sp>
        <p:nvSpPr>
          <p:cNvPr id="5" name="Ορθογώνιο 4">
            <a:extLst>
              <a:ext uri="{FF2B5EF4-FFF2-40B4-BE49-F238E27FC236}">
                <a16:creationId xmlns:a16="http://schemas.microsoft.com/office/drawing/2014/main" id="{CB6E86D9-6BAE-4EB5-84AE-D49E9F1FA8D4}"/>
              </a:ext>
            </a:extLst>
          </p:cNvPr>
          <p:cNvSpPr/>
          <p:nvPr/>
        </p:nvSpPr>
        <p:spPr>
          <a:xfrm>
            <a:off x="11303224" y="1174903"/>
            <a:ext cx="869149" cy="369332"/>
          </a:xfrm>
          <a:prstGeom prst="rect">
            <a:avLst/>
          </a:prstGeom>
        </p:spPr>
        <p:txBody>
          <a:bodyPr wrap="none">
            <a:spAutoFit/>
          </a:bodyPr>
          <a:lstStyle/>
          <a:p>
            <a:r>
              <a:rPr lang="en-GB" dirty="0">
                <a:latin typeface="Arial Narrow" panose="020B0606020202030204" pitchFamily="34" charset="0"/>
              </a:rPr>
              <a:t>(D4.3.1)</a:t>
            </a:r>
            <a:endParaRPr lang="en-US" dirty="0"/>
          </a:p>
        </p:txBody>
      </p:sp>
      <p:sp>
        <p:nvSpPr>
          <p:cNvPr id="6" name="Ορθογώνιο 5">
            <a:extLst>
              <a:ext uri="{FF2B5EF4-FFF2-40B4-BE49-F238E27FC236}">
                <a16:creationId xmlns:a16="http://schemas.microsoft.com/office/drawing/2014/main" id="{92DD1BF5-BE9B-4654-A5E1-D883F3300869}"/>
              </a:ext>
            </a:extLst>
          </p:cNvPr>
          <p:cNvSpPr/>
          <p:nvPr/>
        </p:nvSpPr>
        <p:spPr>
          <a:xfrm>
            <a:off x="11303223" y="3260376"/>
            <a:ext cx="869149" cy="369332"/>
          </a:xfrm>
          <a:prstGeom prst="rect">
            <a:avLst/>
          </a:prstGeom>
        </p:spPr>
        <p:txBody>
          <a:bodyPr wrap="none">
            <a:spAutoFit/>
          </a:bodyPr>
          <a:lstStyle/>
          <a:p>
            <a:r>
              <a:rPr lang="en-GB" dirty="0">
                <a:latin typeface="Arial Narrow" panose="020B0606020202030204" pitchFamily="34" charset="0"/>
              </a:rPr>
              <a:t>(D5.3.3)</a:t>
            </a:r>
            <a:endParaRPr lang="en-US" dirty="0"/>
          </a:p>
        </p:txBody>
      </p:sp>
      <p:sp>
        <p:nvSpPr>
          <p:cNvPr id="26" name="Οβάλ 25">
            <a:extLst>
              <a:ext uri="{FF2B5EF4-FFF2-40B4-BE49-F238E27FC236}">
                <a16:creationId xmlns:a16="http://schemas.microsoft.com/office/drawing/2014/main" id="{417D9965-A9E7-488B-BACF-F98D350A1576}"/>
              </a:ext>
            </a:extLst>
          </p:cNvPr>
          <p:cNvSpPr/>
          <p:nvPr/>
        </p:nvSpPr>
        <p:spPr>
          <a:xfrm>
            <a:off x="3707980" y="2823230"/>
            <a:ext cx="255711" cy="255711"/>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Narrow" panose="020B0606020202030204" pitchFamily="34" charset="0"/>
              </a:rPr>
              <a:t>1</a:t>
            </a:r>
          </a:p>
        </p:txBody>
      </p:sp>
      <p:sp>
        <p:nvSpPr>
          <p:cNvPr id="27" name="Οβάλ 26">
            <a:extLst>
              <a:ext uri="{FF2B5EF4-FFF2-40B4-BE49-F238E27FC236}">
                <a16:creationId xmlns:a16="http://schemas.microsoft.com/office/drawing/2014/main" id="{88E30D17-3B0D-4107-99D3-9F84AE3B53A0}"/>
              </a:ext>
            </a:extLst>
          </p:cNvPr>
          <p:cNvSpPr/>
          <p:nvPr/>
        </p:nvSpPr>
        <p:spPr>
          <a:xfrm>
            <a:off x="3704573" y="3972256"/>
            <a:ext cx="255711" cy="255711"/>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Narrow" panose="020B0606020202030204" pitchFamily="34" charset="0"/>
              </a:rPr>
              <a:t>2</a:t>
            </a:r>
          </a:p>
        </p:txBody>
      </p:sp>
    </p:spTree>
    <p:extLst>
      <p:ext uri="{BB962C8B-B14F-4D97-AF65-F5344CB8AC3E}">
        <p14:creationId xmlns:p14="http://schemas.microsoft.com/office/powerpoint/2010/main" val="501926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Ορθογώνιο 7">
            <a:extLst>
              <a:ext uri="{FF2B5EF4-FFF2-40B4-BE49-F238E27FC236}">
                <a16:creationId xmlns:a16="http://schemas.microsoft.com/office/drawing/2014/main" id="{A9F9C6F8-A7AA-4004-9C4A-BB002EB35697}"/>
              </a:ext>
            </a:extLst>
          </p:cNvPr>
          <p:cNvSpPr/>
          <p:nvPr/>
        </p:nvSpPr>
        <p:spPr>
          <a:xfrm>
            <a:off x="4982472" y="0"/>
            <a:ext cx="720952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3" name="Ομάδα 222">
            <a:extLst>
              <a:ext uri="{FF2B5EF4-FFF2-40B4-BE49-F238E27FC236}">
                <a16:creationId xmlns:a16="http://schemas.microsoft.com/office/drawing/2014/main" id="{A7D961EC-1C6A-49AA-AEF5-086996E491F9}"/>
              </a:ext>
            </a:extLst>
          </p:cNvPr>
          <p:cNvGrpSpPr/>
          <p:nvPr/>
        </p:nvGrpSpPr>
        <p:grpSpPr>
          <a:xfrm>
            <a:off x="3980775" y="3709391"/>
            <a:ext cx="801297" cy="801297"/>
            <a:chOff x="2779899" y="2572815"/>
            <a:chExt cx="801297" cy="801297"/>
          </a:xfrm>
        </p:grpSpPr>
        <p:sp>
          <p:nvSpPr>
            <p:cNvPr id="178" name="Οβάλ 177">
              <a:extLst>
                <a:ext uri="{FF2B5EF4-FFF2-40B4-BE49-F238E27FC236}">
                  <a16:creationId xmlns:a16="http://schemas.microsoft.com/office/drawing/2014/main" id="{1E1458DF-2E08-4D3E-8CF8-4B15752ED5E0}"/>
                </a:ext>
              </a:extLst>
            </p:cNvPr>
            <p:cNvSpPr/>
            <p:nvPr/>
          </p:nvSpPr>
          <p:spPr>
            <a:xfrm>
              <a:off x="2779899" y="2572815"/>
              <a:ext cx="801297" cy="80129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1" name="Εικόνα 220">
              <a:extLst>
                <a:ext uri="{FF2B5EF4-FFF2-40B4-BE49-F238E27FC236}">
                  <a16:creationId xmlns:a16="http://schemas.microsoft.com/office/drawing/2014/main" id="{D480FBB9-15F1-410F-95B8-09363C93D3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67468" y="2672480"/>
              <a:ext cx="642134" cy="646331"/>
            </a:xfrm>
            <a:prstGeom prst="rect">
              <a:avLst/>
            </a:prstGeom>
          </p:spPr>
        </p:pic>
      </p:grpSp>
      <p:sp>
        <p:nvSpPr>
          <p:cNvPr id="145" name="Ορθογώνιο 144">
            <a:extLst>
              <a:ext uri="{FF2B5EF4-FFF2-40B4-BE49-F238E27FC236}">
                <a16:creationId xmlns:a16="http://schemas.microsoft.com/office/drawing/2014/main" id="{FCFD20F0-18D8-4BF6-A346-DCC051504B78}"/>
              </a:ext>
            </a:extLst>
          </p:cNvPr>
          <p:cNvSpPr/>
          <p:nvPr/>
        </p:nvSpPr>
        <p:spPr>
          <a:xfrm>
            <a:off x="429096" y="5688221"/>
            <a:ext cx="3157604" cy="646331"/>
          </a:xfrm>
          <a:prstGeom prst="rect">
            <a:avLst/>
          </a:prstGeom>
          <a:solidFill>
            <a:schemeClr val="bg1">
              <a:lumMod val="75000"/>
            </a:schemeClr>
          </a:solidFill>
          <a:ln>
            <a:solidFill>
              <a:schemeClr val="bg1">
                <a:lumMod val="75000"/>
              </a:schemeClr>
            </a:solidFill>
          </a:ln>
        </p:spPr>
        <p:txBody>
          <a:bodyPr wrap="square">
            <a:spAutoFit/>
          </a:bodyPr>
          <a:lstStyle/>
          <a:p>
            <a:pPr algn="ctr"/>
            <a:endParaRPr lang="en-GB" sz="1200" dirty="0">
              <a:latin typeface="Arial Narrow" panose="020B0606020202030204" pitchFamily="34" charset="0"/>
            </a:endParaRPr>
          </a:p>
          <a:p>
            <a:pPr algn="ctr"/>
            <a:endParaRPr lang="en-GB" sz="1200" dirty="0">
              <a:latin typeface="Arial Narrow" panose="020B0606020202030204" pitchFamily="34" charset="0"/>
            </a:endParaRPr>
          </a:p>
          <a:p>
            <a:pPr algn="ctr"/>
            <a:endParaRPr lang="en-GB" sz="1200" dirty="0">
              <a:latin typeface="Arial Narrow" panose="020B0606020202030204" pitchFamily="34" charset="0"/>
            </a:endParaRPr>
          </a:p>
        </p:txBody>
      </p:sp>
      <p:pic>
        <p:nvPicPr>
          <p:cNvPr id="148" name="Εικόνα 147">
            <a:extLst>
              <a:ext uri="{FF2B5EF4-FFF2-40B4-BE49-F238E27FC236}">
                <a16:creationId xmlns:a16="http://schemas.microsoft.com/office/drawing/2014/main" id="{1724FC02-BA39-42C4-BDD7-B3C646A203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0252" y="5716007"/>
            <a:ext cx="400337" cy="599495"/>
          </a:xfrm>
          <a:prstGeom prst="rect">
            <a:avLst/>
          </a:prstGeom>
        </p:spPr>
      </p:pic>
      <p:sp>
        <p:nvSpPr>
          <p:cNvPr id="149" name="Ορθογώνιο 148">
            <a:extLst>
              <a:ext uri="{FF2B5EF4-FFF2-40B4-BE49-F238E27FC236}">
                <a16:creationId xmlns:a16="http://schemas.microsoft.com/office/drawing/2014/main" id="{F6291409-D3B1-4C4B-8F93-B382CEE9F7AF}"/>
              </a:ext>
            </a:extLst>
          </p:cNvPr>
          <p:cNvSpPr/>
          <p:nvPr/>
        </p:nvSpPr>
        <p:spPr>
          <a:xfrm>
            <a:off x="911744" y="5684631"/>
            <a:ext cx="1974805" cy="646331"/>
          </a:xfrm>
          <a:prstGeom prst="rect">
            <a:avLst/>
          </a:prstGeom>
          <a:noFill/>
          <a:ln>
            <a:noFill/>
          </a:ln>
        </p:spPr>
        <p:txBody>
          <a:bodyPr wrap="square">
            <a:spAutoFit/>
          </a:bodyPr>
          <a:lstStyle/>
          <a:p>
            <a:r>
              <a:rPr lang="en-GB" b="1" dirty="0">
                <a:latin typeface="Arial Narrow" panose="020B0606020202030204" pitchFamily="34" charset="0"/>
              </a:rPr>
              <a:t>e-Learning </a:t>
            </a:r>
            <a:br>
              <a:rPr lang="en-GB" b="1" dirty="0">
                <a:latin typeface="Arial Narrow" panose="020B0606020202030204" pitchFamily="34" charset="0"/>
              </a:rPr>
            </a:br>
            <a:r>
              <a:rPr lang="en-GB" b="1" dirty="0">
                <a:latin typeface="Arial Narrow" panose="020B0606020202030204" pitchFamily="34" charset="0"/>
              </a:rPr>
              <a:t>web platform </a:t>
            </a:r>
            <a:r>
              <a:rPr lang="en-GB" sz="1200" dirty="0">
                <a:latin typeface="Arial Narrow" panose="020B0606020202030204" pitchFamily="34" charset="0"/>
              </a:rPr>
              <a:t>(D4.2.3)</a:t>
            </a:r>
            <a:endParaRPr lang="en-GB" dirty="0">
              <a:latin typeface="Arial Narrow" panose="020B0606020202030204" pitchFamily="34" charset="0"/>
            </a:endParaRPr>
          </a:p>
        </p:txBody>
      </p:sp>
      <p:pic>
        <p:nvPicPr>
          <p:cNvPr id="153" name="Εικόνα 152">
            <a:extLst>
              <a:ext uri="{FF2B5EF4-FFF2-40B4-BE49-F238E27FC236}">
                <a16:creationId xmlns:a16="http://schemas.microsoft.com/office/drawing/2014/main" id="{A83FA569-E3FA-4030-8C81-7CEF86AB9E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49641" y="5687681"/>
            <a:ext cx="654338" cy="696828"/>
          </a:xfrm>
          <a:prstGeom prst="rect">
            <a:avLst/>
          </a:prstGeom>
        </p:spPr>
      </p:pic>
      <p:cxnSp>
        <p:nvCxnSpPr>
          <p:cNvPr id="155" name="Ευθύγραμμο βέλος σύνδεσης 154">
            <a:extLst>
              <a:ext uri="{FF2B5EF4-FFF2-40B4-BE49-F238E27FC236}">
                <a16:creationId xmlns:a16="http://schemas.microsoft.com/office/drawing/2014/main" id="{A58DC8F3-A94C-4E76-AB98-E6541B504DE0}"/>
              </a:ext>
            </a:extLst>
          </p:cNvPr>
          <p:cNvCxnSpPr>
            <a:cxnSpLocks/>
            <a:stCxn id="178" idx="3"/>
            <a:endCxn id="145" idx="3"/>
          </p:cNvCxnSpPr>
          <p:nvPr/>
        </p:nvCxnSpPr>
        <p:spPr>
          <a:xfrm flipH="1">
            <a:off x="3586700" y="4393341"/>
            <a:ext cx="511422" cy="16180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Ορθογώνιο 1">
            <a:extLst>
              <a:ext uri="{FF2B5EF4-FFF2-40B4-BE49-F238E27FC236}">
                <a16:creationId xmlns:a16="http://schemas.microsoft.com/office/drawing/2014/main" id="{9D651C4F-A6AA-428A-A927-776BE1192351}"/>
              </a:ext>
            </a:extLst>
          </p:cNvPr>
          <p:cNvSpPr/>
          <p:nvPr/>
        </p:nvSpPr>
        <p:spPr>
          <a:xfrm>
            <a:off x="5293895" y="270710"/>
            <a:ext cx="6096000" cy="2533001"/>
          </a:xfrm>
          <a:prstGeom prst="rect">
            <a:avLst/>
          </a:prstGeom>
        </p:spPr>
        <p:txBody>
          <a:bodyPr>
            <a:spAutoFit/>
          </a:bodyPr>
          <a:lstStyle/>
          <a:p>
            <a:pPr marL="457200">
              <a:lnSpc>
                <a:spcPct val="107000"/>
              </a:lnSpc>
              <a:spcAft>
                <a:spcPts val="800"/>
              </a:spcAft>
            </a:pPr>
            <a:r>
              <a:rPr lang="en-US" sz="1300" dirty="0">
                <a:effectLst/>
                <a:latin typeface="Arial Narrow" panose="020B0606020202030204" pitchFamily="34" charset="0"/>
                <a:ea typeface="Calibri" panose="020F0502020204030204" pitchFamily="34" charset="0"/>
                <a:cs typeface="Times New Roman" panose="02020603050405020304" pitchFamily="18" charset="0"/>
              </a:rPr>
              <a:t> </a:t>
            </a:r>
          </a:p>
          <a:p>
            <a:pPr lvl="0">
              <a:lnSpc>
                <a:spcPct val="107000"/>
              </a:lnSpc>
              <a:spcAft>
                <a:spcPts val="0"/>
              </a:spcAft>
            </a:pPr>
            <a:r>
              <a:rPr lang="en-US" sz="1300" dirty="0">
                <a:effectLst/>
                <a:latin typeface="Arial Narrow" panose="020B0606020202030204" pitchFamily="34" charset="0"/>
                <a:ea typeface="Calibri" panose="020F0502020204030204" pitchFamily="34" charset="0"/>
                <a:cs typeface="Times New Roman" panose="02020603050405020304" pitchFamily="18" charset="0"/>
              </a:rPr>
              <a:t>3. A </a:t>
            </a:r>
            <a:r>
              <a:rPr lang="en-US" sz="1300" b="1" i="1" dirty="0">
                <a:effectLst/>
                <a:latin typeface="Arial Narrow" panose="020B0606020202030204" pitchFamily="34" charset="0"/>
                <a:ea typeface="Calibri" panose="020F0502020204030204" pitchFamily="34" charset="0"/>
                <a:cs typeface="Times New Roman" panose="02020603050405020304" pitchFamily="18" charset="0"/>
              </a:rPr>
              <a:t>Visitor</a:t>
            </a:r>
            <a:r>
              <a:rPr lang="en-US" sz="1300" i="1" dirty="0">
                <a:effectLst/>
                <a:latin typeface="Arial Narrow" panose="020B0606020202030204" pitchFamily="34" charset="0"/>
                <a:ea typeface="Calibri" panose="020F0502020204030204" pitchFamily="34" charset="0"/>
                <a:cs typeface="Times New Roman" panose="02020603050405020304" pitchFamily="18" charset="0"/>
              </a:rPr>
              <a:t> </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(citizen) may also be informed of the existence of a special </a:t>
            </a:r>
            <a:r>
              <a:rPr lang="en-US" sz="1300" b="1"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eLearning platform </a:t>
            </a:r>
            <a:br>
              <a:rPr lang="en-US" sz="1300" b="1" dirty="0">
                <a:effectLst/>
                <a:latin typeface="Arial Narrow" panose="020B0606020202030204" pitchFamily="34" charset="0"/>
                <a:ea typeface="Calibri" panose="020F0502020204030204" pitchFamily="34" charset="0"/>
                <a:cs typeface="Times New Roman" panose="02020603050405020304" pitchFamily="18" charset="0"/>
              </a:rPr>
            </a:br>
            <a:r>
              <a:rPr lang="en-US" sz="1300" dirty="0">
                <a:effectLst/>
                <a:latin typeface="Arial Narrow" panose="020B0606020202030204" pitchFamily="34" charset="0"/>
                <a:ea typeface="Calibri" panose="020F0502020204030204" pitchFamily="34" charset="0"/>
                <a:cs typeface="Times New Roman" panose="02020603050405020304" pitchFamily="18" charset="0"/>
              </a:rPr>
              <a:t>and be redirected to it in order to:</a:t>
            </a:r>
          </a:p>
          <a:p>
            <a:pPr marL="742950" lvl="1" indent="-285750">
              <a:lnSpc>
                <a:spcPct val="107000"/>
              </a:lnSpc>
              <a:spcAft>
                <a:spcPts val="0"/>
              </a:spcAft>
              <a:buFont typeface="+mj-lt"/>
              <a:buAutoNum type="alphaLcPeriod"/>
            </a:pPr>
            <a:r>
              <a:rPr lang="en-US" sz="1300" dirty="0">
                <a:effectLst/>
                <a:latin typeface="Arial Narrow" panose="020B0606020202030204" pitchFamily="34" charset="0"/>
                <a:ea typeface="Calibri" panose="020F0502020204030204" pitchFamily="34" charset="0"/>
                <a:cs typeface="Times New Roman" panose="02020603050405020304" pitchFamily="18" charset="0"/>
              </a:rPr>
              <a:t>register to special courses related to </a:t>
            </a:r>
            <a:r>
              <a:rPr lang="en-US" sz="1300" b="1" dirty="0">
                <a:effectLst/>
                <a:latin typeface="Arial Narrow" panose="020B0606020202030204" pitchFamily="34" charset="0"/>
                <a:ea typeface="Calibri" panose="020F0502020204030204" pitchFamily="34" charset="0"/>
                <a:cs typeface="Times New Roman" panose="02020603050405020304" pitchFamily="18" charset="0"/>
              </a:rPr>
              <a:t>health literacy </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a:t>
            </a:r>
            <a:r>
              <a:rPr lang="en-GB" sz="1300" dirty="0">
                <a:latin typeface="Arial Narrow" panose="020B0606020202030204" pitchFamily="34" charset="0"/>
                <a:ea typeface="Calibri" panose="020F0502020204030204" pitchFamily="34" charset="0"/>
                <a:cs typeface="Times New Roman" panose="02020603050405020304" pitchFamily="18" charset="0"/>
              </a:rPr>
              <a:t>the ability to obtain, read, understand, and use healthcare information in order to make appropriate health decisions and follow instructions for treatment, e.g., </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for </a:t>
            </a:r>
            <a:r>
              <a:rPr lang="en-GB" sz="1300" dirty="0">
                <a:latin typeface="Arial Narrow" panose="020B0606020202030204" pitchFamily="34" charset="0"/>
                <a:ea typeface="Calibri" panose="020F0502020204030204" pitchFamily="34" charset="0"/>
                <a:cs typeface="Times New Roman" panose="02020603050405020304" pitchFamily="18" charset="0"/>
              </a:rPr>
              <a:t>addressing or solving various health problems, such as NCDs, etc.</a:t>
            </a:r>
            <a:endParaRPr lang="en-US" sz="1300" dirty="0">
              <a:effectLst/>
              <a:latin typeface="Arial Narrow" panose="020B0606020202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mj-lt"/>
              <a:buAutoNum type="alphaLcPeriod"/>
            </a:pPr>
            <a:r>
              <a:rPr lang="en-US" sz="1300" dirty="0">
                <a:effectLst/>
                <a:latin typeface="Arial Narrow" panose="020B0606020202030204" pitchFamily="34" charset="0"/>
                <a:ea typeface="Calibri" panose="020F0502020204030204" pitchFamily="34" charset="0"/>
                <a:cs typeface="Times New Roman" panose="02020603050405020304" pitchFamily="18" charset="0"/>
              </a:rPr>
              <a:t>register to special courses related to </a:t>
            </a:r>
            <a:r>
              <a:rPr lang="en-US" sz="1300" b="1" dirty="0">
                <a:effectLst/>
                <a:latin typeface="Arial Narrow" panose="020B0606020202030204" pitchFamily="34" charset="0"/>
                <a:ea typeface="Calibri" panose="020F0502020204030204" pitchFamily="34" charset="0"/>
                <a:cs typeface="Times New Roman" panose="02020603050405020304" pitchFamily="18" charset="0"/>
              </a:rPr>
              <a:t>digital health l health literacy </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a:t>
            </a:r>
            <a:r>
              <a:rPr lang="en-GB" sz="1300" dirty="0">
                <a:latin typeface="Arial Narrow" panose="020B0606020202030204" pitchFamily="34" charset="0"/>
                <a:ea typeface="Calibri" panose="020F0502020204030204" pitchFamily="34" charset="0"/>
                <a:cs typeface="Times New Roman" panose="02020603050405020304" pitchFamily="18" charset="0"/>
              </a:rPr>
              <a:t>set of skills, knowledge, and attitudes that a person needs in order to (a) seek, find, and appraise health information and services from electronic sources, and (b) to find, select and make effective use of available tools (PHRs, devices, mobile apps, etc.)</a:t>
            </a:r>
            <a:endParaRPr lang="en-US" sz="1300" dirty="0">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84" name="Εικόνα 83">
            <a:extLst>
              <a:ext uri="{FF2B5EF4-FFF2-40B4-BE49-F238E27FC236}">
                <a16:creationId xmlns:a16="http://schemas.microsoft.com/office/drawing/2014/main" id="{C34203B0-82A2-4DC5-BE8E-72B0AFDF21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386699" y="588357"/>
            <a:ext cx="650877" cy="693143"/>
          </a:xfrm>
          <a:prstGeom prst="rect">
            <a:avLst/>
          </a:prstGeom>
        </p:spPr>
      </p:pic>
      <p:sp>
        <p:nvSpPr>
          <p:cNvPr id="7" name="Ορθογώνιο 6">
            <a:extLst>
              <a:ext uri="{FF2B5EF4-FFF2-40B4-BE49-F238E27FC236}">
                <a16:creationId xmlns:a16="http://schemas.microsoft.com/office/drawing/2014/main" id="{3F564711-AB4F-4354-AB35-429081F19421}"/>
              </a:ext>
            </a:extLst>
          </p:cNvPr>
          <p:cNvSpPr/>
          <p:nvPr/>
        </p:nvSpPr>
        <p:spPr>
          <a:xfrm>
            <a:off x="11303222" y="1210704"/>
            <a:ext cx="869149" cy="369332"/>
          </a:xfrm>
          <a:prstGeom prst="rect">
            <a:avLst/>
          </a:prstGeom>
        </p:spPr>
        <p:txBody>
          <a:bodyPr wrap="none">
            <a:spAutoFit/>
          </a:bodyPr>
          <a:lstStyle/>
          <a:p>
            <a:r>
              <a:rPr lang="en-GB" dirty="0">
                <a:latin typeface="Arial Narrow" panose="020B0606020202030204" pitchFamily="34" charset="0"/>
              </a:rPr>
              <a:t>(D4.2.3)</a:t>
            </a:r>
            <a:endParaRPr lang="en-US" dirty="0"/>
          </a:p>
        </p:txBody>
      </p:sp>
      <p:pic>
        <p:nvPicPr>
          <p:cNvPr id="90" name="Εικόνα 89">
            <a:extLst>
              <a:ext uri="{FF2B5EF4-FFF2-40B4-BE49-F238E27FC236}">
                <a16:creationId xmlns:a16="http://schemas.microsoft.com/office/drawing/2014/main" id="{BA7CD3B6-9597-4A5C-8301-131F0FEB2EB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17974" y="3309344"/>
            <a:ext cx="6938524" cy="3043023"/>
          </a:xfrm>
          <a:prstGeom prst="rect">
            <a:avLst/>
          </a:prstGeom>
        </p:spPr>
      </p:pic>
      <p:sp>
        <p:nvSpPr>
          <p:cNvPr id="16" name="Οβάλ 15">
            <a:extLst>
              <a:ext uri="{FF2B5EF4-FFF2-40B4-BE49-F238E27FC236}">
                <a16:creationId xmlns:a16="http://schemas.microsoft.com/office/drawing/2014/main" id="{26A72CBD-0ED1-4944-AE95-056135086B5E}"/>
              </a:ext>
            </a:extLst>
          </p:cNvPr>
          <p:cNvSpPr/>
          <p:nvPr/>
        </p:nvSpPr>
        <p:spPr>
          <a:xfrm>
            <a:off x="3704573" y="5082699"/>
            <a:ext cx="255711" cy="255711"/>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Narrow" panose="020B0606020202030204" pitchFamily="34" charset="0"/>
              </a:rPr>
              <a:t>3</a:t>
            </a:r>
          </a:p>
        </p:txBody>
      </p:sp>
    </p:spTree>
    <p:extLst>
      <p:ext uri="{BB962C8B-B14F-4D97-AF65-F5344CB8AC3E}">
        <p14:creationId xmlns:p14="http://schemas.microsoft.com/office/powerpoint/2010/main" val="3668705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6" name="Ορθογώνιο 95">
            <a:extLst>
              <a:ext uri="{FF2B5EF4-FFF2-40B4-BE49-F238E27FC236}">
                <a16:creationId xmlns:a16="http://schemas.microsoft.com/office/drawing/2014/main" id="{38894D30-F685-4D74-AD86-CFD5F5DB2455}"/>
              </a:ext>
            </a:extLst>
          </p:cNvPr>
          <p:cNvSpPr/>
          <p:nvPr/>
        </p:nvSpPr>
        <p:spPr>
          <a:xfrm>
            <a:off x="0" y="0"/>
            <a:ext cx="50111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Ορθογώνιο 29">
            <a:extLst>
              <a:ext uri="{FF2B5EF4-FFF2-40B4-BE49-F238E27FC236}">
                <a16:creationId xmlns:a16="http://schemas.microsoft.com/office/drawing/2014/main" id="{85D3C75B-5A94-45D5-B27E-04515047C361}"/>
              </a:ext>
            </a:extLst>
          </p:cNvPr>
          <p:cNvSpPr/>
          <p:nvPr/>
        </p:nvSpPr>
        <p:spPr>
          <a:xfrm>
            <a:off x="7523794" y="3790242"/>
            <a:ext cx="2358421" cy="646331"/>
          </a:xfrm>
          <a:prstGeom prst="rect">
            <a:avLst/>
          </a:prstGeom>
          <a:solidFill>
            <a:schemeClr val="bg1">
              <a:lumMod val="75000"/>
            </a:schemeClr>
          </a:solidFill>
          <a:ln>
            <a:solidFill>
              <a:schemeClr val="bg1">
                <a:lumMod val="75000"/>
              </a:schemeClr>
            </a:solidFill>
          </a:ln>
        </p:spPr>
        <p:txBody>
          <a:bodyPr wrap="square">
            <a:spAutoFit/>
          </a:bodyPr>
          <a:lstStyle/>
          <a:p>
            <a:pPr algn="ctr"/>
            <a:endParaRPr lang="en-GB" sz="1200" dirty="0">
              <a:latin typeface="Arial Narrow" panose="020B0606020202030204" pitchFamily="34" charset="0"/>
            </a:endParaRPr>
          </a:p>
          <a:p>
            <a:pPr algn="ctr"/>
            <a:endParaRPr lang="en-GB" sz="1200" dirty="0">
              <a:latin typeface="Arial Narrow" panose="020B0606020202030204" pitchFamily="34" charset="0"/>
            </a:endParaRPr>
          </a:p>
          <a:p>
            <a:pPr algn="ctr"/>
            <a:endParaRPr lang="en-GB" sz="1200" dirty="0">
              <a:latin typeface="Arial Narrow" panose="020B0606020202030204" pitchFamily="34" charset="0"/>
            </a:endParaRPr>
          </a:p>
        </p:txBody>
      </p:sp>
      <p:pic>
        <p:nvPicPr>
          <p:cNvPr id="19" name="Εικόνα 18">
            <a:extLst>
              <a:ext uri="{FF2B5EF4-FFF2-40B4-BE49-F238E27FC236}">
                <a16:creationId xmlns:a16="http://schemas.microsoft.com/office/drawing/2014/main" id="{8E42F7D8-14BA-4B84-BF1A-259E1600D3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92015" y="3841221"/>
            <a:ext cx="550906" cy="550906"/>
          </a:xfrm>
          <a:prstGeom prst="rect">
            <a:avLst/>
          </a:prstGeom>
        </p:spPr>
      </p:pic>
      <p:sp>
        <p:nvSpPr>
          <p:cNvPr id="28" name="Ορθογώνιο 27">
            <a:extLst>
              <a:ext uri="{FF2B5EF4-FFF2-40B4-BE49-F238E27FC236}">
                <a16:creationId xmlns:a16="http://schemas.microsoft.com/office/drawing/2014/main" id="{477E0B16-7F14-4386-B64D-1C670D1FA54A}"/>
              </a:ext>
            </a:extLst>
          </p:cNvPr>
          <p:cNvSpPr/>
          <p:nvPr/>
        </p:nvSpPr>
        <p:spPr>
          <a:xfrm>
            <a:off x="8211143" y="3789079"/>
            <a:ext cx="1671072" cy="646331"/>
          </a:xfrm>
          <a:prstGeom prst="rect">
            <a:avLst/>
          </a:prstGeom>
          <a:noFill/>
          <a:ln>
            <a:noFill/>
          </a:ln>
        </p:spPr>
        <p:txBody>
          <a:bodyPr wrap="square">
            <a:spAutoFit/>
          </a:bodyPr>
          <a:lstStyle/>
          <a:p>
            <a:r>
              <a:rPr lang="en-GB" b="1" dirty="0">
                <a:latin typeface="Arial Narrow" panose="020B0606020202030204" pitchFamily="34" charset="0"/>
              </a:rPr>
              <a:t>PHR web </a:t>
            </a:r>
            <a:br>
              <a:rPr lang="en-GB" b="1" dirty="0">
                <a:latin typeface="Arial Narrow" panose="020B0606020202030204" pitchFamily="34" charset="0"/>
              </a:rPr>
            </a:br>
            <a:r>
              <a:rPr lang="en-GB" b="1" dirty="0">
                <a:latin typeface="Arial Narrow" panose="020B0606020202030204" pitchFamily="34" charset="0"/>
              </a:rPr>
              <a:t>platform </a:t>
            </a:r>
            <a:r>
              <a:rPr lang="en-GB" sz="1200" dirty="0">
                <a:latin typeface="Arial Narrow" panose="020B0606020202030204" pitchFamily="34" charset="0"/>
              </a:rPr>
              <a:t>(D4.1.2)</a:t>
            </a:r>
          </a:p>
        </p:txBody>
      </p:sp>
      <p:pic>
        <p:nvPicPr>
          <p:cNvPr id="47" name="Εικόνα 46">
            <a:extLst>
              <a:ext uri="{FF2B5EF4-FFF2-40B4-BE49-F238E27FC236}">
                <a16:creationId xmlns:a16="http://schemas.microsoft.com/office/drawing/2014/main" id="{7A044021-C896-4E4A-91B9-BA46DD9E7D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78409" y="3795067"/>
            <a:ext cx="663798" cy="706903"/>
          </a:xfrm>
          <a:prstGeom prst="rect">
            <a:avLst/>
          </a:prstGeom>
        </p:spPr>
      </p:pic>
      <p:sp>
        <p:nvSpPr>
          <p:cNvPr id="106" name="Διάγραμμα ροής: Μαγνητικός δίσκος 105">
            <a:extLst>
              <a:ext uri="{FF2B5EF4-FFF2-40B4-BE49-F238E27FC236}">
                <a16:creationId xmlns:a16="http://schemas.microsoft.com/office/drawing/2014/main" id="{4A9BF850-AB71-4E5B-BE9B-1CDF2C84611D}"/>
              </a:ext>
            </a:extLst>
          </p:cNvPr>
          <p:cNvSpPr/>
          <p:nvPr/>
        </p:nvSpPr>
        <p:spPr>
          <a:xfrm>
            <a:off x="10397089" y="4920636"/>
            <a:ext cx="1286771" cy="808625"/>
          </a:xfrm>
          <a:prstGeom prst="flowChartMagneticDisk">
            <a:avLst/>
          </a:prstGeom>
          <a:solidFill>
            <a:srgbClr val="0094D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latin typeface="Arial Narrow" panose="020B0606020202030204" pitchFamily="34" charset="0"/>
              </a:rPr>
              <a:t>PHR database</a:t>
            </a:r>
          </a:p>
        </p:txBody>
      </p:sp>
      <p:cxnSp>
        <p:nvCxnSpPr>
          <p:cNvPr id="157" name="Ευθύγραμμο βέλος σύνδεσης 156">
            <a:extLst>
              <a:ext uri="{FF2B5EF4-FFF2-40B4-BE49-F238E27FC236}">
                <a16:creationId xmlns:a16="http://schemas.microsoft.com/office/drawing/2014/main" id="{1FC5FC54-95A1-46C5-AB0F-602AD5291016}"/>
              </a:ext>
            </a:extLst>
          </p:cNvPr>
          <p:cNvCxnSpPr>
            <a:cxnSpLocks/>
            <a:stCxn id="232" idx="6"/>
            <a:endCxn id="30" idx="1"/>
          </p:cNvCxnSpPr>
          <p:nvPr/>
        </p:nvCxnSpPr>
        <p:spPr>
          <a:xfrm>
            <a:off x="5936466" y="4109113"/>
            <a:ext cx="1587328" cy="42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31" name="Ομάδα 230">
            <a:extLst>
              <a:ext uri="{FF2B5EF4-FFF2-40B4-BE49-F238E27FC236}">
                <a16:creationId xmlns:a16="http://schemas.microsoft.com/office/drawing/2014/main" id="{489EC4E1-EB9A-4A42-8B96-265100213B51}"/>
              </a:ext>
            </a:extLst>
          </p:cNvPr>
          <p:cNvGrpSpPr/>
          <p:nvPr/>
        </p:nvGrpSpPr>
        <p:grpSpPr>
          <a:xfrm>
            <a:off x="5135169" y="3708464"/>
            <a:ext cx="801297" cy="801297"/>
            <a:chOff x="2727961" y="4707061"/>
            <a:chExt cx="801297" cy="801297"/>
          </a:xfrm>
        </p:grpSpPr>
        <p:sp>
          <p:nvSpPr>
            <p:cNvPr id="232" name="Οβάλ 231">
              <a:extLst>
                <a:ext uri="{FF2B5EF4-FFF2-40B4-BE49-F238E27FC236}">
                  <a16:creationId xmlns:a16="http://schemas.microsoft.com/office/drawing/2014/main" id="{3F325A55-6AB7-403D-8EA8-9F0EB8849748}"/>
                </a:ext>
              </a:extLst>
            </p:cNvPr>
            <p:cNvSpPr/>
            <p:nvPr/>
          </p:nvSpPr>
          <p:spPr>
            <a:xfrm>
              <a:off x="2727961" y="4707061"/>
              <a:ext cx="801297" cy="80129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3" name="Εικόνα 232">
              <a:extLst>
                <a:ext uri="{FF2B5EF4-FFF2-40B4-BE49-F238E27FC236}">
                  <a16:creationId xmlns:a16="http://schemas.microsoft.com/office/drawing/2014/main" id="{9C7C2050-5C8B-4AE8-9EF3-D1CF3E4ECC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03959" y="4793664"/>
              <a:ext cx="669316" cy="648000"/>
            </a:xfrm>
            <a:prstGeom prst="rect">
              <a:avLst/>
            </a:prstGeom>
          </p:spPr>
        </p:pic>
      </p:grpSp>
      <p:cxnSp>
        <p:nvCxnSpPr>
          <p:cNvPr id="103" name="Γραμμή σύνδεσης: Γωνιώδης 102">
            <a:extLst>
              <a:ext uri="{FF2B5EF4-FFF2-40B4-BE49-F238E27FC236}">
                <a16:creationId xmlns:a16="http://schemas.microsoft.com/office/drawing/2014/main" id="{69C3B6BA-E7A0-4560-B23B-46E31AF71327}"/>
              </a:ext>
            </a:extLst>
          </p:cNvPr>
          <p:cNvCxnSpPr>
            <a:cxnSpLocks/>
            <a:stCxn id="47" idx="3"/>
            <a:endCxn id="106" idx="1"/>
          </p:cNvCxnSpPr>
          <p:nvPr/>
        </p:nvCxnSpPr>
        <p:spPr>
          <a:xfrm>
            <a:off x="10542207" y="4148519"/>
            <a:ext cx="498268" cy="772117"/>
          </a:xfrm>
          <a:prstGeom prst="bentConnector2">
            <a:avLst/>
          </a:prstGeom>
          <a:ln>
            <a:prstDash val="dash"/>
            <a:tailEnd type="triangle"/>
          </a:ln>
        </p:spPr>
        <p:style>
          <a:lnRef idx="1">
            <a:schemeClr val="accent1"/>
          </a:lnRef>
          <a:fillRef idx="0">
            <a:schemeClr val="accent1"/>
          </a:fillRef>
          <a:effectRef idx="0">
            <a:schemeClr val="accent1"/>
          </a:effectRef>
          <a:fontRef idx="minor">
            <a:schemeClr val="tx1"/>
          </a:fontRef>
        </p:style>
      </p:cxnSp>
      <p:pic>
        <p:nvPicPr>
          <p:cNvPr id="107" name="Εικόνα 106">
            <a:extLst>
              <a:ext uri="{FF2B5EF4-FFF2-40B4-BE49-F238E27FC236}">
                <a16:creationId xmlns:a16="http://schemas.microsoft.com/office/drawing/2014/main" id="{D9E1333C-2804-4DE3-9312-B2A27E7BB87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15399" y="3145177"/>
            <a:ext cx="524619" cy="646331"/>
          </a:xfrm>
          <a:prstGeom prst="rect">
            <a:avLst/>
          </a:prstGeom>
        </p:spPr>
      </p:pic>
      <p:cxnSp>
        <p:nvCxnSpPr>
          <p:cNvPr id="125" name="Ευθύγραμμο βέλος σύνδεσης 124">
            <a:extLst>
              <a:ext uri="{FF2B5EF4-FFF2-40B4-BE49-F238E27FC236}">
                <a16:creationId xmlns:a16="http://schemas.microsoft.com/office/drawing/2014/main" id="{3851D609-0EDD-4949-942E-549793791AEF}"/>
              </a:ext>
            </a:extLst>
          </p:cNvPr>
          <p:cNvCxnSpPr>
            <a:cxnSpLocks/>
            <a:stCxn id="232" idx="7"/>
            <a:endCxn id="107" idx="1"/>
          </p:cNvCxnSpPr>
          <p:nvPr/>
        </p:nvCxnSpPr>
        <p:spPr>
          <a:xfrm flipV="1">
            <a:off x="5819119" y="3468343"/>
            <a:ext cx="396280" cy="3574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Ευθύγραμμο βέλος σύνδεσης 166">
            <a:extLst>
              <a:ext uri="{FF2B5EF4-FFF2-40B4-BE49-F238E27FC236}">
                <a16:creationId xmlns:a16="http://schemas.microsoft.com/office/drawing/2014/main" id="{7A29DD22-AD94-4EE8-8B74-535256A78D7D}"/>
              </a:ext>
            </a:extLst>
          </p:cNvPr>
          <p:cNvCxnSpPr>
            <a:cxnSpLocks/>
            <a:stCxn id="107" idx="3"/>
          </p:cNvCxnSpPr>
          <p:nvPr/>
        </p:nvCxnSpPr>
        <p:spPr>
          <a:xfrm>
            <a:off x="6740018" y="3468343"/>
            <a:ext cx="773778" cy="5207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Ορθογώνιο 77">
            <a:extLst>
              <a:ext uri="{FF2B5EF4-FFF2-40B4-BE49-F238E27FC236}">
                <a16:creationId xmlns:a16="http://schemas.microsoft.com/office/drawing/2014/main" id="{F7BC7DC1-0946-4B55-A5B4-05628EED1224}"/>
              </a:ext>
            </a:extLst>
          </p:cNvPr>
          <p:cNvSpPr/>
          <p:nvPr/>
        </p:nvSpPr>
        <p:spPr>
          <a:xfrm>
            <a:off x="90355" y="108293"/>
            <a:ext cx="4109340" cy="4570738"/>
          </a:xfrm>
          <a:prstGeom prst="rect">
            <a:avLst/>
          </a:prstGeom>
        </p:spPr>
        <p:txBody>
          <a:bodyPr wrap="square">
            <a:spAutoFit/>
          </a:bodyPr>
          <a:lstStyle/>
          <a:p>
            <a:pPr lvl="0">
              <a:lnSpc>
                <a:spcPct val="107000"/>
              </a:lnSpc>
              <a:spcAft>
                <a:spcPts val="0"/>
              </a:spcAft>
            </a:pPr>
            <a:r>
              <a:rPr lang="en-US" sz="1300" dirty="0">
                <a:effectLst/>
                <a:latin typeface="Arial Narrow" panose="020B0606020202030204" pitchFamily="34" charset="0"/>
                <a:ea typeface="Calibri" panose="020F0502020204030204" pitchFamily="34" charset="0"/>
                <a:cs typeface="Times New Roman" panose="02020603050405020304" pitchFamily="18" charset="0"/>
              </a:rPr>
              <a:t>Once a </a:t>
            </a:r>
            <a:r>
              <a:rPr lang="en-US" sz="1300" b="1" dirty="0">
                <a:effectLst/>
                <a:latin typeface="Arial Narrow" panose="020B0606020202030204" pitchFamily="34" charset="0"/>
                <a:ea typeface="Calibri" panose="020F0502020204030204" pitchFamily="34" charset="0"/>
                <a:cs typeface="Times New Roman" panose="02020603050405020304" pitchFamily="18" charset="0"/>
              </a:rPr>
              <a:t>Visitor</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 decides to create his own PHR on Cross4all cloud, he/she </a:t>
            </a:r>
            <a:r>
              <a:rPr lang="en-US" sz="1300" dirty="0">
                <a:latin typeface="Arial Narrow" panose="020B0606020202030204" pitchFamily="34" charset="0"/>
                <a:ea typeface="Calibri" panose="020F0502020204030204" pitchFamily="34" charset="0"/>
                <a:cs typeface="Times New Roman" panose="02020603050405020304" pitchFamily="18" charset="0"/>
              </a:rPr>
              <a:t>becomes a </a:t>
            </a:r>
            <a:r>
              <a:rPr lang="en-US" sz="1300" b="1" dirty="0">
                <a:latin typeface="Arial Narrow" panose="020B0606020202030204" pitchFamily="34" charset="0"/>
                <a:ea typeface="Calibri" panose="020F0502020204030204" pitchFamily="34" charset="0"/>
                <a:cs typeface="Times New Roman" panose="02020603050405020304" pitchFamily="18" charset="0"/>
              </a:rPr>
              <a:t>PHR owner</a:t>
            </a:r>
            <a:r>
              <a:rPr lang="en-US" sz="1300" dirty="0">
                <a:latin typeface="Arial Narrow" panose="020B0606020202030204" pitchFamily="34" charset="0"/>
                <a:ea typeface="Calibri" panose="020F0502020204030204" pitchFamily="34" charset="0"/>
                <a:cs typeface="Times New Roman" panose="02020603050405020304" pitchFamily="18" charset="0"/>
              </a:rPr>
              <a:t>.</a:t>
            </a:r>
            <a:endParaRPr lang="en-US" sz="1300" dirty="0">
              <a:effectLst/>
              <a:latin typeface="Arial Narrow" panose="020B060602020203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en-US" sz="1300" dirty="0">
              <a:latin typeface="Arial Narrow" panose="020B0606020202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en-US" sz="1300" dirty="0">
                <a:effectLst/>
                <a:latin typeface="Arial Narrow" panose="020B0606020202030204" pitchFamily="34" charset="0"/>
                <a:ea typeface="Calibri" panose="020F0502020204030204" pitchFamily="34" charset="0"/>
                <a:cs typeface="Times New Roman" panose="02020603050405020304" pitchFamily="18" charset="0"/>
              </a:rPr>
              <a:t>4. A </a:t>
            </a:r>
            <a:r>
              <a:rPr lang="en-US" sz="1300" b="1" dirty="0">
                <a:effectLst/>
                <a:latin typeface="Arial Narrow" panose="020B0606020202030204" pitchFamily="34" charset="0"/>
                <a:ea typeface="Calibri" panose="020F0502020204030204" pitchFamily="34" charset="0"/>
                <a:cs typeface="Times New Roman" panose="02020603050405020304" pitchFamily="18" charset="0"/>
              </a:rPr>
              <a:t>PHR owner</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 (citizen) can use the </a:t>
            </a:r>
            <a:r>
              <a:rPr lang="en-US" sz="1300" b="1"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PHR web platform</a:t>
            </a:r>
            <a:r>
              <a:rPr lang="en-US" sz="1300"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 </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through his/her </a:t>
            </a:r>
            <a:r>
              <a:rPr lang="en-US" sz="1300" u="sng" dirty="0">
                <a:effectLst/>
                <a:latin typeface="Arial Narrow" panose="020B0606020202030204" pitchFamily="34" charset="0"/>
                <a:ea typeface="Calibri" panose="020F0502020204030204" pitchFamily="34" charset="0"/>
                <a:cs typeface="Times New Roman" panose="02020603050405020304" pitchFamily="18" charset="0"/>
              </a:rPr>
              <a:t>own device</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 or a </a:t>
            </a:r>
            <a:r>
              <a:rPr lang="en-US" sz="1300" u="sng" dirty="0">
                <a:effectLst/>
                <a:latin typeface="Arial Narrow" panose="020B0606020202030204" pitchFamily="34" charset="0"/>
                <a:ea typeface="Calibri" panose="020F0502020204030204" pitchFamily="34" charset="0"/>
                <a:cs typeface="Times New Roman" panose="02020603050405020304" pitchFamily="18" charset="0"/>
              </a:rPr>
              <a:t>public Cross4all </a:t>
            </a:r>
            <a:r>
              <a:rPr lang="en-US" sz="1300" u="sng" dirty="0" err="1">
                <a:effectLst/>
                <a:latin typeface="Arial Narrow" panose="020B0606020202030204" pitchFamily="34" charset="0"/>
                <a:ea typeface="Calibri" panose="020F0502020204030204" pitchFamily="34" charset="0"/>
                <a:cs typeface="Times New Roman" panose="02020603050405020304" pitchFamily="18" charset="0"/>
              </a:rPr>
              <a:t>infokiosk</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 </a:t>
            </a:r>
            <a:br>
              <a:rPr lang="en-US" sz="1300" dirty="0">
                <a:effectLst/>
                <a:latin typeface="Arial Narrow" panose="020B0606020202030204" pitchFamily="34" charset="0"/>
                <a:ea typeface="Calibri" panose="020F0502020204030204" pitchFamily="34" charset="0"/>
                <a:cs typeface="Times New Roman" panose="02020603050405020304" pitchFamily="18" charset="0"/>
              </a:rPr>
            </a:br>
            <a:r>
              <a:rPr lang="en-US" sz="1300" dirty="0">
                <a:effectLst/>
                <a:latin typeface="Arial Narrow" panose="020B0606020202030204" pitchFamily="34" charset="0"/>
                <a:ea typeface="Calibri" panose="020F0502020204030204" pitchFamily="34" charset="0"/>
                <a:cs typeface="Times New Roman" panose="02020603050405020304" pitchFamily="18" charset="0"/>
              </a:rPr>
              <a:t>(see D4.x.5) to:</a:t>
            </a:r>
          </a:p>
          <a:p>
            <a:pPr marL="742950" lvl="1" indent="-285750">
              <a:lnSpc>
                <a:spcPct val="107000"/>
              </a:lnSpc>
              <a:spcAft>
                <a:spcPts val="0"/>
              </a:spcAft>
              <a:buFont typeface="+mj-lt"/>
              <a:buAutoNum type="alphaLcPeriod"/>
            </a:pPr>
            <a:r>
              <a:rPr lang="en-GB" sz="1300" dirty="0">
                <a:latin typeface="Arial Narrow" panose="020B0606020202030204" pitchFamily="34" charset="0"/>
                <a:ea typeface="Calibri" panose="020F0502020204030204" pitchFamily="34" charset="0"/>
                <a:cs typeface="Times New Roman" panose="02020603050405020304" pitchFamily="18" charset="0"/>
              </a:rPr>
              <a:t>store/view his/her own </a:t>
            </a:r>
            <a:r>
              <a:rPr lang="en-GB" sz="1300" b="1" dirty="0">
                <a:latin typeface="Arial Narrow" panose="020B0606020202030204" pitchFamily="34" charset="0"/>
                <a:ea typeface="Calibri" panose="020F0502020204030204" pitchFamily="34" charset="0"/>
                <a:cs typeface="Times New Roman" panose="02020603050405020304" pitchFamily="18" charset="0"/>
              </a:rPr>
              <a:t>health profile </a:t>
            </a:r>
            <a:r>
              <a:rPr lang="en-GB" sz="1300" dirty="0">
                <a:latin typeface="Arial Narrow" panose="020B0606020202030204" pitchFamily="34" charset="0"/>
                <a:ea typeface="Calibri" panose="020F0502020204030204" pitchFamily="34" charset="0"/>
                <a:cs typeface="Times New Roman" panose="02020603050405020304" pitchFamily="18" charset="0"/>
              </a:rPr>
              <a:t>and </a:t>
            </a:r>
            <a:r>
              <a:rPr lang="en-GB" sz="1300" b="1" dirty="0">
                <a:latin typeface="Arial Narrow" panose="020B0606020202030204" pitchFamily="34" charset="0"/>
                <a:ea typeface="Calibri" panose="020F0502020204030204" pitchFamily="34" charset="0"/>
                <a:cs typeface="Times New Roman" panose="02020603050405020304" pitchFamily="18" charset="0"/>
              </a:rPr>
              <a:t>history</a:t>
            </a:r>
          </a:p>
          <a:p>
            <a:pPr marL="742950" lvl="1" indent="-285750">
              <a:lnSpc>
                <a:spcPct val="107000"/>
              </a:lnSpc>
              <a:spcAft>
                <a:spcPts val="0"/>
              </a:spcAft>
              <a:buFont typeface="+mj-lt"/>
              <a:buAutoNum type="alphaLcPeriod"/>
            </a:pPr>
            <a:r>
              <a:rPr lang="en-GB" sz="1300" dirty="0">
                <a:latin typeface="Arial Narrow" panose="020B0606020202030204" pitchFamily="34" charset="0"/>
                <a:ea typeface="Calibri" panose="020F0502020204030204" pitchFamily="34" charset="0"/>
                <a:cs typeface="Times New Roman" panose="02020603050405020304" pitchFamily="18" charset="0"/>
              </a:rPr>
              <a:t>store/view his/her own </a:t>
            </a:r>
            <a:r>
              <a:rPr lang="en-GB" sz="1300" b="1" dirty="0">
                <a:latin typeface="Arial Narrow" panose="020B0606020202030204" pitchFamily="34" charset="0"/>
                <a:ea typeface="Calibri" panose="020F0502020204030204" pitchFamily="34" charset="0"/>
                <a:cs typeface="Times New Roman" panose="02020603050405020304" pitchFamily="18" charset="0"/>
              </a:rPr>
              <a:t>medication plan</a:t>
            </a:r>
          </a:p>
          <a:p>
            <a:pPr marL="742950" lvl="1" indent="-285750">
              <a:lnSpc>
                <a:spcPct val="107000"/>
              </a:lnSpc>
              <a:spcAft>
                <a:spcPts val="0"/>
              </a:spcAft>
              <a:buFont typeface="+mj-lt"/>
              <a:buAutoNum type="alphaLcPeriod"/>
            </a:pPr>
            <a:r>
              <a:rPr lang="en-GB" sz="1300" dirty="0">
                <a:latin typeface="Arial Narrow" panose="020B0606020202030204" pitchFamily="34" charset="0"/>
                <a:ea typeface="Calibri" panose="020F0502020204030204" pitchFamily="34" charset="0"/>
                <a:cs typeface="Times New Roman" panose="02020603050405020304" pitchFamily="18" charset="0"/>
              </a:rPr>
              <a:t>store/view his/her </a:t>
            </a:r>
            <a:r>
              <a:rPr lang="en-GB" sz="1300" b="1" dirty="0">
                <a:latin typeface="Arial Narrow" panose="020B0606020202030204" pitchFamily="34" charset="0"/>
                <a:ea typeface="Calibri" panose="020F0502020204030204" pitchFamily="34" charset="0"/>
                <a:cs typeface="Times New Roman" panose="02020603050405020304" pitchFamily="18" charset="0"/>
              </a:rPr>
              <a:t>visits to health service providers</a:t>
            </a:r>
            <a:r>
              <a:rPr lang="en-GB" sz="1300" dirty="0">
                <a:latin typeface="Arial Narrow" panose="020B0606020202030204" pitchFamily="34" charset="0"/>
                <a:ea typeface="Calibri" panose="020F0502020204030204" pitchFamily="34" charset="0"/>
                <a:cs typeface="Times New Roman" panose="02020603050405020304" pitchFamily="18" charset="0"/>
              </a:rPr>
              <a:t> and upload related medical documents (per visit)</a:t>
            </a:r>
          </a:p>
          <a:p>
            <a:pPr marL="742950" lvl="1" indent="-285750">
              <a:lnSpc>
                <a:spcPct val="107000"/>
              </a:lnSpc>
              <a:spcAft>
                <a:spcPts val="0"/>
              </a:spcAft>
              <a:buFont typeface="+mj-lt"/>
              <a:buAutoNum type="alphaLcPeriod"/>
            </a:pPr>
            <a:r>
              <a:rPr lang="en-GB" sz="1300" dirty="0">
                <a:latin typeface="Arial Narrow" panose="020B0606020202030204" pitchFamily="34" charset="0"/>
                <a:ea typeface="Calibri" panose="020F0502020204030204" pitchFamily="34" charset="0"/>
                <a:cs typeface="Times New Roman" panose="02020603050405020304" pitchFamily="18" charset="0"/>
              </a:rPr>
              <a:t>store/view his/her </a:t>
            </a:r>
            <a:r>
              <a:rPr lang="en-GB" sz="1300" b="1" dirty="0">
                <a:latin typeface="Arial Narrow" panose="020B0606020202030204" pitchFamily="34" charset="0"/>
                <a:ea typeface="Calibri" panose="020F0502020204030204" pitchFamily="34" charset="0"/>
                <a:cs typeface="Times New Roman" panose="02020603050405020304" pitchFamily="18" charset="0"/>
              </a:rPr>
              <a:t>vital signals</a:t>
            </a:r>
            <a:r>
              <a:rPr lang="en-GB" sz="1300" dirty="0">
                <a:latin typeface="Arial Narrow" panose="020B0606020202030204" pitchFamily="34" charset="0"/>
                <a:ea typeface="Calibri" panose="020F0502020204030204" pitchFamily="34" charset="0"/>
                <a:cs typeface="Times New Roman" panose="02020603050405020304" pitchFamily="18" charset="0"/>
              </a:rPr>
              <a:t> collected with his/her own (not connected) medical devices</a:t>
            </a:r>
          </a:p>
          <a:p>
            <a:pPr marL="742950" lvl="1" indent="-285750">
              <a:lnSpc>
                <a:spcPct val="107000"/>
              </a:lnSpc>
              <a:spcAft>
                <a:spcPts val="0"/>
              </a:spcAft>
              <a:buFont typeface="+mj-lt"/>
              <a:buAutoNum type="alphaLcPeriod"/>
            </a:pPr>
            <a:r>
              <a:rPr lang="en-GB" sz="1300" dirty="0">
                <a:latin typeface="Arial Narrow" panose="020B0606020202030204" pitchFamily="34" charset="0"/>
                <a:ea typeface="Calibri" panose="020F0502020204030204" pitchFamily="34" charset="0"/>
                <a:cs typeface="Times New Roman" panose="02020603050405020304" pitchFamily="18" charset="0"/>
              </a:rPr>
              <a:t>find, select and </a:t>
            </a:r>
            <a:r>
              <a:rPr lang="en-GB" sz="1300" b="1" dirty="0">
                <a:latin typeface="Arial Narrow" panose="020B0606020202030204" pitchFamily="34" charset="0"/>
                <a:ea typeface="Calibri" panose="020F0502020204030204" pitchFamily="34" charset="0"/>
                <a:cs typeface="Times New Roman" panose="02020603050405020304" pitchFamily="18" charset="0"/>
              </a:rPr>
              <a:t>export data</a:t>
            </a:r>
            <a:r>
              <a:rPr lang="en-GB" sz="1300" dirty="0">
                <a:latin typeface="Arial Narrow" panose="020B0606020202030204" pitchFamily="34" charset="0"/>
                <a:ea typeface="Calibri" panose="020F0502020204030204" pitchFamily="34" charset="0"/>
                <a:cs typeface="Times New Roman" panose="02020603050405020304" pitchFamily="18" charset="0"/>
              </a:rPr>
              <a:t> of his/her PHR in various formats</a:t>
            </a:r>
          </a:p>
          <a:p>
            <a:pPr marL="742950" lvl="1" indent="-285750">
              <a:lnSpc>
                <a:spcPct val="107000"/>
              </a:lnSpc>
              <a:spcAft>
                <a:spcPts val="0"/>
              </a:spcAft>
              <a:buFont typeface="+mj-lt"/>
              <a:buAutoNum type="alphaLcPeriod"/>
            </a:pPr>
            <a:r>
              <a:rPr lang="en-GB" sz="1300" dirty="0">
                <a:latin typeface="Arial Narrow" panose="020B0606020202030204" pitchFamily="34" charset="0"/>
                <a:ea typeface="Calibri" panose="020F0502020204030204" pitchFamily="34" charset="0"/>
                <a:cs typeface="Times New Roman" panose="02020603050405020304" pitchFamily="18" charset="0"/>
              </a:rPr>
              <a:t>find, select and </a:t>
            </a:r>
            <a:r>
              <a:rPr lang="en-GB" sz="1300" b="1" dirty="0">
                <a:latin typeface="Arial Narrow" panose="020B0606020202030204" pitchFamily="34" charset="0"/>
                <a:ea typeface="Calibri" panose="020F0502020204030204" pitchFamily="34" charset="0"/>
                <a:cs typeface="Times New Roman" panose="02020603050405020304" pitchFamily="18" charset="0"/>
              </a:rPr>
              <a:t>share data</a:t>
            </a:r>
            <a:r>
              <a:rPr lang="en-GB" sz="1300" dirty="0">
                <a:latin typeface="Arial Narrow" panose="020B0606020202030204" pitchFamily="34" charset="0"/>
                <a:ea typeface="Calibri" panose="020F0502020204030204" pitchFamily="34" charset="0"/>
                <a:cs typeface="Times New Roman" panose="02020603050405020304" pitchFamily="18" charset="0"/>
              </a:rPr>
              <a:t> of his/her PHR in various ways, e.g., with health professional within or across the boarders</a:t>
            </a:r>
          </a:p>
          <a:p>
            <a:pPr lvl="0">
              <a:lnSpc>
                <a:spcPct val="107000"/>
              </a:lnSpc>
              <a:spcAft>
                <a:spcPts val="0"/>
              </a:spcAft>
            </a:pPr>
            <a:r>
              <a:rPr lang="en-US" sz="1300" dirty="0">
                <a:effectLst/>
                <a:latin typeface="Arial Narrow" panose="020B0606020202030204" pitchFamily="34" charset="0"/>
                <a:ea typeface="Calibri" panose="020F0502020204030204" pitchFamily="34" charset="0"/>
                <a:cs typeface="Times New Roman" panose="02020603050405020304" pitchFamily="18" charset="0"/>
              </a:rPr>
              <a:t> </a:t>
            </a:r>
          </a:p>
          <a:p>
            <a:pPr lvl="0">
              <a:lnSpc>
                <a:spcPct val="107000"/>
              </a:lnSpc>
              <a:spcAft>
                <a:spcPts val="0"/>
              </a:spcAft>
            </a:pPr>
            <a:endParaRPr lang="en-US" sz="1300" dirty="0">
              <a:effectLst/>
              <a:latin typeface="Arial Narrow" panose="020B060602020203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en-US" sz="1300" dirty="0">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79" name="Εικόνα 78">
            <a:extLst>
              <a:ext uri="{FF2B5EF4-FFF2-40B4-BE49-F238E27FC236}">
                <a16:creationId xmlns:a16="http://schemas.microsoft.com/office/drawing/2014/main" id="{DD60E734-9CBB-400A-A2D8-DAE5527187E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18868" y="2377538"/>
            <a:ext cx="717679" cy="642134"/>
          </a:xfrm>
          <a:prstGeom prst="rect">
            <a:avLst/>
          </a:prstGeom>
        </p:spPr>
      </p:pic>
      <p:cxnSp>
        <p:nvCxnSpPr>
          <p:cNvPr id="80" name="Ευθύγραμμο βέλος σύνδεσης 79">
            <a:extLst>
              <a:ext uri="{FF2B5EF4-FFF2-40B4-BE49-F238E27FC236}">
                <a16:creationId xmlns:a16="http://schemas.microsoft.com/office/drawing/2014/main" id="{5AE4475A-8ED4-4DA3-A535-BD8E41238CBF}"/>
              </a:ext>
            </a:extLst>
          </p:cNvPr>
          <p:cNvCxnSpPr>
            <a:cxnSpLocks/>
            <a:endCxn id="79" idx="1"/>
          </p:cNvCxnSpPr>
          <p:nvPr/>
        </p:nvCxnSpPr>
        <p:spPr>
          <a:xfrm flipV="1">
            <a:off x="5535818" y="2698605"/>
            <a:ext cx="583050" cy="10098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Ευθύγραμμο βέλος σύνδεσης 80">
            <a:extLst>
              <a:ext uri="{FF2B5EF4-FFF2-40B4-BE49-F238E27FC236}">
                <a16:creationId xmlns:a16="http://schemas.microsoft.com/office/drawing/2014/main" id="{88951F6E-728F-4F25-B0F9-DEFF3BA11054}"/>
              </a:ext>
            </a:extLst>
          </p:cNvPr>
          <p:cNvCxnSpPr>
            <a:cxnSpLocks/>
            <a:stCxn id="79" idx="3"/>
          </p:cNvCxnSpPr>
          <p:nvPr/>
        </p:nvCxnSpPr>
        <p:spPr>
          <a:xfrm>
            <a:off x="6836547" y="2698605"/>
            <a:ext cx="706298" cy="11272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Ορθογώνιο 2">
            <a:extLst>
              <a:ext uri="{FF2B5EF4-FFF2-40B4-BE49-F238E27FC236}">
                <a16:creationId xmlns:a16="http://schemas.microsoft.com/office/drawing/2014/main" id="{43B5DC28-A6F3-4852-A56D-C22891FA7E19}"/>
              </a:ext>
            </a:extLst>
          </p:cNvPr>
          <p:cNvSpPr/>
          <p:nvPr/>
        </p:nvSpPr>
        <p:spPr>
          <a:xfrm>
            <a:off x="91019" y="4392127"/>
            <a:ext cx="4048700" cy="2430409"/>
          </a:xfrm>
          <a:prstGeom prst="rect">
            <a:avLst/>
          </a:prstGeom>
        </p:spPr>
        <p:txBody>
          <a:bodyPr wrap="square">
            <a:spAutoFit/>
          </a:bodyPr>
          <a:lstStyle/>
          <a:p>
            <a:pPr lvl="0">
              <a:lnSpc>
                <a:spcPct val="107000"/>
              </a:lnSpc>
              <a:spcAft>
                <a:spcPts val="0"/>
              </a:spcAft>
            </a:pPr>
            <a:r>
              <a:rPr lang="en-US" sz="1300" dirty="0">
                <a:effectLst/>
                <a:latin typeface="Arial Narrow" panose="020B0606020202030204" pitchFamily="34" charset="0"/>
                <a:ea typeface="Calibri" panose="020F0502020204030204" pitchFamily="34" charset="0"/>
                <a:cs typeface="Times New Roman" panose="02020603050405020304" pitchFamily="18" charset="0"/>
              </a:rPr>
              <a:t>5. A </a:t>
            </a:r>
            <a:r>
              <a:rPr lang="en-US" sz="1300" b="1" dirty="0">
                <a:effectLst/>
                <a:latin typeface="Arial Narrow" panose="020B0606020202030204" pitchFamily="34" charset="0"/>
                <a:ea typeface="Calibri" panose="020F0502020204030204" pitchFamily="34" charset="0"/>
                <a:cs typeface="Times New Roman" panose="02020603050405020304" pitchFamily="18" charset="0"/>
              </a:rPr>
              <a:t>PHR owner</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 (citizen) may visit any </a:t>
            </a:r>
            <a:r>
              <a:rPr lang="en-US" sz="1300" b="1"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Local support expert</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 </a:t>
            </a:r>
            <a:br>
              <a:rPr lang="en-US" sz="1300" dirty="0">
                <a:effectLst/>
                <a:latin typeface="Arial Narrow" panose="020B0606020202030204" pitchFamily="34" charset="0"/>
                <a:ea typeface="Calibri" panose="020F0502020204030204" pitchFamily="34" charset="0"/>
                <a:cs typeface="Times New Roman" panose="02020603050405020304" pitchFamily="18" charset="0"/>
              </a:rPr>
            </a:br>
            <a:r>
              <a:rPr lang="en-US" sz="1300" dirty="0">
                <a:effectLst/>
                <a:latin typeface="Arial Narrow" panose="020B0606020202030204" pitchFamily="34" charset="0"/>
                <a:ea typeface="Calibri" panose="020F0502020204030204" pitchFamily="34" charset="0"/>
                <a:cs typeface="Times New Roman" panose="02020603050405020304" pitchFamily="18" charset="0"/>
              </a:rPr>
              <a:t>(see D6.x.1) to:</a:t>
            </a:r>
          </a:p>
          <a:p>
            <a:pPr marL="742950" lvl="1" indent="-285750">
              <a:lnSpc>
                <a:spcPct val="107000"/>
              </a:lnSpc>
              <a:spcAft>
                <a:spcPts val="0"/>
              </a:spcAft>
              <a:buFont typeface="+mj-lt"/>
              <a:buAutoNum type="alphaLcPeriod"/>
            </a:pPr>
            <a:r>
              <a:rPr lang="en-GB" sz="1300" dirty="0">
                <a:latin typeface="Arial Narrow" panose="020B0606020202030204" pitchFamily="34" charset="0"/>
                <a:ea typeface="Calibri" panose="020F0502020204030204" pitchFamily="34" charset="0"/>
                <a:cs typeface="Times New Roman" panose="02020603050405020304" pitchFamily="18" charset="0"/>
              </a:rPr>
              <a:t>receive assistance for </a:t>
            </a:r>
            <a:r>
              <a:rPr lang="en-GB" sz="1300" b="1" dirty="0">
                <a:latin typeface="Arial Narrow" panose="020B0606020202030204" pitchFamily="34" charset="0"/>
                <a:ea typeface="Calibri" panose="020F0502020204030204" pitchFamily="34" charset="0"/>
                <a:cs typeface="Times New Roman" panose="02020603050405020304" pitchFamily="18" charset="0"/>
              </a:rPr>
              <a:t>learning how to</a:t>
            </a:r>
            <a:r>
              <a:rPr lang="en-GB" sz="1300" dirty="0">
                <a:latin typeface="Arial Narrow" panose="020B0606020202030204" pitchFamily="34" charset="0"/>
                <a:ea typeface="Calibri" panose="020F0502020204030204" pitchFamily="34" charset="0"/>
                <a:cs typeface="Times New Roman" panose="02020603050405020304" pitchFamily="18" charset="0"/>
              </a:rPr>
              <a:t> use / manage his /her own PHR</a:t>
            </a:r>
          </a:p>
          <a:p>
            <a:pPr marL="742950" lvl="1" indent="-285750">
              <a:lnSpc>
                <a:spcPct val="107000"/>
              </a:lnSpc>
              <a:spcAft>
                <a:spcPts val="0"/>
              </a:spcAft>
              <a:buFont typeface="+mj-lt"/>
              <a:buAutoNum type="alphaLcPeriod"/>
            </a:pPr>
            <a:r>
              <a:rPr lang="en-GB" sz="1300" dirty="0">
                <a:latin typeface="Arial Narrow" panose="020B0606020202030204" pitchFamily="34" charset="0"/>
                <a:ea typeface="Calibri" panose="020F0502020204030204" pitchFamily="34" charset="0"/>
                <a:cs typeface="Times New Roman" panose="02020603050405020304" pitchFamily="18" charset="0"/>
              </a:rPr>
              <a:t>receive assistance for </a:t>
            </a:r>
            <a:r>
              <a:rPr lang="en-GB" sz="1300" b="1" dirty="0">
                <a:latin typeface="Arial Narrow" panose="020B0606020202030204" pitchFamily="34" charset="0"/>
                <a:ea typeface="Calibri" panose="020F0502020204030204" pitchFamily="34" charset="0"/>
                <a:cs typeface="Times New Roman" panose="02020603050405020304" pitchFamily="18" charset="0"/>
              </a:rPr>
              <a:t>initiating/configuring</a:t>
            </a:r>
            <a:r>
              <a:rPr lang="en-GB" sz="1300" dirty="0">
                <a:latin typeface="Arial Narrow" panose="020B0606020202030204" pitchFamily="34" charset="0"/>
                <a:ea typeface="Calibri" panose="020F0502020204030204" pitchFamily="34" charset="0"/>
                <a:cs typeface="Times New Roman" panose="02020603050405020304" pitchFamily="18" charset="0"/>
              </a:rPr>
              <a:t> his/her own PHR</a:t>
            </a:r>
          </a:p>
          <a:p>
            <a:pPr marL="742950" lvl="1" indent="-285750">
              <a:lnSpc>
                <a:spcPct val="107000"/>
              </a:lnSpc>
              <a:spcAft>
                <a:spcPts val="0"/>
              </a:spcAft>
              <a:buFont typeface="+mj-lt"/>
              <a:buAutoNum type="alphaLcPeriod"/>
            </a:pPr>
            <a:r>
              <a:rPr lang="en-GB" sz="1300" dirty="0">
                <a:latin typeface="Arial Narrow" panose="020B0606020202030204" pitchFamily="34" charset="0"/>
                <a:ea typeface="Calibri" panose="020F0502020204030204" pitchFamily="34" charset="0"/>
                <a:cs typeface="Times New Roman" panose="02020603050405020304" pitchFamily="18" charset="0"/>
              </a:rPr>
              <a:t>receive service for </a:t>
            </a:r>
            <a:r>
              <a:rPr lang="en-GB" sz="1300" b="1" dirty="0">
                <a:latin typeface="Arial Narrow" panose="020B0606020202030204" pitchFamily="34" charset="0"/>
                <a:ea typeface="Calibri" panose="020F0502020204030204" pitchFamily="34" charset="0"/>
                <a:cs typeface="Times New Roman" panose="02020603050405020304" pitchFamily="18" charset="0"/>
              </a:rPr>
              <a:t>digitizing paper-based records </a:t>
            </a:r>
            <a:r>
              <a:rPr lang="en-GB" sz="1300" dirty="0">
                <a:latin typeface="Arial Narrow" panose="020B0606020202030204" pitchFamily="34" charset="0"/>
                <a:ea typeface="Calibri" panose="020F0502020204030204" pitchFamily="34" charset="0"/>
                <a:cs typeface="Times New Roman" panose="02020603050405020304" pitchFamily="18" charset="0"/>
              </a:rPr>
              <a:t>of his/her and/or grant access for </a:t>
            </a:r>
            <a:r>
              <a:rPr lang="en-GB" sz="1300" b="1" dirty="0">
                <a:latin typeface="Arial Narrow" panose="020B0606020202030204" pitchFamily="34" charset="0"/>
                <a:ea typeface="Calibri" panose="020F0502020204030204" pitchFamily="34" charset="0"/>
                <a:cs typeface="Times New Roman" panose="02020603050405020304" pitchFamily="18" charset="0"/>
              </a:rPr>
              <a:t>uploading</a:t>
            </a:r>
            <a:r>
              <a:rPr lang="en-GB" sz="1300" dirty="0">
                <a:latin typeface="Arial Narrow" panose="020B0606020202030204" pitchFamily="34" charset="0"/>
                <a:ea typeface="Calibri" panose="020F0502020204030204" pitchFamily="34" charset="0"/>
                <a:cs typeface="Times New Roman" panose="02020603050405020304" pitchFamily="18" charset="0"/>
              </a:rPr>
              <a:t> them appropriately on his/her own PHR on his/her behalf</a:t>
            </a:r>
          </a:p>
          <a:p>
            <a:pPr marL="742950" lvl="1" indent="-285750">
              <a:lnSpc>
                <a:spcPct val="107000"/>
              </a:lnSpc>
              <a:spcAft>
                <a:spcPts val="0"/>
              </a:spcAft>
              <a:buFont typeface="+mj-lt"/>
              <a:buAutoNum type="alphaLcPeriod"/>
            </a:pPr>
            <a:r>
              <a:rPr lang="en-GB" sz="1300"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Be informed of, and approve or not, </a:t>
            </a:r>
            <a:r>
              <a:rPr lang="en-GB" sz="1300"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data entries </a:t>
            </a:r>
            <a:r>
              <a:rPr lang="en-GB" sz="1300"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by the support staff</a:t>
            </a:r>
            <a:endParaRPr lang="en-US" sz="1300"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86" name="Εικόνα 85">
            <a:extLst>
              <a:ext uri="{FF2B5EF4-FFF2-40B4-BE49-F238E27FC236}">
                <a16:creationId xmlns:a16="http://schemas.microsoft.com/office/drawing/2014/main" id="{AA057028-19A6-4F8A-A2B4-0A7C85CD39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9719" y="837566"/>
            <a:ext cx="663798" cy="706903"/>
          </a:xfrm>
          <a:prstGeom prst="rect">
            <a:avLst/>
          </a:prstGeom>
        </p:spPr>
      </p:pic>
      <p:pic>
        <p:nvPicPr>
          <p:cNvPr id="87" name="Εικόνα 86">
            <a:extLst>
              <a:ext uri="{FF2B5EF4-FFF2-40B4-BE49-F238E27FC236}">
                <a16:creationId xmlns:a16="http://schemas.microsoft.com/office/drawing/2014/main" id="{94CCEB28-73AC-4F84-B68B-12F3A1487F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22592" y="4428025"/>
            <a:ext cx="524619" cy="646331"/>
          </a:xfrm>
          <a:prstGeom prst="rect">
            <a:avLst/>
          </a:prstGeom>
        </p:spPr>
      </p:pic>
      <p:sp>
        <p:nvSpPr>
          <p:cNvPr id="4" name="Ορθογώνιο 3">
            <a:extLst>
              <a:ext uri="{FF2B5EF4-FFF2-40B4-BE49-F238E27FC236}">
                <a16:creationId xmlns:a16="http://schemas.microsoft.com/office/drawing/2014/main" id="{C1DFBE71-9D60-411A-8F67-BA9591E7120D}"/>
              </a:ext>
            </a:extLst>
          </p:cNvPr>
          <p:cNvSpPr/>
          <p:nvPr/>
        </p:nvSpPr>
        <p:spPr>
          <a:xfrm>
            <a:off x="4050326" y="1481281"/>
            <a:ext cx="869149" cy="369332"/>
          </a:xfrm>
          <a:prstGeom prst="rect">
            <a:avLst/>
          </a:prstGeom>
        </p:spPr>
        <p:txBody>
          <a:bodyPr wrap="none">
            <a:spAutoFit/>
          </a:bodyPr>
          <a:lstStyle/>
          <a:p>
            <a:r>
              <a:rPr lang="en-GB" dirty="0">
                <a:latin typeface="Arial Narrow" panose="020B0606020202030204" pitchFamily="34" charset="0"/>
              </a:rPr>
              <a:t>(D4.1.2)</a:t>
            </a:r>
            <a:endParaRPr lang="en-US" dirty="0"/>
          </a:p>
        </p:txBody>
      </p:sp>
      <p:sp>
        <p:nvSpPr>
          <p:cNvPr id="90" name="Ορθογώνιο 89">
            <a:extLst>
              <a:ext uri="{FF2B5EF4-FFF2-40B4-BE49-F238E27FC236}">
                <a16:creationId xmlns:a16="http://schemas.microsoft.com/office/drawing/2014/main" id="{F933CFCC-95D5-4DC8-99FB-DEAA7A702ACE}"/>
              </a:ext>
            </a:extLst>
          </p:cNvPr>
          <p:cNvSpPr/>
          <p:nvPr/>
        </p:nvSpPr>
        <p:spPr>
          <a:xfrm>
            <a:off x="4050326" y="5001130"/>
            <a:ext cx="869149" cy="369332"/>
          </a:xfrm>
          <a:prstGeom prst="rect">
            <a:avLst/>
          </a:prstGeom>
        </p:spPr>
        <p:txBody>
          <a:bodyPr wrap="none">
            <a:spAutoFit/>
          </a:bodyPr>
          <a:lstStyle/>
          <a:p>
            <a:r>
              <a:rPr lang="en-GB" dirty="0">
                <a:latin typeface="Arial Narrow" panose="020B0606020202030204" pitchFamily="34" charset="0"/>
              </a:rPr>
              <a:t>(D6.x.1)</a:t>
            </a:r>
            <a:endParaRPr lang="en-US" dirty="0"/>
          </a:p>
        </p:txBody>
      </p:sp>
      <p:pic>
        <p:nvPicPr>
          <p:cNvPr id="98" name="Εικόνα 97">
            <a:extLst>
              <a:ext uri="{FF2B5EF4-FFF2-40B4-BE49-F238E27FC236}">
                <a16:creationId xmlns:a16="http://schemas.microsoft.com/office/drawing/2014/main" id="{D82F47F5-9363-41BA-A2D9-1D47F6A30C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40230" y="5474851"/>
            <a:ext cx="663798" cy="706903"/>
          </a:xfrm>
          <a:prstGeom prst="rect">
            <a:avLst/>
          </a:prstGeom>
        </p:spPr>
      </p:pic>
      <p:sp>
        <p:nvSpPr>
          <p:cNvPr id="99" name="Ορθογώνιο 98">
            <a:extLst>
              <a:ext uri="{FF2B5EF4-FFF2-40B4-BE49-F238E27FC236}">
                <a16:creationId xmlns:a16="http://schemas.microsoft.com/office/drawing/2014/main" id="{07AA56EA-CBE3-45A7-9E4B-3A3FB3C7892A}"/>
              </a:ext>
            </a:extLst>
          </p:cNvPr>
          <p:cNvSpPr/>
          <p:nvPr/>
        </p:nvSpPr>
        <p:spPr>
          <a:xfrm>
            <a:off x="4050837" y="6118566"/>
            <a:ext cx="869149" cy="369332"/>
          </a:xfrm>
          <a:prstGeom prst="rect">
            <a:avLst/>
          </a:prstGeom>
        </p:spPr>
        <p:txBody>
          <a:bodyPr wrap="none">
            <a:spAutoFit/>
          </a:bodyPr>
          <a:lstStyle/>
          <a:p>
            <a:r>
              <a:rPr lang="en-GB" dirty="0">
                <a:latin typeface="Arial Narrow" panose="020B0606020202030204" pitchFamily="34" charset="0"/>
              </a:rPr>
              <a:t>(D4.1.2)</a:t>
            </a:r>
            <a:endParaRPr lang="en-US" dirty="0"/>
          </a:p>
        </p:txBody>
      </p:sp>
      <p:sp>
        <p:nvSpPr>
          <p:cNvPr id="31" name="Οβάλ 30">
            <a:extLst>
              <a:ext uri="{FF2B5EF4-FFF2-40B4-BE49-F238E27FC236}">
                <a16:creationId xmlns:a16="http://schemas.microsoft.com/office/drawing/2014/main" id="{7E94CC12-497A-4587-8E20-15A69BADFD78}"/>
              </a:ext>
            </a:extLst>
          </p:cNvPr>
          <p:cNvSpPr/>
          <p:nvPr/>
        </p:nvSpPr>
        <p:spPr>
          <a:xfrm>
            <a:off x="7093858" y="3972255"/>
            <a:ext cx="255711" cy="255711"/>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Narrow" panose="020B0606020202030204" pitchFamily="34" charset="0"/>
              </a:rPr>
              <a:t>4</a:t>
            </a:r>
          </a:p>
        </p:txBody>
      </p:sp>
      <p:sp>
        <p:nvSpPr>
          <p:cNvPr id="32" name="Οβάλ 31">
            <a:extLst>
              <a:ext uri="{FF2B5EF4-FFF2-40B4-BE49-F238E27FC236}">
                <a16:creationId xmlns:a16="http://schemas.microsoft.com/office/drawing/2014/main" id="{5E079BA3-B99B-450E-8533-ED33C93AF9CD}"/>
              </a:ext>
            </a:extLst>
          </p:cNvPr>
          <p:cNvSpPr/>
          <p:nvPr/>
        </p:nvSpPr>
        <p:spPr>
          <a:xfrm>
            <a:off x="7091963" y="3615661"/>
            <a:ext cx="255711" cy="255711"/>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Narrow" panose="020B0606020202030204" pitchFamily="34" charset="0"/>
              </a:rPr>
              <a:t>5</a:t>
            </a:r>
          </a:p>
        </p:txBody>
      </p:sp>
      <p:sp>
        <p:nvSpPr>
          <p:cNvPr id="33" name="Οβάλ 32">
            <a:extLst>
              <a:ext uri="{FF2B5EF4-FFF2-40B4-BE49-F238E27FC236}">
                <a16:creationId xmlns:a16="http://schemas.microsoft.com/office/drawing/2014/main" id="{1B78CF87-B454-4842-B937-D4D976982C22}"/>
              </a:ext>
            </a:extLst>
          </p:cNvPr>
          <p:cNvSpPr/>
          <p:nvPr/>
        </p:nvSpPr>
        <p:spPr>
          <a:xfrm>
            <a:off x="7089029" y="3144717"/>
            <a:ext cx="255711" cy="255711"/>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Narrow" panose="020B0606020202030204" pitchFamily="34" charset="0"/>
              </a:rPr>
              <a:t>6</a:t>
            </a:r>
          </a:p>
        </p:txBody>
      </p:sp>
    </p:spTree>
    <p:extLst>
      <p:ext uri="{BB962C8B-B14F-4D97-AF65-F5344CB8AC3E}">
        <p14:creationId xmlns:p14="http://schemas.microsoft.com/office/powerpoint/2010/main" val="1890792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1" name="Ορθογώνιο 40">
            <a:extLst>
              <a:ext uri="{FF2B5EF4-FFF2-40B4-BE49-F238E27FC236}">
                <a16:creationId xmlns:a16="http://schemas.microsoft.com/office/drawing/2014/main" id="{EA3D2256-9555-44BB-8E5D-87D385F70100}"/>
              </a:ext>
            </a:extLst>
          </p:cNvPr>
          <p:cNvSpPr/>
          <p:nvPr/>
        </p:nvSpPr>
        <p:spPr>
          <a:xfrm>
            <a:off x="0" y="0"/>
            <a:ext cx="50111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Ορθογώνιο 29">
            <a:extLst>
              <a:ext uri="{FF2B5EF4-FFF2-40B4-BE49-F238E27FC236}">
                <a16:creationId xmlns:a16="http://schemas.microsoft.com/office/drawing/2014/main" id="{85D3C75B-5A94-45D5-B27E-04515047C361}"/>
              </a:ext>
            </a:extLst>
          </p:cNvPr>
          <p:cNvSpPr/>
          <p:nvPr/>
        </p:nvSpPr>
        <p:spPr>
          <a:xfrm>
            <a:off x="7523794" y="3790242"/>
            <a:ext cx="2358421" cy="646331"/>
          </a:xfrm>
          <a:prstGeom prst="rect">
            <a:avLst/>
          </a:prstGeom>
          <a:solidFill>
            <a:schemeClr val="bg1">
              <a:lumMod val="75000"/>
            </a:schemeClr>
          </a:solidFill>
          <a:ln>
            <a:solidFill>
              <a:schemeClr val="bg1">
                <a:lumMod val="75000"/>
              </a:schemeClr>
            </a:solidFill>
          </a:ln>
        </p:spPr>
        <p:txBody>
          <a:bodyPr wrap="square">
            <a:spAutoFit/>
          </a:bodyPr>
          <a:lstStyle/>
          <a:p>
            <a:pPr algn="ctr"/>
            <a:endParaRPr lang="en-GB" sz="1200" dirty="0">
              <a:latin typeface="Arial Narrow" panose="020B0606020202030204" pitchFamily="34" charset="0"/>
            </a:endParaRPr>
          </a:p>
          <a:p>
            <a:pPr algn="ctr"/>
            <a:endParaRPr lang="en-GB" sz="1200" dirty="0">
              <a:latin typeface="Arial Narrow" panose="020B0606020202030204" pitchFamily="34" charset="0"/>
            </a:endParaRPr>
          </a:p>
          <a:p>
            <a:pPr algn="ctr"/>
            <a:endParaRPr lang="en-GB" sz="1200" dirty="0">
              <a:latin typeface="Arial Narrow" panose="020B0606020202030204" pitchFamily="34" charset="0"/>
            </a:endParaRPr>
          </a:p>
        </p:txBody>
      </p:sp>
      <p:pic>
        <p:nvPicPr>
          <p:cNvPr id="19" name="Εικόνα 18">
            <a:extLst>
              <a:ext uri="{FF2B5EF4-FFF2-40B4-BE49-F238E27FC236}">
                <a16:creationId xmlns:a16="http://schemas.microsoft.com/office/drawing/2014/main" id="{8E42F7D8-14BA-4B84-BF1A-259E1600D3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92015" y="3841221"/>
            <a:ext cx="550906" cy="550906"/>
          </a:xfrm>
          <a:prstGeom prst="rect">
            <a:avLst/>
          </a:prstGeom>
        </p:spPr>
      </p:pic>
      <p:sp>
        <p:nvSpPr>
          <p:cNvPr id="28" name="Ορθογώνιο 27">
            <a:extLst>
              <a:ext uri="{FF2B5EF4-FFF2-40B4-BE49-F238E27FC236}">
                <a16:creationId xmlns:a16="http://schemas.microsoft.com/office/drawing/2014/main" id="{477E0B16-7F14-4386-B64D-1C670D1FA54A}"/>
              </a:ext>
            </a:extLst>
          </p:cNvPr>
          <p:cNvSpPr/>
          <p:nvPr/>
        </p:nvSpPr>
        <p:spPr>
          <a:xfrm>
            <a:off x="8211143" y="3789079"/>
            <a:ext cx="1671072" cy="646331"/>
          </a:xfrm>
          <a:prstGeom prst="rect">
            <a:avLst/>
          </a:prstGeom>
          <a:noFill/>
          <a:ln>
            <a:noFill/>
          </a:ln>
        </p:spPr>
        <p:txBody>
          <a:bodyPr wrap="square">
            <a:spAutoFit/>
          </a:bodyPr>
          <a:lstStyle/>
          <a:p>
            <a:r>
              <a:rPr lang="en-GB" b="1" dirty="0">
                <a:latin typeface="Arial Narrow" panose="020B0606020202030204" pitchFamily="34" charset="0"/>
              </a:rPr>
              <a:t>PHR web </a:t>
            </a:r>
            <a:br>
              <a:rPr lang="en-GB" b="1" dirty="0">
                <a:latin typeface="Arial Narrow" panose="020B0606020202030204" pitchFamily="34" charset="0"/>
              </a:rPr>
            </a:br>
            <a:r>
              <a:rPr lang="en-GB" b="1" dirty="0">
                <a:latin typeface="Arial Narrow" panose="020B0606020202030204" pitchFamily="34" charset="0"/>
              </a:rPr>
              <a:t>platform </a:t>
            </a:r>
            <a:r>
              <a:rPr lang="en-GB" sz="1200" dirty="0">
                <a:latin typeface="Arial Narrow" panose="020B0606020202030204" pitchFamily="34" charset="0"/>
              </a:rPr>
              <a:t>(D4.1.2)</a:t>
            </a:r>
          </a:p>
        </p:txBody>
      </p:sp>
      <p:pic>
        <p:nvPicPr>
          <p:cNvPr id="47" name="Εικόνα 46">
            <a:extLst>
              <a:ext uri="{FF2B5EF4-FFF2-40B4-BE49-F238E27FC236}">
                <a16:creationId xmlns:a16="http://schemas.microsoft.com/office/drawing/2014/main" id="{7A044021-C896-4E4A-91B9-BA46DD9E7D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78409" y="3795067"/>
            <a:ext cx="663798" cy="706903"/>
          </a:xfrm>
          <a:prstGeom prst="rect">
            <a:avLst/>
          </a:prstGeom>
        </p:spPr>
      </p:pic>
      <p:sp>
        <p:nvSpPr>
          <p:cNvPr id="106" name="Διάγραμμα ροής: Μαγνητικός δίσκος 105">
            <a:extLst>
              <a:ext uri="{FF2B5EF4-FFF2-40B4-BE49-F238E27FC236}">
                <a16:creationId xmlns:a16="http://schemas.microsoft.com/office/drawing/2014/main" id="{4A9BF850-AB71-4E5B-BE9B-1CDF2C84611D}"/>
              </a:ext>
            </a:extLst>
          </p:cNvPr>
          <p:cNvSpPr/>
          <p:nvPr/>
        </p:nvSpPr>
        <p:spPr>
          <a:xfrm>
            <a:off x="10397089" y="4920636"/>
            <a:ext cx="1286771" cy="808625"/>
          </a:xfrm>
          <a:prstGeom prst="flowChartMagneticDisk">
            <a:avLst/>
          </a:prstGeom>
          <a:solidFill>
            <a:srgbClr val="0094D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latin typeface="Arial Narrow" panose="020B0606020202030204" pitchFamily="34" charset="0"/>
              </a:rPr>
              <a:t>PHR database</a:t>
            </a:r>
          </a:p>
        </p:txBody>
      </p:sp>
      <p:cxnSp>
        <p:nvCxnSpPr>
          <p:cNvPr id="157" name="Ευθύγραμμο βέλος σύνδεσης 156">
            <a:extLst>
              <a:ext uri="{FF2B5EF4-FFF2-40B4-BE49-F238E27FC236}">
                <a16:creationId xmlns:a16="http://schemas.microsoft.com/office/drawing/2014/main" id="{1FC5FC54-95A1-46C5-AB0F-602AD5291016}"/>
              </a:ext>
            </a:extLst>
          </p:cNvPr>
          <p:cNvCxnSpPr>
            <a:cxnSpLocks/>
            <a:stCxn id="232" idx="6"/>
            <a:endCxn id="30" idx="1"/>
          </p:cNvCxnSpPr>
          <p:nvPr/>
        </p:nvCxnSpPr>
        <p:spPr>
          <a:xfrm>
            <a:off x="5936466" y="4109113"/>
            <a:ext cx="1587328" cy="42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31" name="Ομάδα 230">
            <a:extLst>
              <a:ext uri="{FF2B5EF4-FFF2-40B4-BE49-F238E27FC236}">
                <a16:creationId xmlns:a16="http://schemas.microsoft.com/office/drawing/2014/main" id="{489EC4E1-EB9A-4A42-8B96-265100213B51}"/>
              </a:ext>
            </a:extLst>
          </p:cNvPr>
          <p:cNvGrpSpPr/>
          <p:nvPr/>
        </p:nvGrpSpPr>
        <p:grpSpPr>
          <a:xfrm>
            <a:off x="5135169" y="3708464"/>
            <a:ext cx="801297" cy="801297"/>
            <a:chOff x="2727961" y="4707061"/>
            <a:chExt cx="801297" cy="801297"/>
          </a:xfrm>
        </p:grpSpPr>
        <p:sp>
          <p:nvSpPr>
            <p:cNvPr id="232" name="Οβάλ 231">
              <a:extLst>
                <a:ext uri="{FF2B5EF4-FFF2-40B4-BE49-F238E27FC236}">
                  <a16:creationId xmlns:a16="http://schemas.microsoft.com/office/drawing/2014/main" id="{3F325A55-6AB7-403D-8EA8-9F0EB8849748}"/>
                </a:ext>
              </a:extLst>
            </p:cNvPr>
            <p:cNvSpPr/>
            <p:nvPr/>
          </p:nvSpPr>
          <p:spPr>
            <a:xfrm>
              <a:off x="2727961" y="4707061"/>
              <a:ext cx="801297" cy="80129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3" name="Εικόνα 232">
              <a:extLst>
                <a:ext uri="{FF2B5EF4-FFF2-40B4-BE49-F238E27FC236}">
                  <a16:creationId xmlns:a16="http://schemas.microsoft.com/office/drawing/2014/main" id="{9C7C2050-5C8B-4AE8-9EF3-D1CF3E4ECC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03959" y="4793664"/>
              <a:ext cx="669316" cy="648000"/>
            </a:xfrm>
            <a:prstGeom prst="rect">
              <a:avLst/>
            </a:prstGeom>
          </p:spPr>
        </p:pic>
      </p:grpSp>
      <p:cxnSp>
        <p:nvCxnSpPr>
          <p:cNvPr id="103" name="Γραμμή σύνδεσης: Γωνιώδης 102">
            <a:extLst>
              <a:ext uri="{FF2B5EF4-FFF2-40B4-BE49-F238E27FC236}">
                <a16:creationId xmlns:a16="http://schemas.microsoft.com/office/drawing/2014/main" id="{69C3B6BA-E7A0-4560-B23B-46E31AF71327}"/>
              </a:ext>
            </a:extLst>
          </p:cNvPr>
          <p:cNvCxnSpPr>
            <a:cxnSpLocks/>
            <a:stCxn id="47" idx="3"/>
            <a:endCxn id="106" idx="1"/>
          </p:cNvCxnSpPr>
          <p:nvPr/>
        </p:nvCxnSpPr>
        <p:spPr>
          <a:xfrm>
            <a:off x="10542207" y="4148519"/>
            <a:ext cx="498268" cy="772117"/>
          </a:xfrm>
          <a:prstGeom prst="bentConnector2">
            <a:avLst/>
          </a:prstGeom>
          <a:ln>
            <a:prstDash val="dash"/>
            <a:tailEnd type="triangle"/>
          </a:ln>
        </p:spPr>
        <p:style>
          <a:lnRef idx="1">
            <a:schemeClr val="accent1"/>
          </a:lnRef>
          <a:fillRef idx="0">
            <a:schemeClr val="accent1"/>
          </a:fillRef>
          <a:effectRef idx="0">
            <a:schemeClr val="accent1"/>
          </a:effectRef>
          <a:fontRef idx="minor">
            <a:schemeClr val="tx1"/>
          </a:fontRef>
        </p:style>
      </p:cxnSp>
      <p:pic>
        <p:nvPicPr>
          <p:cNvPr id="107" name="Εικόνα 106">
            <a:extLst>
              <a:ext uri="{FF2B5EF4-FFF2-40B4-BE49-F238E27FC236}">
                <a16:creationId xmlns:a16="http://schemas.microsoft.com/office/drawing/2014/main" id="{D9E1333C-2804-4DE3-9312-B2A27E7BB87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15399" y="3145177"/>
            <a:ext cx="524619" cy="646331"/>
          </a:xfrm>
          <a:prstGeom prst="rect">
            <a:avLst/>
          </a:prstGeom>
        </p:spPr>
      </p:pic>
      <p:cxnSp>
        <p:nvCxnSpPr>
          <p:cNvPr id="125" name="Ευθύγραμμο βέλος σύνδεσης 124">
            <a:extLst>
              <a:ext uri="{FF2B5EF4-FFF2-40B4-BE49-F238E27FC236}">
                <a16:creationId xmlns:a16="http://schemas.microsoft.com/office/drawing/2014/main" id="{3851D609-0EDD-4949-942E-549793791AEF}"/>
              </a:ext>
            </a:extLst>
          </p:cNvPr>
          <p:cNvCxnSpPr>
            <a:cxnSpLocks/>
            <a:stCxn id="232" idx="7"/>
            <a:endCxn id="107" idx="1"/>
          </p:cNvCxnSpPr>
          <p:nvPr/>
        </p:nvCxnSpPr>
        <p:spPr>
          <a:xfrm flipV="1">
            <a:off x="5819119" y="3468343"/>
            <a:ext cx="396280" cy="3574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Ευθύγραμμο βέλος σύνδεσης 166">
            <a:extLst>
              <a:ext uri="{FF2B5EF4-FFF2-40B4-BE49-F238E27FC236}">
                <a16:creationId xmlns:a16="http://schemas.microsoft.com/office/drawing/2014/main" id="{7A29DD22-AD94-4EE8-8B74-535256A78D7D}"/>
              </a:ext>
            </a:extLst>
          </p:cNvPr>
          <p:cNvCxnSpPr>
            <a:cxnSpLocks/>
            <a:stCxn id="107" idx="3"/>
          </p:cNvCxnSpPr>
          <p:nvPr/>
        </p:nvCxnSpPr>
        <p:spPr>
          <a:xfrm>
            <a:off x="6740018" y="3468343"/>
            <a:ext cx="773778" cy="5207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9" name="Εικόνα 78">
            <a:extLst>
              <a:ext uri="{FF2B5EF4-FFF2-40B4-BE49-F238E27FC236}">
                <a16:creationId xmlns:a16="http://schemas.microsoft.com/office/drawing/2014/main" id="{DD60E734-9CBB-400A-A2D8-DAE5527187E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18868" y="2377538"/>
            <a:ext cx="717679" cy="642134"/>
          </a:xfrm>
          <a:prstGeom prst="rect">
            <a:avLst/>
          </a:prstGeom>
        </p:spPr>
      </p:pic>
      <p:cxnSp>
        <p:nvCxnSpPr>
          <p:cNvPr id="80" name="Ευθύγραμμο βέλος σύνδεσης 79">
            <a:extLst>
              <a:ext uri="{FF2B5EF4-FFF2-40B4-BE49-F238E27FC236}">
                <a16:creationId xmlns:a16="http://schemas.microsoft.com/office/drawing/2014/main" id="{5AE4475A-8ED4-4DA3-A535-BD8E41238CBF}"/>
              </a:ext>
            </a:extLst>
          </p:cNvPr>
          <p:cNvCxnSpPr>
            <a:cxnSpLocks/>
            <a:endCxn id="79" idx="1"/>
          </p:cNvCxnSpPr>
          <p:nvPr/>
        </p:nvCxnSpPr>
        <p:spPr>
          <a:xfrm flipV="1">
            <a:off x="5535818" y="2698605"/>
            <a:ext cx="583050" cy="10098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Ευθύγραμμο βέλος σύνδεσης 80">
            <a:extLst>
              <a:ext uri="{FF2B5EF4-FFF2-40B4-BE49-F238E27FC236}">
                <a16:creationId xmlns:a16="http://schemas.microsoft.com/office/drawing/2014/main" id="{88951F6E-728F-4F25-B0F9-DEFF3BA11054}"/>
              </a:ext>
            </a:extLst>
          </p:cNvPr>
          <p:cNvCxnSpPr>
            <a:cxnSpLocks/>
            <a:stCxn id="79" idx="3"/>
          </p:cNvCxnSpPr>
          <p:nvPr/>
        </p:nvCxnSpPr>
        <p:spPr>
          <a:xfrm>
            <a:off x="6836547" y="2698605"/>
            <a:ext cx="706298" cy="11272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Ορθογώνιο 2">
            <a:extLst>
              <a:ext uri="{FF2B5EF4-FFF2-40B4-BE49-F238E27FC236}">
                <a16:creationId xmlns:a16="http://schemas.microsoft.com/office/drawing/2014/main" id="{43B5DC28-A6F3-4852-A56D-C22891FA7E19}"/>
              </a:ext>
            </a:extLst>
          </p:cNvPr>
          <p:cNvSpPr/>
          <p:nvPr/>
        </p:nvSpPr>
        <p:spPr>
          <a:xfrm>
            <a:off x="85100" y="745511"/>
            <a:ext cx="3938184" cy="2644378"/>
          </a:xfrm>
          <a:prstGeom prst="rect">
            <a:avLst/>
          </a:prstGeom>
        </p:spPr>
        <p:txBody>
          <a:bodyPr wrap="square">
            <a:spAutoFit/>
          </a:bodyPr>
          <a:lstStyle/>
          <a:p>
            <a:pPr lvl="0">
              <a:lnSpc>
                <a:spcPct val="107000"/>
              </a:lnSpc>
              <a:spcAft>
                <a:spcPts val="0"/>
              </a:spcAft>
            </a:pPr>
            <a:r>
              <a:rPr lang="en-US" sz="1300" dirty="0">
                <a:latin typeface="Arial Narrow" panose="020B0606020202030204" pitchFamily="34" charset="0"/>
                <a:ea typeface="Calibri" panose="020F0502020204030204" pitchFamily="34" charset="0"/>
                <a:cs typeface="Times New Roman" panose="02020603050405020304" pitchFamily="18" charset="0"/>
              </a:rPr>
              <a:t>6</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 A </a:t>
            </a:r>
            <a:r>
              <a:rPr lang="en-US" sz="1300" b="1" dirty="0">
                <a:effectLst/>
                <a:latin typeface="Arial Narrow" panose="020B0606020202030204" pitchFamily="34" charset="0"/>
                <a:ea typeface="Calibri" panose="020F0502020204030204" pitchFamily="34" charset="0"/>
                <a:cs typeface="Times New Roman" panose="02020603050405020304" pitchFamily="18" charset="0"/>
              </a:rPr>
              <a:t>PHR owner</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 (citizen) may visit </a:t>
            </a:r>
            <a:r>
              <a:rPr lang="en-US" sz="1300" dirty="0">
                <a:latin typeface="Arial Narrow" panose="020B0606020202030204" pitchFamily="34" charset="0"/>
                <a:cs typeface="Times New Roman" panose="02020603050405020304" pitchFamily="18" charset="0"/>
              </a:rPr>
              <a:t>any </a:t>
            </a:r>
            <a:r>
              <a:rPr lang="en-US" sz="1300" b="1"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Health service professional</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 (who has </a:t>
            </a:r>
            <a:r>
              <a:rPr lang="en-US" sz="1300" b="1" u="sng" dirty="0">
                <a:effectLst/>
                <a:latin typeface="Arial Narrow" panose="020B0606020202030204" pitchFamily="34" charset="0"/>
                <a:ea typeface="Calibri" panose="020F0502020204030204" pitchFamily="34" charset="0"/>
                <a:cs typeface="Times New Roman" panose="02020603050405020304" pitchFamily="18" charset="0"/>
              </a:rPr>
              <a:t>no</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 access to a connected third-party system) and:</a:t>
            </a:r>
          </a:p>
          <a:p>
            <a:pPr marL="742950" lvl="1" indent="-285750">
              <a:lnSpc>
                <a:spcPct val="107000"/>
              </a:lnSpc>
              <a:spcAft>
                <a:spcPts val="0"/>
              </a:spcAft>
              <a:buFont typeface="+mj-lt"/>
              <a:buAutoNum type="alphaLcPeriod"/>
            </a:pPr>
            <a:r>
              <a:rPr lang="en-GB" sz="1300" dirty="0">
                <a:latin typeface="Arial Narrow" panose="020B0606020202030204" pitchFamily="34" charset="0"/>
                <a:ea typeface="Calibri" panose="020F0502020204030204" pitchFamily="34" charset="0"/>
                <a:cs typeface="Times New Roman" panose="02020603050405020304" pitchFamily="18" charset="0"/>
              </a:rPr>
              <a:t>grant him/her access (temporary or not) to view parts or whole of his </a:t>
            </a:r>
            <a:r>
              <a:rPr lang="en-GB" sz="1300" b="1" dirty="0">
                <a:solidFill>
                  <a:srgbClr val="0070C0"/>
                </a:solidFill>
                <a:latin typeface="Arial Narrow" panose="020B0606020202030204" pitchFamily="34" charset="0"/>
                <a:cs typeface="Times New Roman" panose="02020603050405020304" pitchFamily="18" charset="0"/>
              </a:rPr>
              <a:t>PHR</a:t>
            </a:r>
            <a:r>
              <a:rPr lang="en-GB" sz="1300" dirty="0">
                <a:latin typeface="Arial Narrow" panose="020B0606020202030204" pitchFamily="34" charset="0"/>
                <a:cs typeface="Times New Roman" panose="02020603050405020304" pitchFamily="18" charset="0"/>
              </a:rPr>
              <a:t>,</a:t>
            </a:r>
            <a:r>
              <a:rPr lang="en-GB" sz="1300" b="1" dirty="0">
                <a:solidFill>
                  <a:srgbClr val="0070C0"/>
                </a:solidFill>
                <a:latin typeface="Arial Narrow" panose="020B0606020202030204" pitchFamily="34" charset="0"/>
                <a:cs typeface="Times New Roman" panose="02020603050405020304" pitchFamily="18" charset="0"/>
              </a:rPr>
              <a:t> </a:t>
            </a:r>
            <a:r>
              <a:rPr lang="en-GB" sz="1300" dirty="0">
                <a:latin typeface="Arial Narrow" panose="020B0606020202030204" pitchFamily="34" charset="0"/>
                <a:cs typeface="Times New Roman" panose="02020603050405020304" pitchFamily="18" charset="0"/>
              </a:rPr>
              <a:t>using the </a:t>
            </a:r>
            <a:r>
              <a:rPr lang="en-GB" sz="1300" b="1" dirty="0">
                <a:solidFill>
                  <a:srgbClr val="0070C0"/>
                </a:solidFill>
                <a:latin typeface="Arial Narrow" panose="020B0606020202030204" pitchFamily="34" charset="0"/>
                <a:cs typeface="Times New Roman" panose="02020603050405020304" pitchFamily="18" charset="0"/>
              </a:rPr>
              <a:t>PHR web platform</a:t>
            </a:r>
          </a:p>
          <a:p>
            <a:pPr marL="742950" lvl="1" indent="-285750">
              <a:lnSpc>
                <a:spcPct val="107000"/>
              </a:lnSpc>
              <a:spcAft>
                <a:spcPts val="0"/>
              </a:spcAft>
              <a:buFont typeface="+mj-lt"/>
              <a:buAutoNum type="alphaLcPeriod"/>
            </a:pPr>
            <a:r>
              <a:rPr lang="en-GB" sz="1300" dirty="0">
                <a:latin typeface="Arial Narrow" panose="020B0606020202030204" pitchFamily="34" charset="0"/>
                <a:ea typeface="Calibri" panose="020F0502020204030204" pitchFamily="34" charset="0"/>
                <a:cs typeface="Times New Roman" panose="02020603050405020304" pitchFamily="18" charset="0"/>
              </a:rPr>
              <a:t>grant him/her access (visit-related) to add / upload data to his/her own PHR, </a:t>
            </a:r>
            <a:r>
              <a:rPr lang="en-GB" sz="1300" dirty="0">
                <a:latin typeface="Arial Narrow" panose="020B0606020202030204" pitchFamily="34" charset="0"/>
                <a:cs typeface="Times New Roman" panose="02020603050405020304" pitchFamily="18" charset="0"/>
              </a:rPr>
              <a:t>using the </a:t>
            </a:r>
            <a:r>
              <a:rPr lang="en-GB" sz="1300" b="1" dirty="0">
                <a:solidFill>
                  <a:srgbClr val="0070C0"/>
                </a:solidFill>
                <a:latin typeface="Arial Narrow" panose="020B0606020202030204" pitchFamily="34" charset="0"/>
                <a:cs typeface="Times New Roman" panose="02020603050405020304" pitchFamily="18" charset="0"/>
              </a:rPr>
              <a:t>PHR web platform</a:t>
            </a:r>
          </a:p>
          <a:p>
            <a:pPr marL="742950" lvl="1" indent="-285750">
              <a:lnSpc>
                <a:spcPct val="107000"/>
              </a:lnSpc>
              <a:spcAft>
                <a:spcPts val="0"/>
              </a:spcAft>
              <a:buFont typeface="+mj-lt"/>
              <a:buAutoNum type="alphaLcPeriod"/>
            </a:pPr>
            <a:r>
              <a:rPr lang="en-GB" sz="1300"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Be informed of </a:t>
            </a:r>
            <a:r>
              <a:rPr lang="en-GB" sz="1300"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data viewed </a:t>
            </a:r>
            <a:r>
              <a:rPr lang="en-GB" sz="1300"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by the professional</a:t>
            </a:r>
          </a:p>
          <a:p>
            <a:pPr marL="742950" lvl="1" indent="-285750">
              <a:lnSpc>
                <a:spcPct val="107000"/>
              </a:lnSpc>
              <a:buFont typeface="+mj-lt"/>
              <a:buAutoNum type="alphaLcPeriod"/>
            </a:pPr>
            <a:r>
              <a:rPr lang="en-GB" sz="1300"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Be informed of, and approve or not, </a:t>
            </a:r>
            <a:r>
              <a:rPr lang="en-GB" sz="1300"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data edited / entered</a:t>
            </a:r>
            <a:r>
              <a:rPr lang="en-GB" sz="1300"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 by the professional</a:t>
            </a:r>
          </a:p>
        </p:txBody>
      </p:sp>
      <p:pic>
        <p:nvPicPr>
          <p:cNvPr id="42" name="Εικόνα 41">
            <a:extLst>
              <a:ext uri="{FF2B5EF4-FFF2-40B4-BE49-F238E27FC236}">
                <a16:creationId xmlns:a16="http://schemas.microsoft.com/office/drawing/2014/main" id="{24CE602B-6605-4631-B235-8F37B153F7A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62833" y="756343"/>
            <a:ext cx="717679" cy="642134"/>
          </a:xfrm>
          <a:prstGeom prst="rect">
            <a:avLst/>
          </a:prstGeom>
        </p:spPr>
      </p:pic>
      <p:pic>
        <p:nvPicPr>
          <p:cNvPr id="43" name="Εικόνα 42">
            <a:extLst>
              <a:ext uri="{FF2B5EF4-FFF2-40B4-BE49-F238E27FC236}">
                <a16:creationId xmlns:a16="http://schemas.microsoft.com/office/drawing/2014/main" id="{DAD999E7-0C96-4B5E-B42E-A872176762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1572" y="1444617"/>
            <a:ext cx="663798" cy="706903"/>
          </a:xfrm>
          <a:prstGeom prst="rect">
            <a:avLst/>
          </a:prstGeom>
        </p:spPr>
      </p:pic>
      <p:sp>
        <p:nvSpPr>
          <p:cNvPr id="44" name="Ορθογώνιο 43">
            <a:extLst>
              <a:ext uri="{FF2B5EF4-FFF2-40B4-BE49-F238E27FC236}">
                <a16:creationId xmlns:a16="http://schemas.microsoft.com/office/drawing/2014/main" id="{99F963A8-FD46-47B1-B95B-FEAD65A72F70}"/>
              </a:ext>
            </a:extLst>
          </p:cNvPr>
          <p:cNvSpPr/>
          <p:nvPr/>
        </p:nvSpPr>
        <p:spPr>
          <a:xfrm>
            <a:off x="4002179" y="2088332"/>
            <a:ext cx="869149" cy="369332"/>
          </a:xfrm>
          <a:prstGeom prst="rect">
            <a:avLst/>
          </a:prstGeom>
        </p:spPr>
        <p:txBody>
          <a:bodyPr wrap="none">
            <a:spAutoFit/>
          </a:bodyPr>
          <a:lstStyle/>
          <a:p>
            <a:r>
              <a:rPr lang="en-GB" dirty="0">
                <a:latin typeface="Arial Narrow" panose="020B0606020202030204" pitchFamily="34" charset="0"/>
              </a:rPr>
              <a:t>(D4.1.2)</a:t>
            </a:r>
            <a:endParaRPr lang="en-US" dirty="0"/>
          </a:p>
        </p:txBody>
      </p:sp>
      <p:sp>
        <p:nvSpPr>
          <p:cNvPr id="2" name="Ορθογώνιο 1">
            <a:extLst>
              <a:ext uri="{FF2B5EF4-FFF2-40B4-BE49-F238E27FC236}">
                <a16:creationId xmlns:a16="http://schemas.microsoft.com/office/drawing/2014/main" id="{A98ABC17-C930-4CDD-84D5-8FDD348548A6}"/>
              </a:ext>
            </a:extLst>
          </p:cNvPr>
          <p:cNvSpPr/>
          <p:nvPr/>
        </p:nvSpPr>
        <p:spPr>
          <a:xfrm>
            <a:off x="200527" y="3562746"/>
            <a:ext cx="4162926" cy="1454181"/>
          </a:xfrm>
          <a:prstGeom prst="rect">
            <a:avLst/>
          </a:prstGeom>
        </p:spPr>
        <p:txBody>
          <a:bodyPr wrap="square">
            <a:spAutoFit/>
          </a:bodyPr>
          <a:lstStyle/>
          <a:p>
            <a:pPr lvl="1">
              <a:lnSpc>
                <a:spcPct val="107000"/>
              </a:lnSpc>
              <a:spcAft>
                <a:spcPts val="800"/>
              </a:spcAft>
            </a:pPr>
            <a:r>
              <a:rPr lang="en-US" sz="1300" i="1" dirty="0">
                <a:latin typeface="Arial Narrow" panose="020B0606020202030204" pitchFamily="34" charset="0"/>
                <a:cs typeface="Times New Roman" panose="02020603050405020304" pitchFamily="18" charset="0"/>
              </a:rPr>
              <a:t>Note: </a:t>
            </a:r>
          </a:p>
          <a:p>
            <a:pPr lvl="1">
              <a:lnSpc>
                <a:spcPct val="107000"/>
              </a:lnSpc>
              <a:spcAft>
                <a:spcPts val="800"/>
              </a:spcAft>
            </a:pPr>
            <a:r>
              <a:rPr lang="en-US" sz="1300" i="1" dirty="0">
                <a:latin typeface="Arial Narrow" panose="020B0606020202030204" pitchFamily="34" charset="0"/>
                <a:cs typeface="Times New Roman" panose="02020603050405020304" pitchFamily="18" charset="0"/>
              </a:rPr>
              <a:t>Upon granting of access user can choose:</a:t>
            </a:r>
          </a:p>
          <a:p>
            <a:pPr marL="742950" lvl="1" indent="-285750">
              <a:lnSpc>
                <a:spcPct val="107000"/>
              </a:lnSpc>
              <a:spcAft>
                <a:spcPts val="800"/>
              </a:spcAft>
              <a:buFont typeface="Arial" panose="020B0604020202020204" pitchFamily="34" charset="0"/>
              <a:buChar char="•"/>
            </a:pPr>
            <a:r>
              <a:rPr lang="en-US" sz="1300" i="1" dirty="0">
                <a:latin typeface="Arial Narrow" panose="020B0606020202030204" pitchFamily="34" charset="0"/>
                <a:cs typeface="Times New Roman" panose="02020603050405020304" pitchFamily="18" charset="0"/>
              </a:rPr>
              <a:t>to auto-persist changes from other or </a:t>
            </a:r>
          </a:p>
          <a:p>
            <a:pPr marL="742950" lvl="1" indent="-285750">
              <a:lnSpc>
                <a:spcPct val="107000"/>
              </a:lnSpc>
              <a:spcAft>
                <a:spcPts val="800"/>
              </a:spcAft>
              <a:buFont typeface="Arial" panose="020B0604020202020204" pitchFamily="34" charset="0"/>
              <a:buChar char="•"/>
            </a:pPr>
            <a:r>
              <a:rPr lang="en-US" sz="1300" i="1" dirty="0">
                <a:latin typeface="Arial Narrow" panose="020B0606020202030204" pitchFamily="34" charset="0"/>
                <a:cs typeface="Times New Roman" panose="02020603050405020304" pitchFamily="18" charset="0"/>
              </a:rPr>
              <a:t>require his/her own  verification in order to persist proposed changes</a:t>
            </a:r>
          </a:p>
        </p:txBody>
      </p:sp>
      <p:sp>
        <p:nvSpPr>
          <p:cNvPr id="27" name="Οβάλ 26">
            <a:extLst>
              <a:ext uri="{FF2B5EF4-FFF2-40B4-BE49-F238E27FC236}">
                <a16:creationId xmlns:a16="http://schemas.microsoft.com/office/drawing/2014/main" id="{ED26BF15-EFCB-438B-A15D-FC4096111C76}"/>
              </a:ext>
            </a:extLst>
          </p:cNvPr>
          <p:cNvSpPr/>
          <p:nvPr/>
        </p:nvSpPr>
        <p:spPr>
          <a:xfrm>
            <a:off x="7093858" y="3972255"/>
            <a:ext cx="255711" cy="255711"/>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Narrow" panose="020B0606020202030204" pitchFamily="34" charset="0"/>
              </a:rPr>
              <a:t>4</a:t>
            </a:r>
          </a:p>
        </p:txBody>
      </p:sp>
      <p:sp>
        <p:nvSpPr>
          <p:cNvPr id="29" name="Οβάλ 28">
            <a:extLst>
              <a:ext uri="{FF2B5EF4-FFF2-40B4-BE49-F238E27FC236}">
                <a16:creationId xmlns:a16="http://schemas.microsoft.com/office/drawing/2014/main" id="{7FB3051A-0ADD-4A29-AA27-BA12749166C2}"/>
              </a:ext>
            </a:extLst>
          </p:cNvPr>
          <p:cNvSpPr/>
          <p:nvPr/>
        </p:nvSpPr>
        <p:spPr>
          <a:xfrm>
            <a:off x="7091963" y="3615661"/>
            <a:ext cx="255711" cy="255711"/>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Narrow" panose="020B0606020202030204" pitchFamily="34" charset="0"/>
              </a:rPr>
              <a:t>5</a:t>
            </a:r>
          </a:p>
        </p:txBody>
      </p:sp>
      <p:sp>
        <p:nvSpPr>
          <p:cNvPr id="31" name="Οβάλ 30">
            <a:extLst>
              <a:ext uri="{FF2B5EF4-FFF2-40B4-BE49-F238E27FC236}">
                <a16:creationId xmlns:a16="http://schemas.microsoft.com/office/drawing/2014/main" id="{CB8ACB60-91B9-4BAC-8D22-E86F71994EF6}"/>
              </a:ext>
            </a:extLst>
          </p:cNvPr>
          <p:cNvSpPr/>
          <p:nvPr/>
        </p:nvSpPr>
        <p:spPr>
          <a:xfrm>
            <a:off x="7089029" y="3144717"/>
            <a:ext cx="255711" cy="255711"/>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Narrow" panose="020B0606020202030204" pitchFamily="34" charset="0"/>
              </a:rPr>
              <a:t>6</a:t>
            </a:r>
          </a:p>
        </p:txBody>
      </p:sp>
    </p:spTree>
    <p:extLst>
      <p:ext uri="{BB962C8B-B14F-4D97-AF65-F5344CB8AC3E}">
        <p14:creationId xmlns:p14="http://schemas.microsoft.com/office/powerpoint/2010/main" val="714216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lexandros\Desktop\big-data.png"/>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sharpenSoften amount="-40000"/>
                    </a14:imgEffect>
                  </a14:imgLayer>
                </a14:imgProps>
              </a:ext>
              <a:ext uri="{28A0092B-C50C-407E-A947-70E740481C1C}">
                <a14:useLocalDpi xmlns:a14="http://schemas.microsoft.com/office/drawing/2010/main"/>
              </a:ext>
            </a:extLst>
          </a:blip>
          <a:srcRect r="23708"/>
          <a:stretch/>
        </p:blipFill>
        <p:spPr bwMode="auto">
          <a:xfrm>
            <a:off x="0" y="-27384"/>
            <a:ext cx="12192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0" y="0"/>
            <a:ext cx="3554064" cy="6858000"/>
          </a:xfrm>
          <a:prstGeom prst="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Τίτλος 1"/>
          <p:cNvSpPr>
            <a:spLocks noGrp="1"/>
          </p:cNvSpPr>
          <p:nvPr>
            <p:ph type="title"/>
          </p:nvPr>
        </p:nvSpPr>
        <p:spPr>
          <a:xfrm>
            <a:off x="442264" y="1412776"/>
            <a:ext cx="2573638" cy="5256584"/>
          </a:xfrm>
          <a:ln>
            <a:noFill/>
          </a:ln>
        </p:spPr>
        <p:txBody>
          <a:bodyPr>
            <a:normAutofit/>
          </a:bodyPr>
          <a:lstStyle/>
          <a:p>
            <a:pPr algn="l"/>
            <a:r>
              <a:rPr lang="en-US" sz="2800" dirty="0">
                <a:solidFill>
                  <a:schemeClr val="bg1"/>
                </a:solidFill>
                <a:latin typeface="Eurostile LT Condensed" panose="02000506030000020004" pitchFamily="2" charset="0"/>
              </a:rPr>
              <a:t>types of information &amp; data to be held</a:t>
            </a:r>
            <a:endParaRPr lang="el-GR" sz="2800" dirty="0">
              <a:solidFill>
                <a:schemeClr val="bg1"/>
              </a:solidFill>
              <a:latin typeface="Eurostile LT Condensed" panose="02000506030000020004" pitchFamily="2" charset="0"/>
            </a:endParaRPr>
          </a:p>
        </p:txBody>
      </p:sp>
      <p:sp>
        <p:nvSpPr>
          <p:cNvPr id="8" name="Στρογγυλεμένο ορθογώνιο 7"/>
          <p:cNvSpPr/>
          <p:nvPr/>
        </p:nvSpPr>
        <p:spPr>
          <a:xfrm>
            <a:off x="6373337" y="442020"/>
            <a:ext cx="2808312" cy="538709"/>
          </a:xfrm>
          <a:prstGeom prst="roundRect">
            <a:avLst/>
          </a:prstGeom>
          <a:solidFill>
            <a:schemeClr val="accent1">
              <a:lumMod val="50000"/>
              <a:alpha val="71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2000" dirty="0">
                <a:latin typeface="Arial Narrow" panose="020B0606020202030204" pitchFamily="34" charset="0"/>
              </a:rPr>
              <a:t>user data</a:t>
            </a:r>
            <a:endParaRPr lang="el-GR" dirty="0">
              <a:latin typeface="Arial Narrow" panose="020B0606020202030204" pitchFamily="34" charset="0"/>
            </a:endParaRPr>
          </a:p>
        </p:txBody>
      </p:sp>
      <p:sp>
        <p:nvSpPr>
          <p:cNvPr id="9" name="Στρογγυλεμένο ορθογώνιο 8"/>
          <p:cNvSpPr/>
          <p:nvPr/>
        </p:nvSpPr>
        <p:spPr>
          <a:xfrm>
            <a:off x="9631865" y="1381423"/>
            <a:ext cx="1494000" cy="720080"/>
          </a:xfrm>
          <a:prstGeom prst="roundRect">
            <a:avLst/>
          </a:prstGeom>
          <a:solidFill>
            <a:schemeClr val="accent1">
              <a:lumMod val="50000"/>
              <a:alpha val="71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1300" dirty="0">
                <a:latin typeface="Arial Narrow" panose="020B0606020202030204" pitchFamily="34" charset="0"/>
              </a:rPr>
              <a:t>data from the user</a:t>
            </a:r>
            <a:r>
              <a:rPr lang="el-GR" sz="1300" dirty="0">
                <a:latin typeface="Arial Narrow" panose="020B0606020202030204" pitchFamily="34" charset="0"/>
              </a:rPr>
              <a:t> </a:t>
            </a:r>
            <a:r>
              <a:rPr lang="el-GR" sz="1050" dirty="0">
                <a:latin typeface="Arial Narrow" panose="020B0606020202030204" pitchFamily="34" charset="0"/>
              </a:rPr>
              <a:t>(</a:t>
            </a:r>
            <a:r>
              <a:rPr lang="en-US" sz="1050" dirty="0">
                <a:latin typeface="Arial Narrow" panose="020B0606020202030204" pitchFamily="34" charset="0"/>
              </a:rPr>
              <a:t>automated of user entry</a:t>
            </a:r>
            <a:r>
              <a:rPr lang="el-GR" sz="1050" dirty="0">
                <a:latin typeface="Arial Narrow" panose="020B0606020202030204" pitchFamily="34" charset="0"/>
              </a:rPr>
              <a:t>)</a:t>
            </a:r>
          </a:p>
        </p:txBody>
      </p:sp>
      <p:sp>
        <p:nvSpPr>
          <p:cNvPr id="10" name="Στρογγυλεμένο ορθογώνιο 9"/>
          <p:cNvSpPr/>
          <p:nvPr/>
        </p:nvSpPr>
        <p:spPr>
          <a:xfrm>
            <a:off x="9794689" y="2429277"/>
            <a:ext cx="1169394" cy="720080"/>
          </a:xfrm>
          <a:prstGeom prst="roundRect">
            <a:avLst/>
          </a:prstGeom>
          <a:solidFill>
            <a:srgbClr val="FF0000">
              <a:alpha val="71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1300" dirty="0">
                <a:latin typeface="Arial Narrow" panose="020B0606020202030204" pitchFamily="34" charset="0"/>
              </a:rPr>
              <a:t>measurements</a:t>
            </a:r>
            <a:br>
              <a:rPr lang="el-GR" sz="1300" dirty="0">
                <a:latin typeface="Arial Narrow" panose="020B0606020202030204" pitchFamily="34" charset="0"/>
              </a:rPr>
            </a:br>
            <a:r>
              <a:rPr lang="el-GR" sz="1050" dirty="0">
                <a:latin typeface="Arial Narrow" panose="020B0606020202030204" pitchFamily="34" charset="0"/>
              </a:rPr>
              <a:t>(</a:t>
            </a:r>
            <a:r>
              <a:rPr lang="en-US" sz="1050" dirty="0">
                <a:latin typeface="Arial Narrow" panose="020B0606020202030204" pitchFamily="34" charset="0"/>
              </a:rPr>
              <a:t>e.g., vital signs, weight, etc.</a:t>
            </a:r>
            <a:r>
              <a:rPr lang="el-GR" sz="1050" dirty="0">
                <a:latin typeface="Arial Narrow" panose="020B0606020202030204" pitchFamily="34" charset="0"/>
              </a:rPr>
              <a:t>)</a:t>
            </a:r>
            <a:endParaRPr lang="el-GR" sz="1300" dirty="0">
              <a:latin typeface="Arial Narrow" panose="020B0606020202030204" pitchFamily="34" charset="0"/>
            </a:endParaRPr>
          </a:p>
        </p:txBody>
      </p:sp>
      <p:sp>
        <p:nvSpPr>
          <p:cNvPr id="11" name="Στρογγυλεμένο ορθογώνιο 10"/>
          <p:cNvSpPr/>
          <p:nvPr/>
        </p:nvSpPr>
        <p:spPr>
          <a:xfrm>
            <a:off x="6266111" y="2421304"/>
            <a:ext cx="1169394" cy="720080"/>
          </a:xfrm>
          <a:prstGeom prst="roundRect">
            <a:avLst/>
          </a:prstGeom>
          <a:solidFill>
            <a:schemeClr val="tx1">
              <a:lumMod val="75000"/>
              <a:lumOff val="25000"/>
              <a:alpha val="71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1300" dirty="0">
                <a:latin typeface="Arial Narrow" panose="020B0606020202030204" pitchFamily="34" charset="0"/>
              </a:rPr>
              <a:t>current conditions / diseases / allergies </a:t>
            </a:r>
            <a:endParaRPr lang="el-GR" sz="1300" dirty="0">
              <a:latin typeface="Arial Narrow" panose="020B0606020202030204" pitchFamily="34" charset="0"/>
            </a:endParaRPr>
          </a:p>
        </p:txBody>
      </p:sp>
      <p:sp>
        <p:nvSpPr>
          <p:cNvPr id="13" name="Στρογγυλεμένο ορθογώνιο 12"/>
          <p:cNvSpPr/>
          <p:nvPr/>
        </p:nvSpPr>
        <p:spPr>
          <a:xfrm>
            <a:off x="9794690" y="3284984"/>
            <a:ext cx="1170165" cy="720080"/>
          </a:xfrm>
          <a:prstGeom prst="roundRect">
            <a:avLst/>
          </a:prstGeom>
          <a:solidFill>
            <a:schemeClr val="tx1">
              <a:lumMod val="75000"/>
              <a:lumOff val="25000"/>
              <a:alpha val="71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1300" dirty="0">
                <a:latin typeface="Arial Narrow" panose="020B0606020202030204" pitchFamily="34" charset="0"/>
              </a:rPr>
              <a:t>symptoms </a:t>
            </a:r>
            <a:br>
              <a:rPr lang="en-GB" sz="1300" dirty="0">
                <a:latin typeface="Arial Narrow" panose="020B0606020202030204" pitchFamily="34" charset="0"/>
              </a:rPr>
            </a:br>
            <a:r>
              <a:rPr lang="en-GB" sz="1300" dirty="0">
                <a:latin typeface="Arial Narrow" panose="020B0606020202030204" pitchFamily="34" charset="0"/>
              </a:rPr>
              <a:t>reports</a:t>
            </a:r>
          </a:p>
          <a:p>
            <a:pPr algn="ctr"/>
            <a:r>
              <a:rPr lang="en-GB" sz="1050" dirty="0">
                <a:latin typeface="Arial Narrow" panose="020B0606020202030204" pitchFamily="34" charset="0"/>
              </a:rPr>
              <a:t>(e.g., dizziness)</a:t>
            </a:r>
            <a:endParaRPr lang="el-GR" sz="1050" dirty="0">
              <a:latin typeface="Arial Narrow" panose="020B0606020202030204" pitchFamily="34" charset="0"/>
            </a:endParaRPr>
          </a:p>
        </p:txBody>
      </p:sp>
      <p:sp>
        <p:nvSpPr>
          <p:cNvPr id="14" name="Στρογγυλεμένο ορθογώνιο 13"/>
          <p:cNvSpPr/>
          <p:nvPr/>
        </p:nvSpPr>
        <p:spPr>
          <a:xfrm>
            <a:off x="9785819" y="4149080"/>
            <a:ext cx="1181945" cy="490226"/>
          </a:xfrm>
          <a:prstGeom prst="roundRect">
            <a:avLst/>
          </a:prstGeom>
          <a:solidFill>
            <a:schemeClr val="tx1">
              <a:lumMod val="75000"/>
              <a:lumOff val="25000"/>
              <a:alpha val="71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300" dirty="0">
                <a:latin typeface="Arial Narrow" panose="020B0606020202030204" pitchFamily="34" charset="0"/>
              </a:rPr>
              <a:t>actions reports</a:t>
            </a:r>
            <a:r>
              <a:rPr lang="el-GR" sz="1300" dirty="0">
                <a:latin typeface="Arial Narrow" panose="020B0606020202030204" pitchFamily="34" charset="0"/>
              </a:rPr>
              <a:t> </a:t>
            </a:r>
            <a:br>
              <a:rPr lang="el-GR" sz="1300" dirty="0">
                <a:latin typeface="Arial Narrow" panose="020B0606020202030204" pitchFamily="34" charset="0"/>
              </a:rPr>
            </a:br>
            <a:r>
              <a:rPr lang="el-GR" sz="1050" dirty="0">
                <a:latin typeface="Arial Narrow" panose="020B0606020202030204" pitchFamily="34" charset="0"/>
              </a:rPr>
              <a:t>(</a:t>
            </a:r>
            <a:r>
              <a:rPr lang="en-US" sz="1050" dirty="0">
                <a:latin typeface="Arial Narrow" panose="020B0606020202030204" pitchFamily="34" charset="0"/>
              </a:rPr>
              <a:t>e.g., taking pill</a:t>
            </a:r>
            <a:r>
              <a:rPr lang="el-GR" sz="1050" dirty="0">
                <a:latin typeface="Arial Narrow" panose="020B0606020202030204" pitchFamily="34" charset="0"/>
              </a:rPr>
              <a:t>)</a:t>
            </a:r>
            <a:endParaRPr lang="el-GR" sz="1300" dirty="0">
              <a:latin typeface="Arial Narrow" panose="020B0606020202030204" pitchFamily="34" charset="0"/>
            </a:endParaRPr>
          </a:p>
        </p:txBody>
      </p:sp>
      <p:sp>
        <p:nvSpPr>
          <p:cNvPr id="15" name="Στρογγυλεμένο ορθογώνιο 14"/>
          <p:cNvSpPr/>
          <p:nvPr/>
        </p:nvSpPr>
        <p:spPr>
          <a:xfrm>
            <a:off x="7885505" y="1379206"/>
            <a:ext cx="1494000" cy="720080"/>
          </a:xfrm>
          <a:prstGeom prst="roundRect">
            <a:avLst/>
          </a:prstGeom>
          <a:solidFill>
            <a:schemeClr val="accent1">
              <a:lumMod val="50000"/>
              <a:alpha val="71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1300" dirty="0">
                <a:latin typeface="Arial Narrow" panose="020B0606020202030204" pitchFamily="34" charset="0"/>
              </a:rPr>
              <a:t>data from health professionals</a:t>
            </a:r>
            <a:endParaRPr lang="el-GR" sz="1300" dirty="0">
              <a:latin typeface="Arial Narrow" panose="020B0606020202030204" pitchFamily="34" charset="0"/>
            </a:endParaRPr>
          </a:p>
        </p:txBody>
      </p:sp>
      <p:sp>
        <p:nvSpPr>
          <p:cNvPr id="16" name="Στρογγυλεμένο ορθογώνιο 15"/>
          <p:cNvSpPr/>
          <p:nvPr/>
        </p:nvSpPr>
        <p:spPr>
          <a:xfrm>
            <a:off x="8053242" y="3288491"/>
            <a:ext cx="1169394" cy="720080"/>
          </a:xfrm>
          <a:prstGeom prst="roundRect">
            <a:avLst/>
          </a:prstGeom>
          <a:solidFill>
            <a:schemeClr val="tx1">
              <a:lumMod val="75000"/>
              <a:lumOff val="25000"/>
              <a:alpha val="71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300" dirty="0">
                <a:latin typeface="Arial Narrow" panose="020B0606020202030204" pitchFamily="34" charset="0"/>
              </a:rPr>
              <a:t>lab &amp; imaging results</a:t>
            </a:r>
          </a:p>
        </p:txBody>
      </p:sp>
      <p:sp>
        <p:nvSpPr>
          <p:cNvPr id="17" name="Στρογγυλεμένο ορθογώνιο 16"/>
          <p:cNvSpPr/>
          <p:nvPr/>
        </p:nvSpPr>
        <p:spPr>
          <a:xfrm>
            <a:off x="8053241" y="2420888"/>
            <a:ext cx="1169394" cy="720080"/>
          </a:xfrm>
          <a:prstGeom prst="roundRect">
            <a:avLst/>
          </a:prstGeom>
          <a:solidFill>
            <a:srgbClr val="FF0000">
              <a:alpha val="71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300" dirty="0">
                <a:latin typeface="Arial Narrow" panose="020B0606020202030204" pitchFamily="34" charset="0"/>
              </a:rPr>
              <a:t>measurements &amp; inspection  results</a:t>
            </a:r>
            <a:endParaRPr lang="el-GR" sz="1050" dirty="0">
              <a:latin typeface="Arial Narrow" panose="020B0606020202030204" pitchFamily="34" charset="0"/>
            </a:endParaRPr>
          </a:p>
        </p:txBody>
      </p:sp>
      <p:sp>
        <p:nvSpPr>
          <p:cNvPr id="18" name="Στρογγυλεμένο ορθογώνιο 17"/>
          <p:cNvSpPr/>
          <p:nvPr/>
        </p:nvSpPr>
        <p:spPr>
          <a:xfrm>
            <a:off x="8061949" y="5013176"/>
            <a:ext cx="1160687" cy="353722"/>
          </a:xfrm>
          <a:prstGeom prst="roundRect">
            <a:avLst/>
          </a:prstGeom>
          <a:solidFill>
            <a:srgbClr val="FF0000">
              <a:alpha val="71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300" dirty="0">
                <a:latin typeface="Arial Narrow" panose="020B0606020202030204" pitchFamily="34" charset="0"/>
              </a:rPr>
              <a:t>diagnosis</a:t>
            </a:r>
            <a:endParaRPr lang="el-GR" sz="1300" dirty="0">
              <a:latin typeface="Arial Narrow" panose="020B0606020202030204" pitchFamily="34" charset="0"/>
            </a:endParaRPr>
          </a:p>
        </p:txBody>
      </p:sp>
      <p:sp>
        <p:nvSpPr>
          <p:cNvPr id="19" name="Στρογγυλεμένο ορθογώνιο 18"/>
          <p:cNvSpPr/>
          <p:nvPr/>
        </p:nvSpPr>
        <p:spPr>
          <a:xfrm>
            <a:off x="8058599" y="6309320"/>
            <a:ext cx="1164037" cy="360040"/>
          </a:xfrm>
          <a:prstGeom prst="roundRect">
            <a:avLst/>
          </a:prstGeom>
          <a:solidFill>
            <a:srgbClr val="FF0000">
              <a:alpha val="71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300" dirty="0">
                <a:latin typeface="Arial Narrow" panose="020B0606020202030204" pitchFamily="34" charset="0"/>
              </a:rPr>
              <a:t>referrals</a:t>
            </a:r>
            <a:endParaRPr lang="el-GR" sz="1300" dirty="0">
              <a:latin typeface="Arial Narrow" panose="020B0606020202030204" pitchFamily="34" charset="0"/>
            </a:endParaRPr>
          </a:p>
        </p:txBody>
      </p:sp>
      <p:sp>
        <p:nvSpPr>
          <p:cNvPr id="20" name="Στρογγυλεμένο ορθογώνιο 19"/>
          <p:cNvSpPr/>
          <p:nvPr/>
        </p:nvSpPr>
        <p:spPr>
          <a:xfrm>
            <a:off x="8058599" y="5873276"/>
            <a:ext cx="1164037" cy="364037"/>
          </a:xfrm>
          <a:prstGeom prst="roundRect">
            <a:avLst/>
          </a:prstGeom>
          <a:solidFill>
            <a:srgbClr val="FF0000">
              <a:alpha val="71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300" dirty="0">
                <a:latin typeface="Arial Narrow" panose="020B0606020202030204" pitchFamily="34" charset="0"/>
              </a:rPr>
              <a:t>prescriptions</a:t>
            </a:r>
            <a:endParaRPr lang="el-GR" sz="1300" dirty="0">
              <a:latin typeface="Arial Narrow" panose="020B0606020202030204" pitchFamily="34" charset="0"/>
            </a:endParaRPr>
          </a:p>
        </p:txBody>
      </p:sp>
      <p:cxnSp>
        <p:nvCxnSpPr>
          <p:cNvPr id="21" name="Γωνιακή σύνδεση 20"/>
          <p:cNvCxnSpPr>
            <a:stCxn id="15" idx="3"/>
            <a:endCxn id="17" idx="3"/>
          </p:cNvCxnSpPr>
          <p:nvPr/>
        </p:nvCxnSpPr>
        <p:spPr>
          <a:xfrm flipH="1">
            <a:off x="9222635" y="1739246"/>
            <a:ext cx="156870" cy="1041682"/>
          </a:xfrm>
          <a:prstGeom prst="bentConnector3">
            <a:avLst>
              <a:gd name="adj1" fmla="val -38016"/>
            </a:avLst>
          </a:prstGeom>
          <a:ln>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22" name="Γωνιακή σύνδεση 21"/>
          <p:cNvCxnSpPr>
            <a:stCxn id="15" idx="3"/>
            <a:endCxn id="19" idx="3"/>
          </p:cNvCxnSpPr>
          <p:nvPr/>
        </p:nvCxnSpPr>
        <p:spPr>
          <a:xfrm flipH="1">
            <a:off x="9222635" y="1739246"/>
            <a:ext cx="156870" cy="4750094"/>
          </a:xfrm>
          <a:prstGeom prst="bentConnector3">
            <a:avLst>
              <a:gd name="adj1" fmla="val -38016"/>
            </a:avLst>
          </a:prstGeom>
          <a:ln>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23" name="Γωνιακή σύνδεση 22"/>
          <p:cNvCxnSpPr>
            <a:cxnSpLocks/>
            <a:stCxn id="15" idx="3"/>
            <a:endCxn id="16" idx="3"/>
          </p:cNvCxnSpPr>
          <p:nvPr/>
        </p:nvCxnSpPr>
        <p:spPr>
          <a:xfrm flipH="1">
            <a:off x="9222637" y="1739247"/>
            <a:ext cx="156869" cy="1909285"/>
          </a:xfrm>
          <a:prstGeom prst="bentConnector3">
            <a:avLst>
              <a:gd name="adj1" fmla="val -38016"/>
            </a:avLst>
          </a:prstGeom>
          <a:ln>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24" name="Γωνιακή σύνδεση 23"/>
          <p:cNvCxnSpPr>
            <a:stCxn id="15" idx="3"/>
            <a:endCxn id="18" idx="3"/>
          </p:cNvCxnSpPr>
          <p:nvPr/>
        </p:nvCxnSpPr>
        <p:spPr>
          <a:xfrm flipH="1">
            <a:off x="9222635" y="1739247"/>
            <a:ext cx="156870" cy="3450791"/>
          </a:xfrm>
          <a:prstGeom prst="bentConnector3">
            <a:avLst>
              <a:gd name="adj1" fmla="val -38016"/>
            </a:avLst>
          </a:prstGeom>
          <a:ln>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25" name="Γωνιακή σύνδεση 24"/>
          <p:cNvCxnSpPr>
            <a:stCxn id="15" idx="3"/>
            <a:endCxn id="20" idx="3"/>
          </p:cNvCxnSpPr>
          <p:nvPr/>
        </p:nvCxnSpPr>
        <p:spPr>
          <a:xfrm flipH="1">
            <a:off x="9222635" y="1739246"/>
            <a:ext cx="156870" cy="4316048"/>
          </a:xfrm>
          <a:prstGeom prst="bentConnector3">
            <a:avLst>
              <a:gd name="adj1" fmla="val -38016"/>
            </a:avLst>
          </a:prstGeom>
          <a:ln>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26" name="Γωνιακή σύνδεση 25"/>
          <p:cNvCxnSpPr>
            <a:stCxn id="8" idx="2"/>
            <a:endCxn id="15" idx="0"/>
          </p:cNvCxnSpPr>
          <p:nvPr/>
        </p:nvCxnSpPr>
        <p:spPr>
          <a:xfrm rot="16200000" flipH="1">
            <a:off x="8005760" y="752461"/>
            <a:ext cx="398478" cy="855012"/>
          </a:xfrm>
          <a:prstGeom prst="bentConnector3">
            <a:avLst>
              <a:gd name="adj1" fmla="val 50000"/>
            </a:avLst>
          </a:prstGeom>
          <a:ln>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27" name="Γωνιακή σύνδεση 26"/>
          <p:cNvCxnSpPr>
            <a:stCxn id="8" idx="2"/>
            <a:endCxn id="9" idx="0"/>
          </p:cNvCxnSpPr>
          <p:nvPr/>
        </p:nvCxnSpPr>
        <p:spPr>
          <a:xfrm rot="16200000" flipH="1">
            <a:off x="8877833" y="-119611"/>
            <a:ext cx="400695" cy="2601372"/>
          </a:xfrm>
          <a:prstGeom prst="bentConnector3">
            <a:avLst>
              <a:gd name="adj1" fmla="val 50000"/>
            </a:avLst>
          </a:prstGeom>
          <a:ln>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28" name="Γωνιακή σύνδεση 27"/>
          <p:cNvCxnSpPr>
            <a:cxnSpLocks/>
            <a:stCxn id="9" idx="3"/>
            <a:endCxn id="10" idx="3"/>
          </p:cNvCxnSpPr>
          <p:nvPr/>
        </p:nvCxnSpPr>
        <p:spPr>
          <a:xfrm flipH="1">
            <a:off x="10964083" y="1741463"/>
            <a:ext cx="161782" cy="1047854"/>
          </a:xfrm>
          <a:prstGeom prst="bentConnector3">
            <a:avLst>
              <a:gd name="adj1" fmla="val -141301"/>
            </a:avLst>
          </a:prstGeom>
          <a:ln>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29" name="Γωνιακή σύνδεση 28"/>
          <p:cNvCxnSpPr>
            <a:cxnSpLocks/>
            <a:stCxn id="9" idx="3"/>
            <a:endCxn id="13" idx="3"/>
          </p:cNvCxnSpPr>
          <p:nvPr/>
        </p:nvCxnSpPr>
        <p:spPr>
          <a:xfrm flipH="1">
            <a:off x="10964855" y="1741463"/>
            <a:ext cx="161010" cy="1903561"/>
          </a:xfrm>
          <a:prstGeom prst="bentConnector3">
            <a:avLst>
              <a:gd name="adj1" fmla="val -141979"/>
            </a:avLst>
          </a:prstGeom>
          <a:ln>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30" name="Γωνιακή σύνδεση 29"/>
          <p:cNvCxnSpPr>
            <a:stCxn id="9" idx="3"/>
            <a:endCxn id="58" idx="3"/>
          </p:cNvCxnSpPr>
          <p:nvPr/>
        </p:nvCxnSpPr>
        <p:spPr>
          <a:xfrm flipH="1">
            <a:off x="10967764" y="1741463"/>
            <a:ext cx="158101" cy="3415729"/>
          </a:xfrm>
          <a:prstGeom prst="bentConnector3">
            <a:avLst>
              <a:gd name="adj1" fmla="val -144591"/>
            </a:avLst>
          </a:prstGeom>
          <a:ln>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31" name="Γωνιακή σύνδεση 30"/>
          <p:cNvCxnSpPr>
            <a:cxnSpLocks/>
            <a:stCxn id="9" idx="3"/>
            <a:endCxn id="14" idx="3"/>
          </p:cNvCxnSpPr>
          <p:nvPr/>
        </p:nvCxnSpPr>
        <p:spPr>
          <a:xfrm flipH="1">
            <a:off x="10967764" y="1741463"/>
            <a:ext cx="158101" cy="2652730"/>
          </a:xfrm>
          <a:prstGeom prst="bentConnector3">
            <a:avLst>
              <a:gd name="adj1" fmla="val -144591"/>
            </a:avLst>
          </a:prstGeom>
          <a:ln>
            <a:solidFill>
              <a:srgbClr val="FFFF00"/>
            </a:solidFill>
            <a:tailEnd type="none"/>
          </a:ln>
        </p:spPr>
        <p:style>
          <a:lnRef idx="1">
            <a:schemeClr val="accent1"/>
          </a:lnRef>
          <a:fillRef idx="0">
            <a:schemeClr val="accent1"/>
          </a:fillRef>
          <a:effectRef idx="0">
            <a:schemeClr val="accent1"/>
          </a:effectRef>
          <a:fontRef idx="minor">
            <a:schemeClr val="tx1"/>
          </a:fontRef>
        </p:style>
      </p:cxnSp>
      <p:sp>
        <p:nvSpPr>
          <p:cNvPr id="32" name="Στρογγυλεμένο ορθογώνιο 31"/>
          <p:cNvSpPr/>
          <p:nvPr/>
        </p:nvSpPr>
        <p:spPr>
          <a:xfrm>
            <a:off x="4303273" y="1379452"/>
            <a:ext cx="1494000" cy="720080"/>
          </a:xfrm>
          <a:prstGeom prst="roundRect">
            <a:avLst/>
          </a:prstGeom>
          <a:solidFill>
            <a:schemeClr val="accent1">
              <a:lumMod val="50000"/>
              <a:alpha val="71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1300" dirty="0">
                <a:latin typeface="Arial Narrow" panose="020B0606020202030204" pitchFamily="34" charset="0"/>
              </a:rPr>
              <a:t>general data  &amp;</a:t>
            </a:r>
            <a:endParaRPr lang="el-GR" sz="1300" dirty="0">
              <a:latin typeface="Arial Narrow" panose="020B0606020202030204" pitchFamily="34" charset="0"/>
            </a:endParaRPr>
          </a:p>
          <a:p>
            <a:pPr algn="ctr"/>
            <a:r>
              <a:rPr lang="en-US" sz="1300" dirty="0">
                <a:latin typeface="Arial Narrow" panose="020B0606020202030204" pitchFamily="34" charset="0"/>
              </a:rPr>
              <a:t>characteristics</a:t>
            </a:r>
            <a:endParaRPr lang="el-GR" sz="1050" dirty="0">
              <a:latin typeface="Arial Narrow" panose="020B0606020202030204" pitchFamily="34" charset="0"/>
            </a:endParaRPr>
          </a:p>
        </p:txBody>
      </p:sp>
      <p:sp>
        <p:nvSpPr>
          <p:cNvPr id="33" name="Στρογγυλεμένο ορθογώνιο 32"/>
          <p:cNvSpPr/>
          <p:nvPr/>
        </p:nvSpPr>
        <p:spPr>
          <a:xfrm>
            <a:off x="8061951" y="4149080"/>
            <a:ext cx="1160685" cy="720080"/>
          </a:xfrm>
          <a:prstGeom prst="roundRect">
            <a:avLst/>
          </a:prstGeom>
          <a:solidFill>
            <a:schemeClr val="tx1">
              <a:lumMod val="75000"/>
              <a:lumOff val="25000"/>
              <a:alpha val="71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300" dirty="0">
                <a:latin typeface="Arial Narrow" panose="020B0606020202030204" pitchFamily="34" charset="0"/>
              </a:rPr>
              <a:t>intervention reports &amp; data</a:t>
            </a:r>
          </a:p>
          <a:p>
            <a:pPr algn="ctr"/>
            <a:r>
              <a:rPr lang="en-US" sz="1050" dirty="0">
                <a:latin typeface="Arial Narrow" panose="020B0606020202030204" pitchFamily="34" charset="0"/>
              </a:rPr>
              <a:t>(e.g., surgical)</a:t>
            </a:r>
            <a:endParaRPr lang="el-GR" sz="1050" dirty="0">
              <a:latin typeface="Arial Narrow" panose="020B0606020202030204" pitchFamily="34" charset="0"/>
            </a:endParaRPr>
          </a:p>
        </p:txBody>
      </p:sp>
      <p:cxnSp>
        <p:nvCxnSpPr>
          <p:cNvPr id="34" name="Γωνιακή σύνδεση 33"/>
          <p:cNvCxnSpPr>
            <a:stCxn id="15" idx="3"/>
            <a:endCxn id="33" idx="3"/>
          </p:cNvCxnSpPr>
          <p:nvPr/>
        </p:nvCxnSpPr>
        <p:spPr>
          <a:xfrm flipH="1">
            <a:off x="9222635" y="1739246"/>
            <a:ext cx="156870" cy="2769874"/>
          </a:xfrm>
          <a:prstGeom prst="bentConnector3">
            <a:avLst>
              <a:gd name="adj1" fmla="val -38016"/>
            </a:avLst>
          </a:prstGeom>
          <a:ln>
            <a:solidFill>
              <a:srgbClr val="FFFF00"/>
            </a:solidFill>
            <a:tailEnd type="none"/>
          </a:ln>
        </p:spPr>
        <p:style>
          <a:lnRef idx="1">
            <a:schemeClr val="accent1"/>
          </a:lnRef>
          <a:fillRef idx="0">
            <a:schemeClr val="accent1"/>
          </a:fillRef>
          <a:effectRef idx="0">
            <a:schemeClr val="accent1"/>
          </a:effectRef>
          <a:fontRef idx="minor">
            <a:schemeClr val="tx1"/>
          </a:fontRef>
        </p:style>
      </p:cxnSp>
      <p:sp>
        <p:nvSpPr>
          <p:cNvPr id="36" name="Στρογγυλεμένο ορθογώνιο 35"/>
          <p:cNvSpPr/>
          <p:nvPr/>
        </p:nvSpPr>
        <p:spPr>
          <a:xfrm>
            <a:off x="8061949" y="5445224"/>
            <a:ext cx="1160687" cy="360040"/>
          </a:xfrm>
          <a:prstGeom prst="roundRect">
            <a:avLst/>
          </a:prstGeom>
          <a:solidFill>
            <a:srgbClr val="FF0000">
              <a:alpha val="71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300" dirty="0">
                <a:latin typeface="Arial Narrow" panose="020B0606020202030204" pitchFamily="34" charset="0"/>
              </a:rPr>
              <a:t>instructions / plan</a:t>
            </a:r>
            <a:endParaRPr lang="el-GR" sz="1300" dirty="0">
              <a:latin typeface="Arial Narrow" panose="020B0606020202030204" pitchFamily="34" charset="0"/>
            </a:endParaRPr>
          </a:p>
        </p:txBody>
      </p:sp>
      <p:cxnSp>
        <p:nvCxnSpPr>
          <p:cNvPr id="37" name="Γωνιακή σύνδεση 36"/>
          <p:cNvCxnSpPr>
            <a:stCxn id="15" idx="3"/>
            <a:endCxn id="36" idx="3"/>
          </p:cNvCxnSpPr>
          <p:nvPr/>
        </p:nvCxnSpPr>
        <p:spPr>
          <a:xfrm flipH="1">
            <a:off x="9222635" y="1739246"/>
            <a:ext cx="156870" cy="3885998"/>
          </a:xfrm>
          <a:prstGeom prst="bentConnector3">
            <a:avLst>
              <a:gd name="adj1" fmla="val -38015"/>
            </a:avLst>
          </a:prstGeom>
          <a:ln>
            <a:solidFill>
              <a:srgbClr val="FFFF00"/>
            </a:solidFill>
            <a:tailEnd type="none"/>
          </a:ln>
        </p:spPr>
        <p:style>
          <a:lnRef idx="1">
            <a:schemeClr val="accent1"/>
          </a:lnRef>
          <a:fillRef idx="0">
            <a:schemeClr val="accent1"/>
          </a:fillRef>
          <a:effectRef idx="0">
            <a:schemeClr val="accent1"/>
          </a:effectRef>
          <a:fontRef idx="minor">
            <a:schemeClr val="tx1"/>
          </a:fontRef>
        </p:style>
      </p:cxnSp>
      <p:sp>
        <p:nvSpPr>
          <p:cNvPr id="38" name="Στρογγυλεμένο ορθογώνιο 37"/>
          <p:cNvSpPr/>
          <p:nvPr/>
        </p:nvSpPr>
        <p:spPr>
          <a:xfrm>
            <a:off x="6103473" y="1381423"/>
            <a:ext cx="1494000" cy="720080"/>
          </a:xfrm>
          <a:prstGeom prst="roundRect">
            <a:avLst/>
          </a:prstGeom>
          <a:solidFill>
            <a:schemeClr val="accent1">
              <a:lumMod val="50000"/>
              <a:alpha val="71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1300" dirty="0">
                <a:latin typeface="Arial Narrow" panose="020B0606020202030204" pitchFamily="34" charset="0"/>
              </a:rPr>
              <a:t>health profile</a:t>
            </a:r>
            <a:endParaRPr lang="el-GR" sz="1300" dirty="0">
              <a:latin typeface="Arial Narrow" panose="020B0606020202030204" pitchFamily="34" charset="0"/>
            </a:endParaRPr>
          </a:p>
          <a:p>
            <a:pPr algn="ctr"/>
            <a:r>
              <a:rPr lang="el-GR" sz="1050" dirty="0">
                <a:latin typeface="Arial Narrow" panose="020B0606020202030204" pitchFamily="34" charset="0"/>
              </a:rPr>
              <a:t>(</a:t>
            </a:r>
            <a:r>
              <a:rPr lang="en-US" sz="1050" dirty="0">
                <a:latin typeface="Arial Narrow" panose="020B0606020202030204" pitchFamily="34" charset="0"/>
              </a:rPr>
              <a:t>automatically extracted and/or from user input</a:t>
            </a:r>
            <a:r>
              <a:rPr lang="el-GR" sz="1050" dirty="0">
                <a:latin typeface="Arial Narrow" panose="020B0606020202030204" pitchFamily="34" charset="0"/>
              </a:rPr>
              <a:t>)</a:t>
            </a:r>
          </a:p>
        </p:txBody>
      </p:sp>
      <p:sp>
        <p:nvSpPr>
          <p:cNvPr id="39" name="Στρογγυλεμένο ορθογώνιο 38"/>
          <p:cNvSpPr/>
          <p:nvPr/>
        </p:nvSpPr>
        <p:spPr>
          <a:xfrm>
            <a:off x="6266111" y="3283098"/>
            <a:ext cx="1169394" cy="720080"/>
          </a:xfrm>
          <a:prstGeom prst="roundRect">
            <a:avLst/>
          </a:prstGeom>
          <a:solidFill>
            <a:schemeClr val="tx1">
              <a:lumMod val="75000"/>
              <a:lumOff val="25000"/>
              <a:alpha val="71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1300" dirty="0">
                <a:latin typeface="Arial Narrow" panose="020B0606020202030204" pitchFamily="34" charset="0"/>
              </a:rPr>
              <a:t>current plan</a:t>
            </a:r>
            <a:endParaRPr lang="el-GR" sz="1300" dirty="0">
              <a:latin typeface="Arial Narrow" panose="020B0606020202030204" pitchFamily="34" charset="0"/>
            </a:endParaRPr>
          </a:p>
        </p:txBody>
      </p:sp>
      <p:sp>
        <p:nvSpPr>
          <p:cNvPr id="40" name="Στρογγυλεμένο ορθογώνιο 39"/>
          <p:cNvSpPr/>
          <p:nvPr/>
        </p:nvSpPr>
        <p:spPr>
          <a:xfrm>
            <a:off x="6273501" y="5867333"/>
            <a:ext cx="1168723" cy="720080"/>
          </a:xfrm>
          <a:prstGeom prst="roundRect">
            <a:avLst/>
          </a:prstGeom>
          <a:solidFill>
            <a:schemeClr val="tx1">
              <a:lumMod val="75000"/>
              <a:lumOff val="25000"/>
              <a:alpha val="71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1300" dirty="0">
                <a:latin typeface="Arial Narrow" panose="020B0606020202030204" pitchFamily="34" charset="0"/>
              </a:rPr>
              <a:t>risk factors</a:t>
            </a:r>
            <a:endParaRPr lang="el-GR" sz="1300" dirty="0">
              <a:latin typeface="Arial Narrow" panose="020B0606020202030204" pitchFamily="34" charset="0"/>
            </a:endParaRPr>
          </a:p>
        </p:txBody>
      </p:sp>
      <p:sp>
        <p:nvSpPr>
          <p:cNvPr id="41" name="Στρογγυλεμένο ορθογώνιο 40"/>
          <p:cNvSpPr/>
          <p:nvPr/>
        </p:nvSpPr>
        <p:spPr>
          <a:xfrm>
            <a:off x="6266112" y="4149080"/>
            <a:ext cx="1168723" cy="720080"/>
          </a:xfrm>
          <a:prstGeom prst="roundRect">
            <a:avLst/>
          </a:prstGeom>
          <a:solidFill>
            <a:schemeClr val="tx1">
              <a:lumMod val="75000"/>
              <a:lumOff val="25000"/>
              <a:alpha val="71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1300" dirty="0">
                <a:latin typeface="Arial Narrow" panose="020B0606020202030204" pitchFamily="34" charset="0"/>
              </a:rPr>
              <a:t>medical history</a:t>
            </a:r>
          </a:p>
          <a:p>
            <a:pPr algn="ctr"/>
            <a:r>
              <a:rPr lang="en-US" sz="1050" dirty="0">
                <a:latin typeface="Arial Narrow" panose="020B0606020202030204" pitchFamily="34" charset="0"/>
              </a:rPr>
              <a:t>(hospitalizations, surgeries, therapies, immunizations, etc.)</a:t>
            </a:r>
            <a:endParaRPr lang="el-GR" sz="1050" dirty="0">
              <a:latin typeface="Arial Narrow" panose="020B0606020202030204" pitchFamily="34" charset="0"/>
            </a:endParaRPr>
          </a:p>
        </p:txBody>
      </p:sp>
      <p:sp>
        <p:nvSpPr>
          <p:cNvPr id="42" name="Στρογγυλεμένο ορθογώνιο 41"/>
          <p:cNvSpPr/>
          <p:nvPr/>
        </p:nvSpPr>
        <p:spPr>
          <a:xfrm>
            <a:off x="4461373" y="4149080"/>
            <a:ext cx="1179511" cy="720080"/>
          </a:xfrm>
          <a:prstGeom prst="roundRect">
            <a:avLst/>
          </a:prstGeom>
          <a:solidFill>
            <a:schemeClr val="tx1">
              <a:lumMod val="75000"/>
              <a:lumOff val="25000"/>
              <a:alpha val="71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1300" dirty="0">
                <a:latin typeface="Arial Narrow" panose="020B0606020202030204" pitchFamily="34" charset="0"/>
              </a:rPr>
              <a:t>family </a:t>
            </a:r>
            <a:br>
              <a:rPr lang="en-US" sz="1300" dirty="0">
                <a:latin typeface="Arial Narrow" panose="020B0606020202030204" pitchFamily="34" charset="0"/>
              </a:rPr>
            </a:br>
            <a:r>
              <a:rPr lang="en-US" sz="1300" dirty="0">
                <a:latin typeface="Arial Narrow" panose="020B0606020202030204" pitchFamily="34" charset="0"/>
              </a:rPr>
              <a:t>history</a:t>
            </a:r>
            <a:endParaRPr lang="el-GR" sz="1050" dirty="0">
              <a:latin typeface="Arial Narrow" panose="020B0606020202030204" pitchFamily="34" charset="0"/>
            </a:endParaRPr>
          </a:p>
        </p:txBody>
      </p:sp>
      <p:cxnSp>
        <p:nvCxnSpPr>
          <p:cNvPr id="43" name="Γωνιακή σύνδεση 42"/>
          <p:cNvCxnSpPr>
            <a:stCxn id="8" idx="2"/>
            <a:endCxn id="32" idx="0"/>
          </p:cNvCxnSpPr>
          <p:nvPr/>
        </p:nvCxnSpPr>
        <p:spPr>
          <a:xfrm rot="5400000">
            <a:off x="6214521" y="-183520"/>
            <a:ext cx="398724" cy="2727220"/>
          </a:xfrm>
          <a:prstGeom prst="bentConnector3">
            <a:avLst>
              <a:gd name="adj1" fmla="val 50000"/>
            </a:avLst>
          </a:prstGeom>
          <a:ln>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44" name="Γωνιακή σύνδεση 43"/>
          <p:cNvCxnSpPr>
            <a:stCxn id="32" idx="3"/>
            <a:endCxn id="42" idx="3"/>
          </p:cNvCxnSpPr>
          <p:nvPr/>
        </p:nvCxnSpPr>
        <p:spPr>
          <a:xfrm flipH="1">
            <a:off x="5640883" y="1739492"/>
            <a:ext cx="156390" cy="2769628"/>
          </a:xfrm>
          <a:prstGeom prst="bentConnector3">
            <a:avLst>
              <a:gd name="adj1" fmla="val -76264"/>
            </a:avLst>
          </a:prstGeom>
          <a:ln>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45" name="Γωνιακή σύνδεση 44"/>
          <p:cNvCxnSpPr>
            <a:stCxn id="38" idx="3"/>
            <a:endCxn id="11" idx="3"/>
          </p:cNvCxnSpPr>
          <p:nvPr/>
        </p:nvCxnSpPr>
        <p:spPr>
          <a:xfrm flipH="1">
            <a:off x="7435505" y="1741464"/>
            <a:ext cx="161968" cy="1039881"/>
          </a:xfrm>
          <a:prstGeom prst="bentConnector3">
            <a:avLst>
              <a:gd name="adj1" fmla="val -67501"/>
            </a:avLst>
          </a:prstGeom>
          <a:ln>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46" name="Γωνιακή σύνδεση 45"/>
          <p:cNvCxnSpPr>
            <a:stCxn id="38" idx="3"/>
            <a:endCxn id="39" idx="3"/>
          </p:cNvCxnSpPr>
          <p:nvPr/>
        </p:nvCxnSpPr>
        <p:spPr>
          <a:xfrm flipH="1">
            <a:off x="7435505" y="1741464"/>
            <a:ext cx="161968" cy="1901675"/>
          </a:xfrm>
          <a:prstGeom prst="bentConnector3">
            <a:avLst>
              <a:gd name="adj1" fmla="val -67500"/>
            </a:avLst>
          </a:prstGeom>
          <a:ln>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47" name="Γωνιακή σύνδεση 46"/>
          <p:cNvCxnSpPr>
            <a:stCxn id="38" idx="3"/>
            <a:endCxn id="41" idx="3"/>
          </p:cNvCxnSpPr>
          <p:nvPr/>
        </p:nvCxnSpPr>
        <p:spPr>
          <a:xfrm flipH="1">
            <a:off x="7434835" y="1741464"/>
            <a:ext cx="162639" cy="2767657"/>
          </a:xfrm>
          <a:prstGeom prst="bentConnector3">
            <a:avLst>
              <a:gd name="adj1" fmla="val -67222"/>
            </a:avLst>
          </a:prstGeom>
          <a:ln>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48" name="Γωνιακή σύνδεση 47"/>
          <p:cNvCxnSpPr>
            <a:stCxn id="38" idx="3"/>
            <a:endCxn id="40" idx="3"/>
          </p:cNvCxnSpPr>
          <p:nvPr/>
        </p:nvCxnSpPr>
        <p:spPr>
          <a:xfrm flipH="1">
            <a:off x="7442223" y="1741463"/>
            <a:ext cx="155250" cy="4485910"/>
          </a:xfrm>
          <a:prstGeom prst="bentConnector3">
            <a:avLst>
              <a:gd name="adj1" fmla="val -76824"/>
            </a:avLst>
          </a:prstGeom>
          <a:ln>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49" name="Γωνιακή σύνδεση 48"/>
          <p:cNvCxnSpPr>
            <a:stCxn id="38" idx="0"/>
            <a:endCxn id="8" idx="2"/>
          </p:cNvCxnSpPr>
          <p:nvPr/>
        </p:nvCxnSpPr>
        <p:spPr>
          <a:xfrm rot="5400000" flipH="1" flipV="1">
            <a:off x="7113637" y="717566"/>
            <a:ext cx="400695" cy="927020"/>
          </a:xfrm>
          <a:prstGeom prst="bentConnector3">
            <a:avLst>
              <a:gd name="adj1" fmla="val 50000"/>
            </a:avLst>
          </a:prstGeom>
          <a:ln>
            <a:solidFill>
              <a:srgbClr val="FFFF00"/>
            </a:solidFill>
            <a:tailEnd type="none"/>
          </a:ln>
        </p:spPr>
        <p:style>
          <a:lnRef idx="1">
            <a:schemeClr val="accent1"/>
          </a:lnRef>
          <a:fillRef idx="0">
            <a:schemeClr val="accent1"/>
          </a:fillRef>
          <a:effectRef idx="0">
            <a:schemeClr val="accent1"/>
          </a:effectRef>
          <a:fontRef idx="minor">
            <a:schemeClr val="tx1"/>
          </a:fontRef>
        </p:style>
      </p:cxnSp>
      <p:sp>
        <p:nvSpPr>
          <p:cNvPr id="50" name="Στρογγυλεμένο ορθογώνιο 49"/>
          <p:cNvSpPr/>
          <p:nvPr/>
        </p:nvSpPr>
        <p:spPr>
          <a:xfrm>
            <a:off x="4465576" y="2420888"/>
            <a:ext cx="1169394" cy="720080"/>
          </a:xfrm>
          <a:prstGeom prst="roundRect">
            <a:avLst/>
          </a:prstGeom>
          <a:solidFill>
            <a:schemeClr val="tx1">
              <a:lumMod val="75000"/>
              <a:lumOff val="25000"/>
              <a:alpha val="71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1300" dirty="0">
                <a:latin typeface="Arial Narrow" panose="020B0606020202030204" pitchFamily="34" charset="0"/>
              </a:rPr>
              <a:t>general data</a:t>
            </a:r>
            <a:br>
              <a:rPr lang="el-GR" sz="1300" dirty="0">
                <a:latin typeface="Arial Narrow" panose="020B0606020202030204" pitchFamily="34" charset="0"/>
              </a:rPr>
            </a:br>
            <a:r>
              <a:rPr lang="el-GR" sz="1050" dirty="0">
                <a:latin typeface="Arial Narrow" panose="020B0606020202030204" pitchFamily="34" charset="0"/>
              </a:rPr>
              <a:t>(</a:t>
            </a:r>
            <a:r>
              <a:rPr lang="en-US" sz="1050" dirty="0">
                <a:latin typeface="Arial Narrow" panose="020B0606020202030204" pitchFamily="34" charset="0"/>
              </a:rPr>
              <a:t>name, surname, national insurance number, email, etc.</a:t>
            </a:r>
            <a:r>
              <a:rPr lang="el-GR" sz="1050" dirty="0">
                <a:latin typeface="Arial Narrow" panose="020B0606020202030204" pitchFamily="34" charset="0"/>
              </a:rPr>
              <a:t>)</a:t>
            </a:r>
          </a:p>
        </p:txBody>
      </p:sp>
      <p:sp>
        <p:nvSpPr>
          <p:cNvPr id="51" name="Στρογγυλεμένο ορθογώνιο 50"/>
          <p:cNvSpPr/>
          <p:nvPr/>
        </p:nvSpPr>
        <p:spPr>
          <a:xfrm>
            <a:off x="4468532" y="3284984"/>
            <a:ext cx="1169394" cy="720080"/>
          </a:xfrm>
          <a:prstGeom prst="roundRect">
            <a:avLst/>
          </a:prstGeom>
          <a:solidFill>
            <a:schemeClr val="tx1">
              <a:lumMod val="75000"/>
              <a:lumOff val="25000"/>
              <a:alpha val="71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1300" dirty="0">
                <a:latin typeface="Arial Narrow" panose="020B0606020202030204" pitchFamily="34" charset="0"/>
              </a:rPr>
              <a:t>characteristic</a:t>
            </a:r>
            <a:endParaRPr lang="el-GR" sz="1300" dirty="0">
              <a:latin typeface="Arial Narrow" panose="020B0606020202030204" pitchFamily="34" charset="0"/>
            </a:endParaRPr>
          </a:p>
          <a:p>
            <a:pPr algn="ctr"/>
            <a:r>
              <a:rPr lang="el-GR" sz="1050" dirty="0">
                <a:latin typeface="Arial Narrow" panose="020B0606020202030204" pitchFamily="34" charset="0"/>
              </a:rPr>
              <a:t>(</a:t>
            </a:r>
            <a:r>
              <a:rPr lang="en-US" sz="1050" dirty="0">
                <a:latin typeface="Arial Narrow" panose="020B0606020202030204" pitchFamily="34" charset="0"/>
              </a:rPr>
              <a:t>sex</a:t>
            </a:r>
            <a:r>
              <a:rPr lang="el-GR" sz="1050" dirty="0">
                <a:latin typeface="Arial Narrow" panose="020B0606020202030204" pitchFamily="34" charset="0"/>
              </a:rPr>
              <a:t>, </a:t>
            </a:r>
            <a:r>
              <a:rPr lang="en-US" sz="1050" dirty="0">
                <a:latin typeface="Arial Narrow" panose="020B0606020202030204" pitchFamily="34" charset="0"/>
              </a:rPr>
              <a:t>age</a:t>
            </a:r>
            <a:r>
              <a:rPr lang="el-GR" sz="1050" dirty="0">
                <a:latin typeface="Arial Narrow" panose="020B0606020202030204" pitchFamily="34" charset="0"/>
              </a:rPr>
              <a:t>, </a:t>
            </a:r>
            <a:br>
              <a:rPr lang="el-GR" sz="1050" dirty="0">
                <a:latin typeface="Arial Narrow" panose="020B0606020202030204" pitchFamily="34" charset="0"/>
              </a:rPr>
            </a:br>
            <a:r>
              <a:rPr lang="en-US" sz="1050" dirty="0">
                <a:latin typeface="Arial Narrow" panose="020B0606020202030204" pitchFamily="34" charset="0"/>
              </a:rPr>
              <a:t>blood type</a:t>
            </a:r>
            <a:r>
              <a:rPr lang="el-GR" sz="1050" dirty="0">
                <a:latin typeface="Arial Narrow" panose="020B0606020202030204" pitchFamily="34" charset="0"/>
              </a:rPr>
              <a:t>, </a:t>
            </a:r>
            <a:r>
              <a:rPr lang="en-US" sz="1050" dirty="0">
                <a:latin typeface="Arial Narrow" panose="020B0606020202030204" pitchFamily="34" charset="0"/>
              </a:rPr>
              <a:t>etc.</a:t>
            </a:r>
            <a:r>
              <a:rPr lang="el-GR" sz="1300" dirty="0">
                <a:latin typeface="Arial Narrow" panose="020B0606020202030204" pitchFamily="34" charset="0"/>
              </a:rPr>
              <a:t>)</a:t>
            </a:r>
          </a:p>
        </p:txBody>
      </p:sp>
      <p:cxnSp>
        <p:nvCxnSpPr>
          <p:cNvPr id="52" name="Γωνιακή σύνδεση 51"/>
          <p:cNvCxnSpPr>
            <a:stCxn id="32" idx="3"/>
            <a:endCxn id="50" idx="3"/>
          </p:cNvCxnSpPr>
          <p:nvPr/>
        </p:nvCxnSpPr>
        <p:spPr>
          <a:xfrm flipH="1">
            <a:off x="5634971" y="1739492"/>
            <a:ext cx="162303" cy="1041436"/>
          </a:xfrm>
          <a:prstGeom prst="bentConnector3">
            <a:avLst>
              <a:gd name="adj1" fmla="val -67364"/>
            </a:avLst>
          </a:prstGeom>
          <a:ln>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53" name="Γωνιακή σύνδεση 52"/>
          <p:cNvCxnSpPr>
            <a:stCxn id="32" idx="3"/>
            <a:endCxn id="51" idx="3"/>
          </p:cNvCxnSpPr>
          <p:nvPr/>
        </p:nvCxnSpPr>
        <p:spPr>
          <a:xfrm flipH="1">
            <a:off x="5637927" y="1739492"/>
            <a:ext cx="159347" cy="1905532"/>
          </a:xfrm>
          <a:prstGeom prst="bentConnector3">
            <a:avLst>
              <a:gd name="adj1" fmla="val -74849"/>
            </a:avLst>
          </a:prstGeom>
          <a:ln>
            <a:solidFill>
              <a:srgbClr val="FFFF00"/>
            </a:solidFill>
            <a:tailEnd type="none"/>
          </a:ln>
        </p:spPr>
        <p:style>
          <a:lnRef idx="1">
            <a:schemeClr val="accent1"/>
          </a:lnRef>
          <a:fillRef idx="0">
            <a:schemeClr val="accent1"/>
          </a:fillRef>
          <a:effectRef idx="0">
            <a:schemeClr val="accent1"/>
          </a:effectRef>
          <a:fontRef idx="minor">
            <a:schemeClr val="tx1"/>
          </a:fontRef>
        </p:style>
      </p:cxnSp>
      <p:sp>
        <p:nvSpPr>
          <p:cNvPr id="54" name="Στρογγυλεμένο ορθογώνιο 53"/>
          <p:cNvSpPr/>
          <p:nvPr/>
        </p:nvSpPr>
        <p:spPr>
          <a:xfrm>
            <a:off x="4461373" y="5013176"/>
            <a:ext cx="1179510" cy="720080"/>
          </a:xfrm>
          <a:prstGeom prst="roundRect">
            <a:avLst/>
          </a:prstGeom>
          <a:solidFill>
            <a:schemeClr val="tx1">
              <a:lumMod val="75000"/>
              <a:lumOff val="25000"/>
              <a:alpha val="71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1300" dirty="0">
                <a:latin typeface="Arial Narrow" panose="020B0606020202030204" pitchFamily="34" charset="0"/>
              </a:rPr>
              <a:t>user profile</a:t>
            </a:r>
            <a:endParaRPr lang="el-GR" sz="1300" dirty="0">
              <a:latin typeface="Arial Narrow" panose="020B0606020202030204" pitchFamily="34" charset="0"/>
            </a:endParaRPr>
          </a:p>
          <a:p>
            <a:pPr algn="ctr"/>
            <a:r>
              <a:rPr lang="el-GR" sz="1050" dirty="0">
                <a:latin typeface="Arial Narrow" panose="020B0606020202030204" pitchFamily="34" charset="0"/>
              </a:rPr>
              <a:t>(</a:t>
            </a:r>
            <a:r>
              <a:rPr lang="en-US" sz="1050" dirty="0">
                <a:latin typeface="Arial Narrow" panose="020B0606020202030204" pitchFamily="34" charset="0"/>
              </a:rPr>
              <a:t>user ID</a:t>
            </a:r>
            <a:r>
              <a:rPr lang="el-GR" sz="1050" dirty="0">
                <a:latin typeface="Arial Narrow" panose="020B0606020202030204" pitchFamily="34" charset="0"/>
              </a:rPr>
              <a:t>, </a:t>
            </a:r>
            <a:r>
              <a:rPr lang="en-US" sz="1050" dirty="0">
                <a:latin typeface="Arial Narrow" panose="020B0606020202030204" pitchFamily="34" charset="0"/>
              </a:rPr>
              <a:t>password</a:t>
            </a:r>
            <a:r>
              <a:rPr lang="el-GR" sz="1050" dirty="0">
                <a:latin typeface="Arial Narrow" panose="020B0606020202030204" pitchFamily="34" charset="0"/>
              </a:rPr>
              <a:t>, </a:t>
            </a:r>
            <a:br>
              <a:rPr lang="el-GR" sz="1050" dirty="0">
                <a:latin typeface="Arial Narrow" panose="020B0606020202030204" pitchFamily="34" charset="0"/>
              </a:rPr>
            </a:br>
            <a:r>
              <a:rPr lang="en-US" sz="1050" dirty="0">
                <a:latin typeface="Arial Narrow" panose="020B0606020202030204" pitchFamily="34" charset="0"/>
              </a:rPr>
              <a:t>preferences, etc.</a:t>
            </a:r>
            <a:r>
              <a:rPr lang="el-GR" sz="1300" dirty="0">
                <a:latin typeface="Arial Narrow" panose="020B0606020202030204" pitchFamily="34" charset="0"/>
              </a:rPr>
              <a:t>)</a:t>
            </a:r>
          </a:p>
        </p:txBody>
      </p:sp>
      <p:cxnSp>
        <p:nvCxnSpPr>
          <p:cNvPr id="55" name="Γωνιακή σύνδεση 54"/>
          <p:cNvCxnSpPr>
            <a:stCxn id="32" idx="3"/>
            <a:endCxn id="54" idx="3"/>
          </p:cNvCxnSpPr>
          <p:nvPr/>
        </p:nvCxnSpPr>
        <p:spPr>
          <a:xfrm flipH="1">
            <a:off x="5640883" y="1739492"/>
            <a:ext cx="156390" cy="3633724"/>
          </a:xfrm>
          <a:prstGeom prst="bentConnector3">
            <a:avLst>
              <a:gd name="adj1" fmla="val -76264"/>
            </a:avLst>
          </a:prstGeom>
          <a:ln>
            <a:solidFill>
              <a:srgbClr val="FFFF00"/>
            </a:solidFill>
            <a:tailEnd type="none"/>
          </a:ln>
        </p:spPr>
        <p:style>
          <a:lnRef idx="1">
            <a:schemeClr val="accent1"/>
          </a:lnRef>
          <a:fillRef idx="0">
            <a:schemeClr val="accent1"/>
          </a:fillRef>
          <a:effectRef idx="0">
            <a:schemeClr val="accent1"/>
          </a:effectRef>
          <a:fontRef idx="minor">
            <a:schemeClr val="tx1"/>
          </a:fontRef>
        </p:style>
      </p:cxnSp>
      <p:sp>
        <p:nvSpPr>
          <p:cNvPr id="56" name="Στρογγυλεμένο ορθογώνιο 55"/>
          <p:cNvSpPr/>
          <p:nvPr/>
        </p:nvSpPr>
        <p:spPr>
          <a:xfrm>
            <a:off x="6274796" y="5013176"/>
            <a:ext cx="1168723" cy="720080"/>
          </a:xfrm>
          <a:prstGeom prst="roundRect">
            <a:avLst/>
          </a:prstGeom>
          <a:solidFill>
            <a:schemeClr val="tx1">
              <a:lumMod val="75000"/>
              <a:lumOff val="25000"/>
              <a:alpha val="71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1300" dirty="0">
                <a:latin typeface="Arial Narrow" panose="020B0606020202030204" pitchFamily="34" charset="0"/>
              </a:rPr>
              <a:t>life style</a:t>
            </a:r>
          </a:p>
          <a:p>
            <a:pPr algn="ctr"/>
            <a:r>
              <a:rPr lang="en-US" sz="1050" dirty="0">
                <a:latin typeface="Arial Narrow" panose="020B0606020202030204" pitchFamily="34" charset="0"/>
              </a:rPr>
              <a:t>(diet, sleep, </a:t>
            </a:r>
            <a:br>
              <a:rPr lang="en-US" sz="1050" dirty="0">
                <a:latin typeface="Arial Narrow" panose="020B0606020202030204" pitchFamily="34" charset="0"/>
              </a:rPr>
            </a:br>
            <a:r>
              <a:rPr lang="en-US" sz="1050" dirty="0">
                <a:latin typeface="Arial Narrow" panose="020B0606020202030204" pitchFamily="34" charset="0"/>
              </a:rPr>
              <a:t>exercise, etc.</a:t>
            </a:r>
            <a:r>
              <a:rPr lang="en-US" sz="1300" dirty="0">
                <a:latin typeface="Arial Narrow" panose="020B0606020202030204" pitchFamily="34" charset="0"/>
              </a:rPr>
              <a:t>) </a:t>
            </a:r>
            <a:endParaRPr lang="el-GR" sz="1300" dirty="0">
              <a:latin typeface="Arial Narrow" panose="020B0606020202030204" pitchFamily="34" charset="0"/>
            </a:endParaRPr>
          </a:p>
        </p:txBody>
      </p:sp>
      <p:cxnSp>
        <p:nvCxnSpPr>
          <p:cNvPr id="57" name="Γωνιακή σύνδεση 56"/>
          <p:cNvCxnSpPr>
            <a:stCxn id="38" idx="3"/>
            <a:endCxn id="56" idx="3"/>
          </p:cNvCxnSpPr>
          <p:nvPr/>
        </p:nvCxnSpPr>
        <p:spPr>
          <a:xfrm flipH="1">
            <a:off x="7443519" y="1741464"/>
            <a:ext cx="153955" cy="3631753"/>
          </a:xfrm>
          <a:prstGeom prst="bentConnector3">
            <a:avLst>
              <a:gd name="adj1" fmla="val -71015"/>
            </a:avLst>
          </a:prstGeom>
          <a:ln>
            <a:solidFill>
              <a:srgbClr val="FFFF00"/>
            </a:solidFill>
            <a:tailEnd type="none"/>
          </a:ln>
        </p:spPr>
        <p:style>
          <a:lnRef idx="1">
            <a:schemeClr val="accent1"/>
          </a:lnRef>
          <a:fillRef idx="0">
            <a:schemeClr val="accent1"/>
          </a:fillRef>
          <a:effectRef idx="0">
            <a:schemeClr val="accent1"/>
          </a:effectRef>
          <a:fontRef idx="minor">
            <a:schemeClr val="tx1"/>
          </a:fontRef>
        </p:style>
      </p:cxnSp>
      <p:sp>
        <p:nvSpPr>
          <p:cNvPr id="58" name="Στρογγυλεμένο ορθογώνιο 57"/>
          <p:cNvSpPr/>
          <p:nvPr/>
        </p:nvSpPr>
        <p:spPr>
          <a:xfrm>
            <a:off x="9785819" y="4797152"/>
            <a:ext cx="1181945" cy="720080"/>
          </a:xfrm>
          <a:prstGeom prst="roundRect">
            <a:avLst/>
          </a:prstGeom>
          <a:solidFill>
            <a:schemeClr val="tx1">
              <a:lumMod val="75000"/>
              <a:lumOff val="25000"/>
              <a:alpha val="71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300" dirty="0">
                <a:latin typeface="Arial Narrow" panose="020B0606020202030204" pitchFamily="34" charset="0"/>
              </a:rPr>
              <a:t>routine reports</a:t>
            </a:r>
            <a:br>
              <a:rPr lang="el-GR" sz="1300" dirty="0">
                <a:latin typeface="Arial Narrow" panose="020B0606020202030204" pitchFamily="34" charset="0"/>
              </a:rPr>
            </a:br>
            <a:r>
              <a:rPr lang="el-GR" sz="1050" dirty="0">
                <a:latin typeface="Arial Narrow" panose="020B0606020202030204" pitchFamily="34" charset="0"/>
              </a:rPr>
              <a:t>(</a:t>
            </a:r>
            <a:r>
              <a:rPr lang="en-US" sz="1050" dirty="0">
                <a:latin typeface="Arial Narrow" panose="020B0606020202030204" pitchFamily="34" charset="0"/>
              </a:rPr>
              <a:t>sleep</a:t>
            </a:r>
            <a:r>
              <a:rPr lang="el-GR" sz="1050" dirty="0">
                <a:latin typeface="Arial Narrow" panose="020B0606020202030204" pitchFamily="34" charset="0"/>
              </a:rPr>
              <a:t>, </a:t>
            </a:r>
            <a:r>
              <a:rPr lang="en-US" sz="1050" dirty="0">
                <a:latin typeface="Arial Narrow" panose="020B0606020202030204" pitchFamily="34" charset="0"/>
              </a:rPr>
              <a:t>diet, </a:t>
            </a:r>
            <a:br>
              <a:rPr lang="en-US" sz="1050" dirty="0">
                <a:latin typeface="Arial Narrow" panose="020B0606020202030204" pitchFamily="34" charset="0"/>
              </a:rPr>
            </a:br>
            <a:r>
              <a:rPr lang="en-US" sz="1050" dirty="0">
                <a:latin typeface="Arial Narrow" panose="020B0606020202030204" pitchFamily="34" charset="0"/>
              </a:rPr>
              <a:t>exercise, etc.</a:t>
            </a:r>
            <a:r>
              <a:rPr lang="el-GR" sz="1050" dirty="0">
                <a:latin typeface="Arial Narrow" panose="020B0606020202030204" pitchFamily="34" charset="0"/>
              </a:rPr>
              <a:t>)</a:t>
            </a:r>
            <a:endParaRPr lang="el-GR" sz="1300" dirty="0">
              <a:latin typeface="Arial Narrow" panose="020B0606020202030204" pitchFamily="34" charset="0"/>
            </a:endParaRPr>
          </a:p>
        </p:txBody>
      </p:sp>
      <p:sp>
        <p:nvSpPr>
          <p:cNvPr id="59" name="Στρογγυλεμένο ορθογώνιο 10">
            <a:extLst>
              <a:ext uri="{FF2B5EF4-FFF2-40B4-BE49-F238E27FC236}">
                <a16:creationId xmlns:a16="http://schemas.microsoft.com/office/drawing/2014/main" id="{5DAC6093-04B4-4533-92DA-564235C21002}"/>
              </a:ext>
            </a:extLst>
          </p:cNvPr>
          <p:cNvSpPr/>
          <p:nvPr/>
        </p:nvSpPr>
        <p:spPr>
          <a:xfrm>
            <a:off x="4477446" y="5877272"/>
            <a:ext cx="1169394" cy="720080"/>
          </a:xfrm>
          <a:prstGeom prst="roundRect">
            <a:avLst/>
          </a:prstGeom>
          <a:solidFill>
            <a:schemeClr val="tx1">
              <a:lumMod val="75000"/>
              <a:lumOff val="25000"/>
              <a:alpha val="71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1300" dirty="0">
                <a:latin typeface="Arial Narrow" panose="020B0606020202030204" pitchFamily="34" charset="0"/>
              </a:rPr>
              <a:t>disabilities</a:t>
            </a:r>
            <a:endParaRPr lang="el-GR" sz="1300" dirty="0">
              <a:latin typeface="Arial Narrow" panose="020B0606020202030204" pitchFamily="34" charset="0"/>
            </a:endParaRPr>
          </a:p>
        </p:txBody>
      </p:sp>
      <p:cxnSp>
        <p:nvCxnSpPr>
          <p:cNvPr id="60" name="Γωνιακή σύνδεση 54">
            <a:extLst>
              <a:ext uri="{FF2B5EF4-FFF2-40B4-BE49-F238E27FC236}">
                <a16:creationId xmlns:a16="http://schemas.microsoft.com/office/drawing/2014/main" id="{674AA095-E38D-43C1-9B95-D303555AA0E9}"/>
              </a:ext>
            </a:extLst>
          </p:cNvPr>
          <p:cNvCxnSpPr>
            <a:cxnSpLocks/>
            <a:stCxn id="32" idx="3"/>
            <a:endCxn id="59" idx="3"/>
          </p:cNvCxnSpPr>
          <p:nvPr/>
        </p:nvCxnSpPr>
        <p:spPr>
          <a:xfrm flipH="1">
            <a:off x="5646840" y="1739492"/>
            <a:ext cx="150433" cy="4497820"/>
          </a:xfrm>
          <a:prstGeom prst="bentConnector3">
            <a:avLst>
              <a:gd name="adj1" fmla="val -86601"/>
            </a:avLst>
          </a:prstGeom>
          <a:ln>
            <a:solidFill>
              <a:srgbClr val="FFFF00"/>
            </a:solidFill>
            <a:tailEnd type="none"/>
          </a:ln>
        </p:spPr>
        <p:style>
          <a:lnRef idx="1">
            <a:schemeClr val="accent1"/>
          </a:lnRef>
          <a:fillRef idx="0">
            <a:schemeClr val="accent1"/>
          </a:fillRef>
          <a:effectRef idx="0">
            <a:schemeClr val="accent1"/>
          </a:effectRef>
          <a:fontRef idx="minor">
            <a:schemeClr val="tx1"/>
          </a:fontRef>
        </p:style>
      </p:cxnSp>
      <p:sp>
        <p:nvSpPr>
          <p:cNvPr id="61" name="Στρογγυλεμένο ορθογώνιο 16">
            <a:extLst>
              <a:ext uri="{FF2B5EF4-FFF2-40B4-BE49-F238E27FC236}">
                <a16:creationId xmlns:a16="http://schemas.microsoft.com/office/drawing/2014/main" id="{14C79DC5-5455-4F7A-BDE9-6FB092D44C7B}"/>
              </a:ext>
            </a:extLst>
          </p:cNvPr>
          <p:cNvSpPr/>
          <p:nvPr/>
        </p:nvSpPr>
        <p:spPr>
          <a:xfrm>
            <a:off x="559688" y="5373215"/>
            <a:ext cx="1774437" cy="1003521"/>
          </a:xfrm>
          <a:prstGeom prst="roundRect">
            <a:avLst/>
          </a:prstGeom>
          <a:solidFill>
            <a:srgbClr val="FF0000">
              <a:alpha val="71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300" dirty="0">
                <a:latin typeface="Arial Narrow" panose="020B0606020202030204" pitchFamily="34" charset="0"/>
              </a:rPr>
              <a:t>data that can also be generated / imported automatically though devices / apps / systems</a:t>
            </a:r>
            <a:endParaRPr lang="el-GR" sz="1050" dirty="0">
              <a:latin typeface="Arial Narrow" panose="020B0606020202030204" pitchFamily="34" charset="0"/>
            </a:endParaRPr>
          </a:p>
        </p:txBody>
      </p:sp>
      <p:sp>
        <p:nvSpPr>
          <p:cNvPr id="62" name="Στρογγυλεμένο ορθογώνιο 57">
            <a:extLst>
              <a:ext uri="{FF2B5EF4-FFF2-40B4-BE49-F238E27FC236}">
                <a16:creationId xmlns:a16="http://schemas.microsoft.com/office/drawing/2014/main" id="{D6BB6967-8802-43F5-A259-90E99C0B033A}"/>
              </a:ext>
            </a:extLst>
          </p:cNvPr>
          <p:cNvSpPr/>
          <p:nvPr/>
        </p:nvSpPr>
        <p:spPr>
          <a:xfrm>
            <a:off x="9782138" y="5619332"/>
            <a:ext cx="1181945" cy="324095"/>
          </a:xfrm>
          <a:prstGeom prst="roundRect">
            <a:avLst/>
          </a:prstGeom>
          <a:solidFill>
            <a:schemeClr val="tx1">
              <a:lumMod val="75000"/>
              <a:lumOff val="25000"/>
              <a:alpha val="71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300" dirty="0">
                <a:latin typeface="Arial Narrow" panose="020B0606020202030204" pitchFamily="34" charset="0"/>
              </a:rPr>
              <a:t>scheduled visits</a:t>
            </a:r>
            <a:endParaRPr lang="el-GR" sz="1300" dirty="0">
              <a:latin typeface="Arial Narrow" panose="020B0606020202030204" pitchFamily="34" charset="0"/>
            </a:endParaRPr>
          </a:p>
        </p:txBody>
      </p:sp>
      <p:cxnSp>
        <p:nvCxnSpPr>
          <p:cNvPr id="63" name="Γωνιακή σύνδεση 29">
            <a:extLst>
              <a:ext uri="{FF2B5EF4-FFF2-40B4-BE49-F238E27FC236}">
                <a16:creationId xmlns:a16="http://schemas.microsoft.com/office/drawing/2014/main" id="{9B5392BE-5165-4C1F-BFED-B9A2E3B25389}"/>
              </a:ext>
            </a:extLst>
          </p:cNvPr>
          <p:cNvCxnSpPr>
            <a:cxnSpLocks/>
            <a:stCxn id="9" idx="3"/>
            <a:endCxn id="62" idx="3"/>
          </p:cNvCxnSpPr>
          <p:nvPr/>
        </p:nvCxnSpPr>
        <p:spPr>
          <a:xfrm flipH="1">
            <a:off x="10964083" y="1741463"/>
            <a:ext cx="161782" cy="4039917"/>
          </a:xfrm>
          <a:prstGeom prst="bentConnector3">
            <a:avLst>
              <a:gd name="adj1" fmla="val -141301"/>
            </a:avLst>
          </a:prstGeom>
          <a:ln>
            <a:solidFill>
              <a:srgbClr val="FFFF00"/>
            </a:solidFill>
            <a:tailEnd type="none"/>
          </a:ln>
        </p:spPr>
        <p:style>
          <a:lnRef idx="1">
            <a:schemeClr val="accent1"/>
          </a:lnRef>
          <a:fillRef idx="0">
            <a:schemeClr val="accent1"/>
          </a:fillRef>
          <a:effectRef idx="0">
            <a:schemeClr val="accent1"/>
          </a:effectRef>
          <a:fontRef idx="minor">
            <a:schemeClr val="tx1"/>
          </a:fontRef>
        </p:style>
      </p:cxnSp>
      <p:sp>
        <p:nvSpPr>
          <p:cNvPr id="70" name="Στρογγυλεμένο ορθογώνιο 13">
            <a:extLst>
              <a:ext uri="{FF2B5EF4-FFF2-40B4-BE49-F238E27FC236}">
                <a16:creationId xmlns:a16="http://schemas.microsoft.com/office/drawing/2014/main" id="{9E961BE7-E796-4B82-B2A8-D692A82CB141}"/>
              </a:ext>
            </a:extLst>
          </p:cNvPr>
          <p:cNvSpPr/>
          <p:nvPr/>
        </p:nvSpPr>
        <p:spPr>
          <a:xfrm>
            <a:off x="9782137" y="6008589"/>
            <a:ext cx="1181945" cy="720080"/>
          </a:xfrm>
          <a:prstGeom prst="roundRect">
            <a:avLst/>
          </a:prstGeom>
          <a:solidFill>
            <a:schemeClr val="tx1">
              <a:lumMod val="75000"/>
              <a:lumOff val="25000"/>
              <a:alpha val="71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300" dirty="0">
                <a:latin typeface="Arial Narrow" panose="020B0606020202030204" pitchFamily="34" charset="0"/>
              </a:rPr>
              <a:t>questionnaire based-reports</a:t>
            </a:r>
            <a:r>
              <a:rPr lang="el-GR" sz="1300" dirty="0">
                <a:latin typeface="Arial Narrow" panose="020B0606020202030204" pitchFamily="34" charset="0"/>
              </a:rPr>
              <a:t> </a:t>
            </a:r>
          </a:p>
        </p:txBody>
      </p:sp>
      <p:cxnSp>
        <p:nvCxnSpPr>
          <p:cNvPr id="71" name="Γωνιακή σύνδεση 29">
            <a:extLst>
              <a:ext uri="{FF2B5EF4-FFF2-40B4-BE49-F238E27FC236}">
                <a16:creationId xmlns:a16="http://schemas.microsoft.com/office/drawing/2014/main" id="{0410AABF-F880-4B92-AD12-E2739481CE98}"/>
              </a:ext>
            </a:extLst>
          </p:cNvPr>
          <p:cNvCxnSpPr>
            <a:cxnSpLocks/>
            <a:stCxn id="9" idx="3"/>
            <a:endCxn id="70" idx="3"/>
          </p:cNvCxnSpPr>
          <p:nvPr/>
        </p:nvCxnSpPr>
        <p:spPr>
          <a:xfrm flipH="1">
            <a:off x="10964082" y="1741463"/>
            <a:ext cx="161783" cy="4627166"/>
          </a:xfrm>
          <a:prstGeom prst="bentConnector3">
            <a:avLst>
              <a:gd name="adj1" fmla="val -141300"/>
            </a:avLst>
          </a:prstGeom>
          <a:ln>
            <a:solidFill>
              <a:srgbClr val="FFFF00"/>
            </a:solidFill>
            <a:tailEnd type="none"/>
          </a:ln>
        </p:spPr>
        <p:style>
          <a:lnRef idx="1">
            <a:schemeClr val="accent1"/>
          </a:lnRef>
          <a:fillRef idx="0">
            <a:schemeClr val="accent1"/>
          </a:fillRef>
          <a:effectRef idx="0">
            <a:schemeClr val="accent1"/>
          </a:effectRef>
          <a:fontRef idx="minor">
            <a:schemeClr val="tx1"/>
          </a:fontRef>
        </p:style>
      </p:cxnSp>
      <p:sp>
        <p:nvSpPr>
          <p:cNvPr id="78" name="Ορθογώνιο 77">
            <a:extLst>
              <a:ext uri="{FF2B5EF4-FFF2-40B4-BE49-F238E27FC236}">
                <a16:creationId xmlns:a16="http://schemas.microsoft.com/office/drawing/2014/main" id="{DA512233-964D-40EA-86AD-9DC9ACA400D1}"/>
              </a:ext>
            </a:extLst>
          </p:cNvPr>
          <p:cNvSpPr/>
          <p:nvPr/>
        </p:nvSpPr>
        <p:spPr>
          <a:xfrm>
            <a:off x="535522" y="403708"/>
            <a:ext cx="2474830" cy="1255215"/>
          </a:xfrm>
          <a:prstGeom prst="rect">
            <a:avLst/>
          </a:prstGeom>
        </p:spPr>
        <p:txBody>
          <a:bodyPr wrap="square">
            <a:spAutoFit/>
          </a:bodyPr>
          <a:lstStyle/>
          <a:p>
            <a:pPr>
              <a:lnSpc>
                <a:spcPct val="107000"/>
              </a:lnSpc>
              <a:spcAft>
                <a:spcPts val="800"/>
              </a:spcAft>
            </a:pPr>
            <a:r>
              <a:rPr lang="en-US" dirty="0">
                <a:solidFill>
                  <a:srgbClr val="FFFF00"/>
                </a:solidFill>
                <a:latin typeface="Arial Narrow" panose="020B0606020202030204" pitchFamily="34" charset="0"/>
                <a:ea typeface="Calibri" panose="020F0502020204030204" pitchFamily="34" charset="0"/>
                <a:cs typeface="Times New Roman" panose="02020603050405020304" pitchFamily="18" charset="0"/>
              </a:rPr>
              <a:t>Data (not files) in PHR database must automatically stored in all languages</a:t>
            </a:r>
          </a:p>
        </p:txBody>
      </p:sp>
    </p:spTree>
    <p:extLst>
      <p:ext uri="{BB962C8B-B14F-4D97-AF65-F5344CB8AC3E}">
        <p14:creationId xmlns:p14="http://schemas.microsoft.com/office/powerpoint/2010/main" val="925226001"/>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1" name="Ορθογώνιο 40">
            <a:extLst>
              <a:ext uri="{FF2B5EF4-FFF2-40B4-BE49-F238E27FC236}">
                <a16:creationId xmlns:a16="http://schemas.microsoft.com/office/drawing/2014/main" id="{EA3D2256-9555-44BB-8E5D-87D385F70100}"/>
              </a:ext>
            </a:extLst>
          </p:cNvPr>
          <p:cNvSpPr/>
          <p:nvPr/>
        </p:nvSpPr>
        <p:spPr>
          <a:xfrm>
            <a:off x="0" y="0"/>
            <a:ext cx="50111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8" name="Ευθύγραμμο βέλος σύνδεσης 257">
            <a:extLst>
              <a:ext uri="{FF2B5EF4-FFF2-40B4-BE49-F238E27FC236}">
                <a16:creationId xmlns:a16="http://schemas.microsoft.com/office/drawing/2014/main" id="{DE02AC6D-7584-40FC-B7B8-5C89A2FAA8A5}"/>
              </a:ext>
            </a:extLst>
          </p:cNvPr>
          <p:cNvCxnSpPr>
            <a:cxnSpLocks/>
          </p:cNvCxnSpPr>
          <p:nvPr/>
        </p:nvCxnSpPr>
        <p:spPr>
          <a:xfrm>
            <a:off x="8684635" y="5827257"/>
            <a:ext cx="0" cy="30926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106" name="Διάγραμμα ροής: Μαγνητικός δίσκος 105">
            <a:extLst>
              <a:ext uri="{FF2B5EF4-FFF2-40B4-BE49-F238E27FC236}">
                <a16:creationId xmlns:a16="http://schemas.microsoft.com/office/drawing/2014/main" id="{4A9BF850-AB71-4E5B-BE9B-1CDF2C84611D}"/>
              </a:ext>
            </a:extLst>
          </p:cNvPr>
          <p:cNvSpPr/>
          <p:nvPr/>
        </p:nvSpPr>
        <p:spPr>
          <a:xfrm>
            <a:off x="10397089" y="4920636"/>
            <a:ext cx="1286771" cy="808625"/>
          </a:xfrm>
          <a:prstGeom prst="flowChartMagneticDisk">
            <a:avLst/>
          </a:prstGeom>
          <a:solidFill>
            <a:srgbClr val="0094D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latin typeface="Arial Narrow" panose="020B0606020202030204" pitchFamily="34" charset="0"/>
              </a:rPr>
              <a:t>PHR database</a:t>
            </a:r>
          </a:p>
        </p:txBody>
      </p:sp>
      <p:cxnSp>
        <p:nvCxnSpPr>
          <p:cNvPr id="97" name="Γραμμή σύνδεσης: Γωνιώδης 96">
            <a:extLst>
              <a:ext uri="{FF2B5EF4-FFF2-40B4-BE49-F238E27FC236}">
                <a16:creationId xmlns:a16="http://schemas.microsoft.com/office/drawing/2014/main" id="{D5DF662E-C7B6-43D3-9B8F-D0B0634982E3}"/>
              </a:ext>
            </a:extLst>
          </p:cNvPr>
          <p:cNvCxnSpPr>
            <a:cxnSpLocks/>
            <a:stCxn id="261" idx="3"/>
            <a:endCxn id="106" idx="3"/>
          </p:cNvCxnSpPr>
          <p:nvPr/>
        </p:nvCxnSpPr>
        <p:spPr>
          <a:xfrm flipV="1">
            <a:off x="10534910" y="5729261"/>
            <a:ext cx="505565" cy="740054"/>
          </a:xfrm>
          <a:prstGeom prst="bentConnector2">
            <a:avLst/>
          </a:prstGeom>
          <a:ln>
            <a:prstDash val="dash"/>
            <a:tailEnd type="triangle"/>
          </a:ln>
        </p:spPr>
        <p:style>
          <a:lnRef idx="1">
            <a:schemeClr val="accent1"/>
          </a:lnRef>
          <a:fillRef idx="0">
            <a:schemeClr val="accent1"/>
          </a:fillRef>
          <a:effectRef idx="0">
            <a:schemeClr val="accent1"/>
          </a:effectRef>
          <a:fontRef idx="minor">
            <a:schemeClr val="tx1"/>
          </a:fontRef>
        </p:style>
      </p:cxnSp>
      <p:grpSp>
        <p:nvGrpSpPr>
          <p:cNvPr id="231" name="Ομάδα 230">
            <a:extLst>
              <a:ext uri="{FF2B5EF4-FFF2-40B4-BE49-F238E27FC236}">
                <a16:creationId xmlns:a16="http://schemas.microsoft.com/office/drawing/2014/main" id="{489EC4E1-EB9A-4A42-8B96-265100213B51}"/>
              </a:ext>
            </a:extLst>
          </p:cNvPr>
          <p:cNvGrpSpPr/>
          <p:nvPr/>
        </p:nvGrpSpPr>
        <p:grpSpPr>
          <a:xfrm>
            <a:off x="5135169" y="3708464"/>
            <a:ext cx="801297" cy="801297"/>
            <a:chOff x="2727961" y="4707061"/>
            <a:chExt cx="801297" cy="801297"/>
          </a:xfrm>
        </p:grpSpPr>
        <p:sp>
          <p:nvSpPr>
            <p:cNvPr id="232" name="Οβάλ 231">
              <a:extLst>
                <a:ext uri="{FF2B5EF4-FFF2-40B4-BE49-F238E27FC236}">
                  <a16:creationId xmlns:a16="http://schemas.microsoft.com/office/drawing/2014/main" id="{3F325A55-6AB7-403D-8EA8-9F0EB8849748}"/>
                </a:ext>
              </a:extLst>
            </p:cNvPr>
            <p:cNvSpPr/>
            <p:nvPr/>
          </p:nvSpPr>
          <p:spPr>
            <a:xfrm>
              <a:off x="2727961" y="4707061"/>
              <a:ext cx="801297" cy="80129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3" name="Εικόνα 232">
              <a:extLst>
                <a:ext uri="{FF2B5EF4-FFF2-40B4-BE49-F238E27FC236}">
                  <a16:creationId xmlns:a16="http://schemas.microsoft.com/office/drawing/2014/main" id="{9C7C2050-5C8B-4AE8-9EF3-D1CF3E4ECC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03959" y="4793664"/>
              <a:ext cx="669316" cy="648000"/>
            </a:xfrm>
            <a:prstGeom prst="rect">
              <a:avLst/>
            </a:prstGeom>
          </p:spPr>
        </p:pic>
      </p:grpSp>
      <p:pic>
        <p:nvPicPr>
          <p:cNvPr id="82" name="Εικόνα 81">
            <a:extLst>
              <a:ext uri="{FF2B5EF4-FFF2-40B4-BE49-F238E27FC236}">
                <a16:creationId xmlns:a16="http://schemas.microsoft.com/office/drawing/2014/main" id="{42075628-B6CE-4769-B163-4CB6122CD8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31485" y="4732388"/>
            <a:ext cx="1132802" cy="1159846"/>
          </a:xfrm>
          <a:prstGeom prst="rect">
            <a:avLst/>
          </a:prstGeom>
        </p:spPr>
      </p:pic>
      <p:cxnSp>
        <p:nvCxnSpPr>
          <p:cNvPr id="85" name="Ευθύγραμμο βέλος σύνδεσης 84">
            <a:extLst>
              <a:ext uri="{FF2B5EF4-FFF2-40B4-BE49-F238E27FC236}">
                <a16:creationId xmlns:a16="http://schemas.microsoft.com/office/drawing/2014/main" id="{D36EB0B1-F8B5-44AD-A48C-497CE1204D1B}"/>
              </a:ext>
            </a:extLst>
          </p:cNvPr>
          <p:cNvCxnSpPr>
            <a:cxnSpLocks/>
            <a:stCxn id="232" idx="4"/>
            <a:endCxn id="89" idx="1"/>
          </p:cNvCxnSpPr>
          <p:nvPr/>
        </p:nvCxnSpPr>
        <p:spPr>
          <a:xfrm>
            <a:off x="5535818" y="4509761"/>
            <a:ext cx="1987976" cy="19440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Ορθογώνιο 88">
            <a:extLst>
              <a:ext uri="{FF2B5EF4-FFF2-40B4-BE49-F238E27FC236}">
                <a16:creationId xmlns:a16="http://schemas.microsoft.com/office/drawing/2014/main" id="{F5AF3835-633D-48A2-87F0-775AE4668C41}"/>
              </a:ext>
            </a:extLst>
          </p:cNvPr>
          <p:cNvSpPr/>
          <p:nvPr/>
        </p:nvSpPr>
        <p:spPr>
          <a:xfrm>
            <a:off x="7523794" y="6130597"/>
            <a:ext cx="2352529" cy="646331"/>
          </a:xfrm>
          <a:prstGeom prst="rect">
            <a:avLst/>
          </a:prstGeom>
          <a:solidFill>
            <a:schemeClr val="bg1">
              <a:lumMod val="75000"/>
            </a:schemeClr>
          </a:solidFill>
          <a:ln>
            <a:solidFill>
              <a:schemeClr val="bg1">
                <a:lumMod val="75000"/>
              </a:schemeClr>
            </a:solidFill>
          </a:ln>
        </p:spPr>
        <p:txBody>
          <a:bodyPr wrap="square">
            <a:spAutoFit/>
          </a:bodyPr>
          <a:lstStyle/>
          <a:p>
            <a:pPr algn="ctr"/>
            <a:endParaRPr lang="en-GB" sz="1200" dirty="0">
              <a:latin typeface="Arial Narrow" panose="020B0606020202030204" pitchFamily="34" charset="0"/>
            </a:endParaRPr>
          </a:p>
          <a:p>
            <a:pPr algn="ctr"/>
            <a:endParaRPr lang="en-GB" sz="1200" dirty="0">
              <a:latin typeface="Arial Narrow" panose="020B0606020202030204" pitchFamily="34" charset="0"/>
            </a:endParaRPr>
          </a:p>
          <a:p>
            <a:pPr algn="ctr"/>
            <a:endParaRPr lang="en-GB" sz="1200" dirty="0">
              <a:latin typeface="Arial Narrow" panose="020B0606020202030204" pitchFamily="34" charset="0"/>
            </a:endParaRPr>
          </a:p>
        </p:txBody>
      </p:sp>
      <p:sp>
        <p:nvSpPr>
          <p:cNvPr id="91" name="Ορθογώνιο 90">
            <a:extLst>
              <a:ext uri="{FF2B5EF4-FFF2-40B4-BE49-F238E27FC236}">
                <a16:creationId xmlns:a16="http://schemas.microsoft.com/office/drawing/2014/main" id="{2378DDAF-DE75-4676-BA3F-B1B01D07E05D}"/>
              </a:ext>
            </a:extLst>
          </p:cNvPr>
          <p:cNvSpPr/>
          <p:nvPr/>
        </p:nvSpPr>
        <p:spPr>
          <a:xfrm>
            <a:off x="8003386" y="6122729"/>
            <a:ext cx="2190747" cy="646331"/>
          </a:xfrm>
          <a:prstGeom prst="rect">
            <a:avLst/>
          </a:prstGeom>
          <a:noFill/>
          <a:ln>
            <a:noFill/>
          </a:ln>
        </p:spPr>
        <p:txBody>
          <a:bodyPr wrap="square">
            <a:spAutoFit/>
          </a:bodyPr>
          <a:lstStyle/>
          <a:p>
            <a:r>
              <a:rPr lang="en-GB" b="1" dirty="0">
                <a:latin typeface="Arial Narrow" panose="020B0606020202030204" pitchFamily="34" charset="0"/>
              </a:rPr>
              <a:t>PHR mobile app </a:t>
            </a:r>
            <a:br>
              <a:rPr lang="en-GB" b="1" dirty="0">
                <a:latin typeface="Arial Narrow" panose="020B0606020202030204" pitchFamily="34" charset="0"/>
              </a:rPr>
            </a:br>
            <a:r>
              <a:rPr lang="en-GB" b="1" dirty="0">
                <a:latin typeface="Arial Narrow" panose="020B0606020202030204" pitchFamily="34" charset="0"/>
              </a:rPr>
              <a:t>for citizens </a:t>
            </a:r>
            <a:r>
              <a:rPr lang="en-GB" sz="1200" dirty="0">
                <a:latin typeface="Arial Narrow" panose="020B0606020202030204" pitchFamily="34" charset="0"/>
              </a:rPr>
              <a:t>(D5.2.2)</a:t>
            </a:r>
          </a:p>
        </p:txBody>
      </p:sp>
      <p:pic>
        <p:nvPicPr>
          <p:cNvPr id="92" name="Εικόνα 91">
            <a:extLst>
              <a:ext uri="{FF2B5EF4-FFF2-40B4-BE49-F238E27FC236}">
                <a16:creationId xmlns:a16="http://schemas.microsoft.com/office/drawing/2014/main" id="{7B18765A-1993-4BCC-8E67-326D0A4F97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65232" y="6158383"/>
            <a:ext cx="400337" cy="599495"/>
          </a:xfrm>
          <a:prstGeom prst="rect">
            <a:avLst/>
          </a:prstGeom>
        </p:spPr>
      </p:pic>
      <p:pic>
        <p:nvPicPr>
          <p:cNvPr id="261" name="Εικόνα 260">
            <a:extLst>
              <a:ext uri="{FF2B5EF4-FFF2-40B4-BE49-F238E27FC236}">
                <a16:creationId xmlns:a16="http://schemas.microsoft.com/office/drawing/2014/main" id="{45953B8E-D249-4A08-B8DD-BD821CF011C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76323" y="6120901"/>
            <a:ext cx="658587" cy="696828"/>
          </a:xfrm>
          <a:prstGeom prst="rect">
            <a:avLst/>
          </a:prstGeom>
        </p:spPr>
      </p:pic>
      <p:sp>
        <p:nvSpPr>
          <p:cNvPr id="292" name="Ορθογώνιο 291">
            <a:extLst>
              <a:ext uri="{FF2B5EF4-FFF2-40B4-BE49-F238E27FC236}">
                <a16:creationId xmlns:a16="http://schemas.microsoft.com/office/drawing/2014/main" id="{0FD5948C-A152-4837-84D4-BC2B70ACD7AF}"/>
              </a:ext>
            </a:extLst>
          </p:cNvPr>
          <p:cNvSpPr/>
          <p:nvPr/>
        </p:nvSpPr>
        <p:spPr>
          <a:xfrm>
            <a:off x="8767812" y="4696583"/>
            <a:ext cx="558166" cy="276999"/>
          </a:xfrm>
          <a:prstGeom prst="rect">
            <a:avLst/>
          </a:prstGeom>
        </p:spPr>
        <p:txBody>
          <a:bodyPr wrap="none">
            <a:spAutoFit/>
          </a:bodyPr>
          <a:lstStyle/>
          <a:p>
            <a:r>
              <a:rPr lang="en-GB" sz="1200" dirty="0">
                <a:latin typeface="Arial Narrow" panose="020B0606020202030204" pitchFamily="34" charset="0"/>
              </a:rPr>
              <a:t>D5.x.2</a:t>
            </a:r>
            <a:endParaRPr lang="en-US" sz="1200" dirty="0"/>
          </a:p>
        </p:txBody>
      </p:sp>
      <p:sp>
        <p:nvSpPr>
          <p:cNvPr id="78" name="Ορθογώνιο 77">
            <a:extLst>
              <a:ext uri="{FF2B5EF4-FFF2-40B4-BE49-F238E27FC236}">
                <a16:creationId xmlns:a16="http://schemas.microsoft.com/office/drawing/2014/main" id="{F7BC7DC1-0946-4B55-A5B4-05628EED1224}"/>
              </a:ext>
            </a:extLst>
          </p:cNvPr>
          <p:cNvSpPr/>
          <p:nvPr/>
        </p:nvSpPr>
        <p:spPr>
          <a:xfrm>
            <a:off x="90355" y="108293"/>
            <a:ext cx="4109340" cy="3286541"/>
          </a:xfrm>
          <a:prstGeom prst="rect">
            <a:avLst/>
          </a:prstGeom>
        </p:spPr>
        <p:txBody>
          <a:bodyPr wrap="square">
            <a:spAutoFit/>
          </a:bodyPr>
          <a:lstStyle/>
          <a:p>
            <a:pPr lvl="0">
              <a:lnSpc>
                <a:spcPct val="107000"/>
              </a:lnSpc>
              <a:spcAft>
                <a:spcPts val="0"/>
              </a:spcAft>
            </a:pPr>
            <a:endParaRPr lang="en-US" sz="1300" dirty="0">
              <a:latin typeface="Arial Narrow" panose="020B0606020202030204" pitchFamily="34" charset="0"/>
              <a:ea typeface="Calibri" panose="020F0502020204030204" pitchFamily="34" charset="0"/>
              <a:cs typeface="Times New Roman" panose="02020603050405020304" pitchFamily="18" charset="0"/>
            </a:endParaRPr>
          </a:p>
          <a:p>
            <a:pPr lvl="0">
              <a:lnSpc>
                <a:spcPct val="107000"/>
              </a:lnSpc>
              <a:spcAft>
                <a:spcPts val="0"/>
              </a:spcAft>
            </a:pPr>
            <a:br>
              <a:rPr lang="en-US" sz="1300" dirty="0">
                <a:latin typeface="Arial Narrow" panose="020B0606020202030204" pitchFamily="34" charset="0"/>
                <a:ea typeface="Calibri" panose="020F0502020204030204" pitchFamily="34" charset="0"/>
                <a:cs typeface="Times New Roman" panose="02020603050405020304" pitchFamily="18" charset="0"/>
              </a:rPr>
            </a:br>
            <a:endParaRPr lang="en-US" sz="1300" dirty="0">
              <a:latin typeface="Arial Narrow" panose="020B0606020202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en-US" sz="1300" dirty="0">
                <a:effectLst/>
                <a:latin typeface="Arial Narrow" panose="020B0606020202030204" pitchFamily="34" charset="0"/>
                <a:ea typeface="Calibri" panose="020F0502020204030204" pitchFamily="34" charset="0"/>
                <a:cs typeface="Times New Roman" panose="02020603050405020304" pitchFamily="18" charset="0"/>
              </a:rPr>
              <a:t>7. A </a:t>
            </a:r>
            <a:r>
              <a:rPr lang="en-US" sz="1300" b="1" dirty="0">
                <a:effectLst/>
                <a:latin typeface="Arial Narrow" panose="020B0606020202030204" pitchFamily="34" charset="0"/>
                <a:ea typeface="Calibri" panose="020F0502020204030204" pitchFamily="34" charset="0"/>
                <a:cs typeface="Times New Roman" panose="02020603050405020304" pitchFamily="18" charset="0"/>
              </a:rPr>
              <a:t>PHR owner</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 (citizen) download on his/her </a:t>
            </a:r>
            <a:r>
              <a:rPr lang="en-US" sz="1300" u="sng" dirty="0">
                <a:effectLst/>
                <a:latin typeface="Arial Narrow" panose="020B0606020202030204" pitchFamily="34" charset="0"/>
                <a:ea typeface="Calibri" panose="020F0502020204030204" pitchFamily="34" charset="0"/>
                <a:cs typeface="Times New Roman" panose="02020603050405020304" pitchFamily="18" charset="0"/>
              </a:rPr>
              <a:t>own mobile device</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 </a:t>
            </a:r>
            <a:br>
              <a:rPr lang="en-US" sz="1300" dirty="0">
                <a:effectLst/>
                <a:latin typeface="Arial Narrow" panose="020B0606020202030204" pitchFamily="34" charset="0"/>
                <a:ea typeface="Calibri" panose="020F0502020204030204" pitchFamily="34" charset="0"/>
                <a:cs typeface="Times New Roman" panose="02020603050405020304" pitchFamily="18" charset="0"/>
              </a:rPr>
            </a:br>
            <a:r>
              <a:rPr lang="en-US" sz="1300" dirty="0">
                <a:effectLst/>
                <a:latin typeface="Arial Narrow" panose="020B0606020202030204" pitchFamily="34" charset="0"/>
                <a:ea typeface="Calibri" panose="020F0502020204030204" pitchFamily="34" charset="0"/>
                <a:cs typeface="Times New Roman" panose="02020603050405020304" pitchFamily="18" charset="0"/>
              </a:rPr>
              <a:t>the </a:t>
            </a:r>
            <a:r>
              <a:rPr lang="en-US" sz="1300" b="1"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PHR mobile app for citizens</a:t>
            </a:r>
            <a:r>
              <a:rPr lang="en-US" sz="1300"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 </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or use a </a:t>
            </a:r>
            <a:r>
              <a:rPr lang="en-US" sz="1300" u="sng" dirty="0">
                <a:effectLst/>
                <a:latin typeface="Arial Narrow" panose="020B0606020202030204" pitchFamily="34" charset="0"/>
                <a:ea typeface="Calibri" panose="020F0502020204030204" pitchFamily="34" charset="0"/>
                <a:cs typeface="Times New Roman" panose="02020603050405020304" pitchFamily="18" charset="0"/>
              </a:rPr>
              <a:t>mobile set of devices provided by Cross4all</a:t>
            </a:r>
            <a:r>
              <a:rPr lang="en-US" sz="1300" dirty="0">
                <a:effectLst/>
                <a:latin typeface="Arial Narrow" panose="020B0606020202030204" pitchFamily="34" charset="0"/>
                <a:ea typeface="Calibri" panose="020F0502020204030204" pitchFamily="34" charset="0"/>
                <a:cs typeface="Times New Roman" panose="02020603050405020304" pitchFamily="18" charset="0"/>
              </a:rPr>
              <a:t> (see D5.x.2) to:</a:t>
            </a:r>
          </a:p>
          <a:p>
            <a:pPr marL="742950" lvl="1" indent="-285750">
              <a:lnSpc>
                <a:spcPct val="107000"/>
              </a:lnSpc>
              <a:spcAft>
                <a:spcPts val="0"/>
              </a:spcAft>
              <a:buFont typeface="+mj-lt"/>
              <a:buAutoNum type="alphaLcPeriod"/>
            </a:pPr>
            <a:r>
              <a:rPr lang="en-GB" sz="1300" dirty="0">
                <a:latin typeface="Arial Narrow" panose="020B0606020202030204" pitchFamily="34" charset="0"/>
                <a:ea typeface="Calibri" panose="020F0502020204030204" pitchFamily="34" charset="0"/>
                <a:cs typeface="Times New Roman" panose="02020603050405020304" pitchFamily="18" charset="0"/>
              </a:rPr>
              <a:t>store new data to and view his/her own PHR</a:t>
            </a:r>
          </a:p>
          <a:p>
            <a:pPr marL="742950" lvl="1" indent="-285750">
              <a:lnSpc>
                <a:spcPct val="107000"/>
              </a:lnSpc>
              <a:spcAft>
                <a:spcPts val="0"/>
              </a:spcAft>
              <a:buFont typeface="+mj-lt"/>
              <a:buAutoNum type="alphaLcPeriod"/>
            </a:pPr>
            <a:r>
              <a:rPr lang="en-GB" sz="1300" dirty="0">
                <a:latin typeface="Arial Narrow" panose="020B0606020202030204" pitchFamily="34" charset="0"/>
                <a:ea typeface="Calibri" panose="020F0502020204030204" pitchFamily="34" charset="0"/>
                <a:cs typeface="Times New Roman" panose="02020603050405020304" pitchFamily="18" charset="0"/>
              </a:rPr>
              <a:t>schedule and receive </a:t>
            </a:r>
            <a:r>
              <a:rPr lang="en-GB" sz="1300" b="1" dirty="0">
                <a:latin typeface="Arial Narrow" panose="020B0606020202030204" pitchFamily="34" charset="0"/>
                <a:ea typeface="Calibri" panose="020F0502020204030204" pitchFamily="34" charset="0"/>
                <a:cs typeface="Times New Roman" panose="02020603050405020304" pitchFamily="18" charset="0"/>
              </a:rPr>
              <a:t>notifications</a:t>
            </a:r>
            <a:r>
              <a:rPr lang="en-GB" sz="1300" dirty="0">
                <a:latin typeface="Arial Narrow" panose="020B0606020202030204" pitchFamily="34" charset="0"/>
                <a:ea typeface="Calibri" panose="020F0502020204030204" pitchFamily="34" charset="0"/>
                <a:cs typeface="Times New Roman" panose="02020603050405020304" pitchFamily="18" charset="0"/>
              </a:rPr>
              <a:t> related to his medical plan, doctor visits, etc.</a:t>
            </a:r>
          </a:p>
          <a:p>
            <a:pPr marL="742950" lvl="1" indent="-285750">
              <a:lnSpc>
                <a:spcPct val="107000"/>
              </a:lnSpc>
              <a:spcAft>
                <a:spcPts val="0"/>
              </a:spcAft>
              <a:buFont typeface="+mj-lt"/>
              <a:buAutoNum type="alphaLcPeriod"/>
            </a:pPr>
            <a:r>
              <a:rPr lang="en-GB" sz="1300" dirty="0">
                <a:latin typeface="Arial Narrow" panose="020B0606020202030204" pitchFamily="34" charset="0"/>
                <a:ea typeface="Calibri" panose="020F0502020204030204" pitchFamily="34" charset="0"/>
                <a:cs typeface="Times New Roman" panose="02020603050405020304" pitchFamily="18" charset="0"/>
              </a:rPr>
              <a:t>store/view his/her </a:t>
            </a:r>
            <a:r>
              <a:rPr lang="en-GB" sz="1300" b="1" dirty="0">
                <a:latin typeface="Arial Narrow" panose="020B0606020202030204" pitchFamily="34" charset="0"/>
                <a:ea typeface="Calibri" panose="020F0502020204030204" pitchFamily="34" charset="0"/>
                <a:cs typeface="Times New Roman" panose="02020603050405020304" pitchFamily="18" charset="0"/>
              </a:rPr>
              <a:t>vital signals</a:t>
            </a:r>
            <a:r>
              <a:rPr lang="en-GB" sz="1300" dirty="0">
                <a:latin typeface="Arial Narrow" panose="020B0606020202030204" pitchFamily="34" charset="0"/>
                <a:ea typeface="Calibri" panose="020F0502020204030204" pitchFamily="34" charset="0"/>
                <a:cs typeface="Times New Roman" panose="02020603050405020304" pitchFamily="18" charset="0"/>
              </a:rPr>
              <a:t> collected with </a:t>
            </a:r>
            <a:br>
              <a:rPr lang="en-GB" sz="1300" dirty="0">
                <a:latin typeface="Arial Narrow" panose="020B0606020202030204" pitchFamily="34" charset="0"/>
                <a:ea typeface="Calibri" panose="020F0502020204030204" pitchFamily="34" charset="0"/>
                <a:cs typeface="Times New Roman" panose="02020603050405020304" pitchFamily="18" charset="0"/>
              </a:rPr>
            </a:br>
            <a:r>
              <a:rPr lang="en-GB" sz="1300" dirty="0">
                <a:latin typeface="Arial Narrow" panose="020B0606020202030204" pitchFamily="34" charset="0"/>
                <a:ea typeface="Calibri" panose="020F0502020204030204" pitchFamily="34" charset="0"/>
                <a:cs typeface="Times New Roman" panose="02020603050405020304" pitchFamily="18" charset="0"/>
              </a:rPr>
              <a:t>his/her own or provided (connected / supported) </a:t>
            </a:r>
            <a:r>
              <a:rPr lang="en-GB" sz="1300" b="1" dirty="0">
                <a:solidFill>
                  <a:srgbClr val="0070C0"/>
                </a:solidFill>
                <a:latin typeface="Arial Narrow" panose="020B0606020202030204" pitchFamily="34" charset="0"/>
                <a:cs typeface="Times New Roman" panose="02020603050405020304" pitchFamily="18" charset="0"/>
              </a:rPr>
              <a:t>health devices / sensors </a:t>
            </a:r>
            <a:r>
              <a:rPr lang="en-GB" sz="1300" dirty="0">
                <a:latin typeface="Arial Narrow" panose="020B0606020202030204" pitchFamily="34" charset="0"/>
                <a:ea typeface="Calibri" panose="020F0502020204030204" pitchFamily="34" charset="0"/>
                <a:cs typeface="Times New Roman" panose="02020603050405020304" pitchFamily="18" charset="0"/>
              </a:rPr>
              <a:t>(see D5.x.2)</a:t>
            </a:r>
          </a:p>
          <a:p>
            <a:pPr marL="742950" lvl="1" indent="-285750">
              <a:lnSpc>
                <a:spcPct val="107000"/>
              </a:lnSpc>
              <a:spcAft>
                <a:spcPts val="0"/>
              </a:spcAft>
              <a:buFont typeface="+mj-lt"/>
              <a:buAutoNum type="alphaLcPeriod"/>
            </a:pPr>
            <a:r>
              <a:rPr lang="en-GB" sz="1300" dirty="0">
                <a:latin typeface="Arial Narrow" panose="020B0606020202030204" pitchFamily="34" charset="0"/>
                <a:ea typeface="Calibri" panose="020F0502020204030204" pitchFamily="34" charset="0"/>
                <a:cs typeface="Times New Roman" panose="02020603050405020304" pitchFamily="18" charset="0"/>
              </a:rPr>
              <a:t>find, select and </a:t>
            </a:r>
            <a:r>
              <a:rPr lang="en-GB" sz="1300" b="1" dirty="0">
                <a:latin typeface="Arial Narrow" panose="020B0606020202030204" pitchFamily="34" charset="0"/>
                <a:ea typeface="Calibri" panose="020F0502020204030204" pitchFamily="34" charset="0"/>
                <a:cs typeface="Times New Roman" panose="02020603050405020304" pitchFamily="18" charset="0"/>
              </a:rPr>
              <a:t>share data</a:t>
            </a:r>
            <a:r>
              <a:rPr lang="en-GB" sz="1300" dirty="0">
                <a:latin typeface="Arial Narrow" panose="020B0606020202030204" pitchFamily="34" charset="0"/>
                <a:ea typeface="Calibri" panose="020F0502020204030204" pitchFamily="34" charset="0"/>
                <a:cs typeface="Times New Roman" panose="02020603050405020304" pitchFamily="18" charset="0"/>
              </a:rPr>
              <a:t> of his/her PHR, e.g., with health professional within or across the boarders</a:t>
            </a:r>
          </a:p>
          <a:p>
            <a:pPr lvl="0">
              <a:lnSpc>
                <a:spcPct val="107000"/>
              </a:lnSpc>
              <a:spcAft>
                <a:spcPts val="0"/>
              </a:spcAft>
            </a:pPr>
            <a:endParaRPr lang="en-US" sz="1300" dirty="0">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93" name="Εικόνα 92">
            <a:extLst>
              <a:ext uri="{FF2B5EF4-FFF2-40B4-BE49-F238E27FC236}">
                <a16:creationId xmlns:a16="http://schemas.microsoft.com/office/drawing/2014/main" id="{FE0168C2-7D17-45D9-BD47-A41DA8A8157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36966" y="828668"/>
            <a:ext cx="668108" cy="706902"/>
          </a:xfrm>
          <a:prstGeom prst="rect">
            <a:avLst/>
          </a:prstGeom>
        </p:spPr>
      </p:pic>
      <p:sp>
        <p:nvSpPr>
          <p:cNvPr id="5" name="Ορθογώνιο 4">
            <a:extLst>
              <a:ext uri="{FF2B5EF4-FFF2-40B4-BE49-F238E27FC236}">
                <a16:creationId xmlns:a16="http://schemas.microsoft.com/office/drawing/2014/main" id="{686ED943-57E4-4BF1-8369-F7AE62816C8C}"/>
              </a:ext>
            </a:extLst>
          </p:cNvPr>
          <p:cNvSpPr/>
          <p:nvPr/>
        </p:nvSpPr>
        <p:spPr>
          <a:xfrm>
            <a:off x="4046991" y="1454094"/>
            <a:ext cx="869149" cy="369332"/>
          </a:xfrm>
          <a:prstGeom prst="rect">
            <a:avLst/>
          </a:prstGeom>
        </p:spPr>
        <p:txBody>
          <a:bodyPr wrap="none">
            <a:spAutoFit/>
          </a:bodyPr>
          <a:lstStyle/>
          <a:p>
            <a:r>
              <a:rPr lang="en-GB" dirty="0">
                <a:latin typeface="Arial Narrow" panose="020B0606020202030204" pitchFamily="34" charset="0"/>
              </a:rPr>
              <a:t>(D5.2.2)</a:t>
            </a:r>
            <a:endParaRPr lang="en-US" dirty="0"/>
          </a:p>
        </p:txBody>
      </p:sp>
      <p:pic>
        <p:nvPicPr>
          <p:cNvPr id="94" name="Εικόνα 93">
            <a:extLst>
              <a:ext uri="{FF2B5EF4-FFF2-40B4-BE49-F238E27FC236}">
                <a16:creationId xmlns:a16="http://schemas.microsoft.com/office/drawing/2014/main" id="{11D2E1BB-8141-4C94-B953-F11B8F24A4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36966" y="2115008"/>
            <a:ext cx="666551" cy="682464"/>
          </a:xfrm>
          <a:prstGeom prst="rect">
            <a:avLst/>
          </a:prstGeom>
        </p:spPr>
      </p:pic>
      <p:sp>
        <p:nvSpPr>
          <p:cNvPr id="95" name="Ορθογώνιο 94">
            <a:extLst>
              <a:ext uri="{FF2B5EF4-FFF2-40B4-BE49-F238E27FC236}">
                <a16:creationId xmlns:a16="http://schemas.microsoft.com/office/drawing/2014/main" id="{E365AB40-12F4-48A8-8C42-830CBC8BB9A1}"/>
              </a:ext>
            </a:extLst>
          </p:cNvPr>
          <p:cNvSpPr/>
          <p:nvPr/>
        </p:nvSpPr>
        <p:spPr>
          <a:xfrm>
            <a:off x="4023284" y="2765674"/>
            <a:ext cx="869149" cy="369332"/>
          </a:xfrm>
          <a:prstGeom prst="rect">
            <a:avLst/>
          </a:prstGeom>
        </p:spPr>
        <p:txBody>
          <a:bodyPr wrap="none">
            <a:spAutoFit/>
          </a:bodyPr>
          <a:lstStyle/>
          <a:p>
            <a:r>
              <a:rPr lang="en-GB" dirty="0">
                <a:latin typeface="Arial Narrow" panose="020B0606020202030204" pitchFamily="34" charset="0"/>
              </a:rPr>
              <a:t>(D5.x.2)</a:t>
            </a:r>
            <a:endParaRPr lang="en-US" dirty="0"/>
          </a:p>
        </p:txBody>
      </p:sp>
      <p:sp>
        <p:nvSpPr>
          <p:cNvPr id="45" name="Στρογγυλεμένο ορθογώνιο 9">
            <a:extLst>
              <a:ext uri="{FF2B5EF4-FFF2-40B4-BE49-F238E27FC236}">
                <a16:creationId xmlns:a16="http://schemas.microsoft.com/office/drawing/2014/main" id="{1BEB2647-971C-4AE7-A9D0-392944BE34D4}"/>
              </a:ext>
            </a:extLst>
          </p:cNvPr>
          <p:cNvSpPr/>
          <p:nvPr/>
        </p:nvSpPr>
        <p:spPr>
          <a:xfrm>
            <a:off x="876694" y="3544292"/>
            <a:ext cx="1169394" cy="720080"/>
          </a:xfrm>
          <a:prstGeom prst="roundRect">
            <a:avLst/>
          </a:prstGeom>
          <a:solidFill>
            <a:srgbClr val="FF0000">
              <a:alpha val="71000"/>
            </a:srgb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sz="1300" dirty="0">
                <a:latin typeface="Arial Narrow" panose="020B0606020202030204" pitchFamily="34" charset="0"/>
              </a:rPr>
              <a:t>measurements</a:t>
            </a:r>
            <a:br>
              <a:rPr lang="el-GR" sz="1300" dirty="0">
                <a:latin typeface="Arial Narrow" panose="020B0606020202030204" pitchFamily="34" charset="0"/>
              </a:rPr>
            </a:br>
            <a:r>
              <a:rPr lang="el-GR" sz="1050" dirty="0">
                <a:latin typeface="Arial Narrow" panose="020B0606020202030204" pitchFamily="34" charset="0"/>
              </a:rPr>
              <a:t>(</a:t>
            </a:r>
            <a:r>
              <a:rPr lang="en-US" sz="1050" dirty="0">
                <a:latin typeface="Arial Narrow" panose="020B0606020202030204" pitchFamily="34" charset="0"/>
              </a:rPr>
              <a:t>e.g., vital signs, weight, etc.</a:t>
            </a:r>
            <a:r>
              <a:rPr lang="el-GR" sz="1050" dirty="0">
                <a:latin typeface="Arial Narrow" panose="020B0606020202030204" pitchFamily="34" charset="0"/>
              </a:rPr>
              <a:t>)</a:t>
            </a:r>
            <a:endParaRPr lang="el-GR" sz="1300" dirty="0">
              <a:latin typeface="Arial Narrow" panose="020B0606020202030204" pitchFamily="34" charset="0"/>
            </a:endParaRPr>
          </a:p>
        </p:txBody>
      </p:sp>
      <p:sp>
        <p:nvSpPr>
          <p:cNvPr id="46" name="Στρογγυλεμένο ορθογώνιο 12">
            <a:extLst>
              <a:ext uri="{FF2B5EF4-FFF2-40B4-BE49-F238E27FC236}">
                <a16:creationId xmlns:a16="http://schemas.microsoft.com/office/drawing/2014/main" id="{CCBA09A5-EF69-4B32-8AF7-32D5E75012BE}"/>
              </a:ext>
            </a:extLst>
          </p:cNvPr>
          <p:cNvSpPr/>
          <p:nvPr/>
        </p:nvSpPr>
        <p:spPr>
          <a:xfrm>
            <a:off x="876695" y="4399999"/>
            <a:ext cx="1170165" cy="720080"/>
          </a:xfrm>
          <a:prstGeom prst="roundRect">
            <a:avLst/>
          </a:prstGeom>
          <a:solidFill>
            <a:schemeClr val="tx1">
              <a:lumMod val="75000"/>
              <a:lumOff val="25000"/>
              <a:alpha val="71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1300" dirty="0">
                <a:latin typeface="Arial Narrow" panose="020B0606020202030204" pitchFamily="34" charset="0"/>
              </a:rPr>
              <a:t>symptoms </a:t>
            </a:r>
            <a:br>
              <a:rPr lang="en-GB" sz="1300" dirty="0">
                <a:latin typeface="Arial Narrow" panose="020B0606020202030204" pitchFamily="34" charset="0"/>
              </a:rPr>
            </a:br>
            <a:r>
              <a:rPr lang="en-GB" sz="1300" dirty="0">
                <a:latin typeface="Arial Narrow" panose="020B0606020202030204" pitchFamily="34" charset="0"/>
              </a:rPr>
              <a:t>reports</a:t>
            </a:r>
          </a:p>
          <a:p>
            <a:pPr algn="ctr"/>
            <a:r>
              <a:rPr lang="en-GB" sz="1050" dirty="0">
                <a:latin typeface="Arial Narrow" panose="020B0606020202030204" pitchFamily="34" charset="0"/>
              </a:rPr>
              <a:t>(e.g., dizziness)</a:t>
            </a:r>
            <a:endParaRPr lang="el-GR" sz="1050" dirty="0">
              <a:latin typeface="Arial Narrow" panose="020B0606020202030204" pitchFamily="34" charset="0"/>
            </a:endParaRPr>
          </a:p>
        </p:txBody>
      </p:sp>
      <p:sp>
        <p:nvSpPr>
          <p:cNvPr id="48" name="Στρογγυλεμένο ορθογώνιο 13">
            <a:extLst>
              <a:ext uri="{FF2B5EF4-FFF2-40B4-BE49-F238E27FC236}">
                <a16:creationId xmlns:a16="http://schemas.microsoft.com/office/drawing/2014/main" id="{BDD752F4-2E93-4FC4-AD25-3C23FBCFE01D}"/>
              </a:ext>
            </a:extLst>
          </p:cNvPr>
          <p:cNvSpPr/>
          <p:nvPr/>
        </p:nvSpPr>
        <p:spPr>
          <a:xfrm>
            <a:off x="867824" y="5264095"/>
            <a:ext cx="1181945" cy="720080"/>
          </a:xfrm>
          <a:prstGeom prst="roundRect">
            <a:avLst/>
          </a:prstGeom>
          <a:solidFill>
            <a:schemeClr val="tx1">
              <a:lumMod val="75000"/>
              <a:lumOff val="25000"/>
              <a:alpha val="71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300" dirty="0">
                <a:latin typeface="Arial Narrow" panose="020B0606020202030204" pitchFamily="34" charset="0"/>
              </a:rPr>
              <a:t>actions reports</a:t>
            </a:r>
            <a:r>
              <a:rPr lang="el-GR" sz="1300" dirty="0">
                <a:latin typeface="Arial Narrow" panose="020B0606020202030204" pitchFamily="34" charset="0"/>
              </a:rPr>
              <a:t> </a:t>
            </a:r>
            <a:br>
              <a:rPr lang="el-GR" sz="1300" dirty="0">
                <a:latin typeface="Arial Narrow" panose="020B0606020202030204" pitchFamily="34" charset="0"/>
              </a:rPr>
            </a:br>
            <a:r>
              <a:rPr lang="el-GR" sz="1050" dirty="0">
                <a:latin typeface="Arial Narrow" panose="020B0606020202030204" pitchFamily="34" charset="0"/>
              </a:rPr>
              <a:t>(</a:t>
            </a:r>
            <a:r>
              <a:rPr lang="en-US" sz="1050" dirty="0">
                <a:latin typeface="Arial Narrow" panose="020B0606020202030204" pitchFamily="34" charset="0"/>
              </a:rPr>
              <a:t>e.g., taking pill</a:t>
            </a:r>
            <a:r>
              <a:rPr lang="el-GR" sz="1050" dirty="0">
                <a:latin typeface="Arial Narrow" panose="020B0606020202030204" pitchFamily="34" charset="0"/>
              </a:rPr>
              <a:t>)</a:t>
            </a:r>
            <a:endParaRPr lang="el-GR" sz="1300" dirty="0">
              <a:latin typeface="Arial Narrow" panose="020B0606020202030204" pitchFamily="34" charset="0"/>
            </a:endParaRPr>
          </a:p>
        </p:txBody>
      </p:sp>
      <p:sp>
        <p:nvSpPr>
          <p:cNvPr id="49" name="Στρογγυλεμένο ορθογώνιο 57">
            <a:extLst>
              <a:ext uri="{FF2B5EF4-FFF2-40B4-BE49-F238E27FC236}">
                <a16:creationId xmlns:a16="http://schemas.microsoft.com/office/drawing/2014/main" id="{60F49087-548C-4BE0-9B3B-11654F8485E1}"/>
              </a:ext>
            </a:extLst>
          </p:cNvPr>
          <p:cNvSpPr/>
          <p:nvPr/>
        </p:nvSpPr>
        <p:spPr>
          <a:xfrm>
            <a:off x="2173739" y="3540006"/>
            <a:ext cx="1181945" cy="720080"/>
          </a:xfrm>
          <a:prstGeom prst="roundRect">
            <a:avLst/>
          </a:prstGeom>
          <a:solidFill>
            <a:schemeClr val="tx1">
              <a:lumMod val="75000"/>
              <a:lumOff val="25000"/>
              <a:alpha val="71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300" dirty="0">
                <a:latin typeface="Arial Narrow" panose="020B0606020202030204" pitchFamily="34" charset="0"/>
              </a:rPr>
              <a:t>routine reports</a:t>
            </a:r>
            <a:br>
              <a:rPr lang="el-GR" sz="1300" dirty="0">
                <a:latin typeface="Arial Narrow" panose="020B0606020202030204" pitchFamily="34" charset="0"/>
              </a:rPr>
            </a:br>
            <a:r>
              <a:rPr lang="el-GR" sz="1050" dirty="0">
                <a:latin typeface="Arial Narrow" panose="020B0606020202030204" pitchFamily="34" charset="0"/>
              </a:rPr>
              <a:t>(</a:t>
            </a:r>
            <a:r>
              <a:rPr lang="en-US" sz="1050" dirty="0">
                <a:latin typeface="Arial Narrow" panose="020B0606020202030204" pitchFamily="34" charset="0"/>
              </a:rPr>
              <a:t>sleep</a:t>
            </a:r>
            <a:r>
              <a:rPr lang="el-GR" sz="1050" dirty="0">
                <a:latin typeface="Arial Narrow" panose="020B0606020202030204" pitchFamily="34" charset="0"/>
              </a:rPr>
              <a:t>, </a:t>
            </a:r>
            <a:r>
              <a:rPr lang="en-US" sz="1050" dirty="0">
                <a:latin typeface="Arial Narrow" panose="020B0606020202030204" pitchFamily="34" charset="0"/>
              </a:rPr>
              <a:t>diet, </a:t>
            </a:r>
            <a:br>
              <a:rPr lang="en-US" sz="1050" dirty="0">
                <a:latin typeface="Arial Narrow" panose="020B0606020202030204" pitchFamily="34" charset="0"/>
              </a:rPr>
            </a:br>
            <a:r>
              <a:rPr lang="en-US" sz="1050" dirty="0">
                <a:latin typeface="Arial Narrow" panose="020B0606020202030204" pitchFamily="34" charset="0"/>
              </a:rPr>
              <a:t>exercise, etc.</a:t>
            </a:r>
            <a:r>
              <a:rPr lang="el-GR" sz="1050" dirty="0">
                <a:latin typeface="Arial Narrow" panose="020B0606020202030204" pitchFamily="34" charset="0"/>
              </a:rPr>
              <a:t>)</a:t>
            </a:r>
            <a:endParaRPr lang="el-GR" sz="1300" dirty="0">
              <a:latin typeface="Arial Narrow" panose="020B0606020202030204" pitchFamily="34" charset="0"/>
            </a:endParaRPr>
          </a:p>
        </p:txBody>
      </p:sp>
      <p:sp>
        <p:nvSpPr>
          <p:cNvPr id="50" name="Στρογγυλεμένο ορθογώνιο 57">
            <a:extLst>
              <a:ext uri="{FF2B5EF4-FFF2-40B4-BE49-F238E27FC236}">
                <a16:creationId xmlns:a16="http://schemas.microsoft.com/office/drawing/2014/main" id="{DB77D70B-CB3B-4368-B17D-41C95D86E4D6}"/>
              </a:ext>
            </a:extLst>
          </p:cNvPr>
          <p:cNvSpPr/>
          <p:nvPr/>
        </p:nvSpPr>
        <p:spPr>
          <a:xfrm>
            <a:off x="2170058" y="4394163"/>
            <a:ext cx="1181945" cy="720080"/>
          </a:xfrm>
          <a:prstGeom prst="roundRect">
            <a:avLst/>
          </a:prstGeom>
          <a:solidFill>
            <a:schemeClr val="tx1">
              <a:lumMod val="75000"/>
              <a:lumOff val="25000"/>
              <a:alpha val="71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300" dirty="0">
                <a:latin typeface="Arial Narrow" panose="020B0606020202030204" pitchFamily="34" charset="0"/>
              </a:rPr>
              <a:t>scheduled visits</a:t>
            </a:r>
            <a:endParaRPr lang="el-GR" sz="1300" dirty="0">
              <a:latin typeface="Arial Narrow" panose="020B0606020202030204" pitchFamily="34" charset="0"/>
            </a:endParaRPr>
          </a:p>
        </p:txBody>
      </p:sp>
      <p:sp>
        <p:nvSpPr>
          <p:cNvPr id="52" name="Στρογγυλεμένο ορθογώνιο 13">
            <a:extLst>
              <a:ext uri="{FF2B5EF4-FFF2-40B4-BE49-F238E27FC236}">
                <a16:creationId xmlns:a16="http://schemas.microsoft.com/office/drawing/2014/main" id="{F6088C0E-4A0D-467B-85AC-0BAE873BA571}"/>
              </a:ext>
            </a:extLst>
          </p:cNvPr>
          <p:cNvSpPr/>
          <p:nvPr/>
        </p:nvSpPr>
        <p:spPr>
          <a:xfrm>
            <a:off x="2170057" y="5264095"/>
            <a:ext cx="1181945" cy="720080"/>
          </a:xfrm>
          <a:prstGeom prst="roundRect">
            <a:avLst/>
          </a:prstGeom>
          <a:solidFill>
            <a:schemeClr val="tx1">
              <a:lumMod val="75000"/>
              <a:lumOff val="25000"/>
              <a:alpha val="71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300" dirty="0">
                <a:latin typeface="Arial Narrow" panose="020B0606020202030204" pitchFamily="34" charset="0"/>
              </a:rPr>
              <a:t>questionnaire based-reports</a:t>
            </a:r>
            <a:r>
              <a:rPr lang="el-GR" sz="1300" dirty="0">
                <a:latin typeface="Arial Narrow" panose="020B0606020202030204" pitchFamily="34" charset="0"/>
              </a:rPr>
              <a:t> </a:t>
            </a:r>
          </a:p>
        </p:txBody>
      </p:sp>
      <p:sp>
        <p:nvSpPr>
          <p:cNvPr id="28" name="Οβάλ 27">
            <a:extLst>
              <a:ext uri="{FF2B5EF4-FFF2-40B4-BE49-F238E27FC236}">
                <a16:creationId xmlns:a16="http://schemas.microsoft.com/office/drawing/2014/main" id="{6720CC14-076B-42FA-B824-D71F21C2B646}"/>
              </a:ext>
            </a:extLst>
          </p:cNvPr>
          <p:cNvSpPr/>
          <p:nvPr/>
        </p:nvSpPr>
        <p:spPr>
          <a:xfrm>
            <a:off x="7086608" y="6001102"/>
            <a:ext cx="255711" cy="255711"/>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Narrow" panose="020B0606020202030204" pitchFamily="34" charset="0"/>
              </a:rPr>
              <a:t>7</a:t>
            </a:r>
          </a:p>
        </p:txBody>
      </p:sp>
    </p:spTree>
    <p:extLst>
      <p:ext uri="{BB962C8B-B14F-4D97-AF65-F5344CB8AC3E}">
        <p14:creationId xmlns:p14="http://schemas.microsoft.com/office/powerpoint/2010/main" val="374440092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591</TotalTime>
  <Words>1133</Words>
  <Application>Microsoft Office PowerPoint</Application>
  <PresentationFormat>Ευρεία οθόνη</PresentationFormat>
  <Paragraphs>219</Paragraphs>
  <Slides>11</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11</vt:i4>
      </vt:variant>
    </vt:vector>
  </HeadingPairs>
  <TitlesOfParts>
    <vt:vector size="17" baseType="lpstr">
      <vt:lpstr>Arial</vt:lpstr>
      <vt:lpstr>Arial Narrow</vt:lpstr>
      <vt:lpstr>Calibri</vt:lpstr>
      <vt:lpstr>Calibri Light</vt:lpstr>
      <vt:lpstr>Eurostile LT Condensed</vt:lpstr>
      <vt:lpstr>Θέμα του Office</vt:lpstr>
      <vt:lpstr>Overview of the Cross4all integrated system</vt:lpstr>
      <vt:lpstr>Overview of the Cross4all integrated system</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types of information &amp; data to be held</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increasing the access of vulnerable groups (specific to the CB area) to health care</dc:title>
  <dc:creator>AM</dc:creator>
  <cp:lastModifiedBy>AM</cp:lastModifiedBy>
  <cp:revision>68</cp:revision>
  <dcterms:created xsi:type="dcterms:W3CDTF">2019-01-13T18:05:54Z</dcterms:created>
  <dcterms:modified xsi:type="dcterms:W3CDTF">2019-01-16T21:17:15Z</dcterms:modified>
</cp:coreProperties>
</file>