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0"/>
  </p:notesMasterIdLst>
  <p:sldIdLst>
    <p:sldId id="256" r:id="rId2"/>
    <p:sldId id="306" r:id="rId3"/>
    <p:sldId id="301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8F"/>
    <a:srgbClr val="1571CD"/>
    <a:srgbClr val="A36298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2750" autoAdjust="0"/>
  </p:normalViewPr>
  <p:slideViewPr>
    <p:cSldViewPr>
      <p:cViewPr varScale="1">
        <p:scale>
          <a:sx n="76" d="100"/>
          <a:sy n="76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05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495F56-C729-4F5D-BC87-DEEDF2E390C1}"/>
              </a:ext>
            </a:extLst>
          </p:cNvPr>
          <p:cNvSpPr/>
          <p:nvPr userDrawn="1"/>
        </p:nvSpPr>
        <p:spPr>
          <a:xfrm>
            <a:off x="1267252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en-US" sz="1400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en-US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en-US" sz="2000" b="1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pPr algn="ctr"/>
            <a:r>
              <a:rPr lang="en-GB" sz="1200" i="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(Reg. No: 1816 / Subsidy Contract No: Cross4all-CN1-SO1.2-SC015)</a:t>
            </a:r>
            <a:endParaRPr lang="en-US" i="0" dirty="0">
              <a:solidFill>
                <a:srgbClr val="A36298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302BBAEC-BEE8-42B9-84FA-AF527A88A3CC}"/>
              </a:ext>
            </a:extLst>
          </p:cNvPr>
          <p:cNvCxnSpPr/>
          <p:nvPr userDrawn="1"/>
        </p:nvCxnSpPr>
        <p:spPr>
          <a:xfrm>
            <a:off x="2755616" y="3355404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40B494F-6710-44F1-A695-93B3C8BC292B}"/>
              </a:ext>
            </a:extLst>
          </p:cNvPr>
          <p:cNvGrpSpPr/>
          <p:nvPr userDrawn="1"/>
        </p:nvGrpSpPr>
        <p:grpSpPr>
          <a:xfrm>
            <a:off x="1327616" y="5775280"/>
            <a:ext cx="6488767" cy="770059"/>
            <a:chOff x="402889" y="3162256"/>
            <a:chExt cx="11335794" cy="1345284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5D433394-2A1B-43AB-9C56-3AD948A5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89" y="3162256"/>
              <a:ext cx="1345284" cy="1345284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FD36588B-75F2-42BD-8CFA-173B9538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3" y="3255493"/>
              <a:ext cx="1345284" cy="1158809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24993374-1D8A-4394-98E9-F866D702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61" y="3349923"/>
              <a:ext cx="1345280" cy="969947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C326A25-C062-4193-9B69-678D86D5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84" y="3162256"/>
              <a:ext cx="898369" cy="1345284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F20867B-12EB-4093-9B89-EEE3F88B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624" y="3611701"/>
              <a:ext cx="1345284" cy="446390"/>
            </a:xfrm>
            <a:prstGeom prst="rect">
              <a:avLst/>
            </a:prstGeom>
          </p:spPr>
        </p:pic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D81AE43-AE20-44CA-B1C6-91290C99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250" y="3209116"/>
              <a:ext cx="1244433" cy="1244433"/>
            </a:xfrm>
            <a:prstGeom prst="rect">
              <a:avLst/>
            </a:prstGeom>
          </p:spPr>
        </p:pic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60A481A-A881-426E-8475-9D2199FFB8DE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D25F28D-27E2-454F-82BD-AF8ED2239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83768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396CB5-2E40-4340-8245-AABAF4EEECA9}"/>
              </a:ext>
            </a:extLst>
          </p:cNvPr>
          <p:cNvSpPr/>
          <p:nvPr userDrawn="1"/>
        </p:nvSpPr>
        <p:spPr>
          <a:xfrm>
            <a:off x="927674" y="908720"/>
            <a:ext cx="7806722" cy="59299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734D68-D433-418C-80C0-0D7DD2644A22}"/>
              </a:ext>
            </a:extLst>
          </p:cNvPr>
          <p:cNvSpPr/>
          <p:nvPr userDrawn="1"/>
        </p:nvSpPr>
        <p:spPr>
          <a:xfrm>
            <a:off x="2515403" y="6390364"/>
            <a:ext cx="450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is co-funded by the European Union and </a:t>
            </a:r>
            <a:b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Funds of the participating countries</a:t>
            </a:r>
            <a:endParaRPr lang="en-US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E77317-88CA-4797-812A-B671DE8B0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4088" b="9202"/>
          <a:stretch/>
        </p:blipFill>
        <p:spPr>
          <a:xfrm>
            <a:off x="127072" y="268120"/>
            <a:ext cx="700512" cy="720228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AD8C29FB-D1A5-4F75-ABAF-A5F95B7E55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20272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A42902-75D6-4F8F-90F1-09739E31C3EF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3"/>
          <a:stretch/>
        </p:blipFill>
        <p:spPr bwMode="auto">
          <a:xfrm>
            <a:off x="293271" y="6290477"/>
            <a:ext cx="2266754" cy="49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trosource.med.auth.gr:8444/auth/realms/cross4all/login-actions/registration?client_id=achilles&amp;tab_id=mzNr-Evhps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evelop1.med.auth.gr:8080/c4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source.med.auth.gr:8444/auth/realms/cross4all/protocol/openid-connect/auth?client_id=achilles&amp;redirect_uri=http%3A%2F%2Fdevelop39.med.auth.gr%2Fauth%2Fcallback&amp;scope=openid+email+profile+offline_access&amp;response_type=cod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31" y="3499421"/>
            <a:ext cx="8072494" cy="122095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PHR mobile app for Pros and PHR web platform</a:t>
            </a:r>
            <a:b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Presenter</a:t>
            </a:r>
            <a:r>
              <a:rPr lang="en-GB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Vassilis Kilintzis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56" y="4717970"/>
            <a:ext cx="8072494" cy="1002265"/>
          </a:xfrm>
          <a:solidFill>
            <a:srgbClr val="0F4F8F"/>
          </a:solidFill>
          <a:ln>
            <a:solidFill>
              <a:srgbClr val="0F4F8F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Meeting, {05-06} {September} {2019}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Venue: Metropol Lake Resort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53FD28-4274-463C-B1F9-4D4166E3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430" y="5720235"/>
            <a:ext cx="8072494" cy="864096"/>
          </a:xfrm>
          <a:prstGeom prst="rect">
            <a:avLst/>
          </a:prstGeom>
          <a:noFill/>
          <a:ln>
            <a:solidFill>
              <a:srgbClr val="0F4F8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2" y="476672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PHR Homepage</a:t>
            </a:r>
            <a:br>
              <a:rPr lang="el-GR" dirty="0"/>
            </a:b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052736"/>
            <a:ext cx="7373330" cy="4800053"/>
          </a:xfrm>
        </p:spPr>
      </p:pic>
      <p:sp>
        <p:nvSpPr>
          <p:cNvPr id="5" name="TextBox 4"/>
          <p:cNvSpPr txBox="1"/>
          <p:nvPr/>
        </p:nvSpPr>
        <p:spPr>
          <a:xfrm>
            <a:off x="0" y="2132856"/>
            <a:ext cx="1440160" cy="20313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Most recent results can be viewed in the home page. By clicking on the label of the measurement you can view more results. </a:t>
            </a:r>
            <a:endParaRPr lang="el-GR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05753" y="1908056"/>
            <a:ext cx="467798" cy="2235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4829" y="5819930"/>
            <a:ext cx="7398695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list of the encounters on a specific date can be viewed when using the calendar. Clicking on the encounter will redirect the user to a page with all encounter details. </a:t>
            </a:r>
            <a:endParaRPr lang="el-GR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21221" y="4005064"/>
            <a:ext cx="403107" cy="181486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PHR Homepage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24744"/>
            <a:ext cx="8712968" cy="4782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907539"/>
            <a:ext cx="767627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 can access the medication and diagnosis pages by clicking on the relevant buttons.</a:t>
            </a:r>
            <a:endParaRPr lang="el-GR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226800" y="4293098"/>
            <a:ext cx="1617008" cy="161444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99594" y="5145114"/>
            <a:ext cx="792086" cy="76242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00372" cy="4998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Viewing measurements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758691"/>
            <a:ext cx="4828125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 can add a measurement manually by clicking on the Submit </a:t>
            </a:r>
            <a:r>
              <a:rPr lang="en-US" sz="1600" dirty="0" err="1"/>
              <a:t>Biosignal</a:t>
            </a:r>
            <a:r>
              <a:rPr lang="en-US" sz="1600" dirty="0"/>
              <a:t> button.</a:t>
            </a:r>
            <a:endParaRPr lang="el-GR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16812" y="5373216"/>
            <a:ext cx="506916" cy="3854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6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288032"/>
          </a:xfrm>
        </p:spPr>
        <p:txBody>
          <a:bodyPr>
            <a:normAutofit fontScale="90000"/>
          </a:bodyPr>
          <a:lstStyle/>
          <a:p>
            <a:r>
              <a:rPr lang="en-US" dirty="0"/>
              <a:t>Inserting measurements manually</a:t>
            </a:r>
            <a:br>
              <a:rPr lang="el-GR" dirty="0"/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82" y="1196752"/>
            <a:ext cx="7468344" cy="50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Encounter details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52736"/>
            <a:ext cx="8136904" cy="5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details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91" y="1772816"/>
            <a:ext cx="74168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prescription</a:t>
            </a:r>
            <a:br>
              <a:rPr lang="el-GR" dirty="0"/>
            </a:b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7820"/>
            <a:ext cx="8568952" cy="51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8264"/>
            <a:ext cx="8530570" cy="480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288032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Diagnosis page</a:t>
            </a:r>
            <a:br>
              <a:rPr lang="el-GR" dirty="0"/>
            </a:b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992200" y="5992925"/>
            <a:ext cx="5304451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 submits the diagnosis by clicking on the “submit” button</a:t>
            </a:r>
            <a:endParaRPr lang="el-GR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5505" y="5654371"/>
            <a:ext cx="186695" cy="33855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1415877"/>
            <a:ext cx="8458563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 can select a diagnosis from a dropdown list. The field is searchable by typing a diagnosis or icd10 code. 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59627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288032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Diagnosis page</a:t>
            </a:r>
            <a:br>
              <a:rPr lang="el-GR" dirty="0"/>
            </a:b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733256"/>
            <a:ext cx="7149101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User can add a new diagnosis by clicking on the “Add diagnosis” button.</a:t>
            </a:r>
            <a:endParaRPr lang="el-GR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352928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84784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Click to visit the Registration Page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34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8360" y="1196752"/>
            <a:ext cx="4373232" cy="13234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Only authorized users can register to the Cross4All platform. To receive </a:t>
            </a:r>
          </a:p>
          <a:p>
            <a:r>
              <a:rPr lang="en-US" sz="1600" dirty="0"/>
              <a:t>Cross4All Registration Codes, click on the link provided in the registration page. </a:t>
            </a:r>
            <a:r>
              <a:rPr lang="en-US" sz="1600" dirty="0">
                <a:hlinkClick r:id="rId2"/>
              </a:rPr>
              <a:t>Click to request registration code</a:t>
            </a:r>
            <a:endParaRPr lang="el-G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78" y="1085054"/>
            <a:ext cx="4248472" cy="48914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547167" y="1798466"/>
            <a:ext cx="1032945" cy="26238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2349" y="2920182"/>
            <a:ext cx="3563305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Upon receipt of the registration code enter the registration code received by email in the field.</a:t>
            </a:r>
            <a:endParaRPr lang="el-GR" sz="16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4625654" y="2492962"/>
            <a:ext cx="1026466" cy="84271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010" y="4079581"/>
            <a:ext cx="4037579" cy="13234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Complete the details on the form.</a:t>
            </a:r>
          </a:p>
          <a:p>
            <a:endParaRPr lang="en-US" sz="1600" dirty="0"/>
          </a:p>
          <a:p>
            <a:r>
              <a:rPr lang="en-US" sz="1600" dirty="0"/>
              <a:t>Note that the email and password provided in the registration form will be used as credentials in the Cross4all mobile application.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0269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5788"/>
            <a:ext cx="655272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2134073" cy="206210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Enter a valid email and click on “</a:t>
            </a:r>
            <a:r>
              <a:rPr lang="en-US" sz="1600" i="1" dirty="0"/>
              <a:t>Send me the codes</a:t>
            </a:r>
            <a:r>
              <a:rPr lang="en-US" sz="1600" dirty="0"/>
              <a:t>” button. If you are an authorized Cross4all user you will receive an email with valid registration codes.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82974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12776"/>
            <a:ext cx="4752528" cy="4614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867" y="2492896"/>
            <a:ext cx="3049387" cy="13234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Upon completion of the form click on “Register” button to complete the registration process. If successful you will be prompted to the PHR web interface.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744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 in the Cross4All Mobile Application</a:t>
            </a:r>
            <a:endParaRPr lang="en-GB" dirty="0"/>
          </a:p>
        </p:txBody>
      </p:sp>
      <p:pic>
        <p:nvPicPr>
          <p:cNvPr id="4" name="Content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96" y="1303889"/>
            <a:ext cx="4581715" cy="4514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60984"/>
            <a:ext cx="3338628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login in the Cross4all platform the  email and password which were used during the registration process are required. </a:t>
            </a:r>
            <a:endParaRPr lang="el-GR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21832" y="3140968"/>
            <a:ext cx="910208" cy="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4676056"/>
            <a:ext cx="2591751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on login button to login</a:t>
            </a:r>
            <a:endParaRPr lang="el-GR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27989" y="5066733"/>
            <a:ext cx="0" cy="29340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76112" y="4688726"/>
            <a:ext cx="3092032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exit button to exit application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7952" y="5085130"/>
            <a:ext cx="0" cy="30396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1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 in the Cross4All Mobile Application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66" y="1340532"/>
            <a:ext cx="5317692" cy="3988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" y="1340532"/>
            <a:ext cx="2843630" cy="403187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Upon successful login the user can select to start an encounter (session) for himself OR for another patient.</a:t>
            </a:r>
          </a:p>
          <a:p>
            <a:endParaRPr lang="en-US" sz="1600" dirty="0"/>
          </a:p>
          <a:p>
            <a:r>
              <a:rPr lang="en-US" sz="1600" dirty="0"/>
              <a:t>To start an encounter for the user logged in just click ton the “</a:t>
            </a:r>
            <a:r>
              <a:rPr lang="en-US" sz="1600" i="1" dirty="0"/>
              <a:t>Start encounter</a:t>
            </a:r>
            <a:r>
              <a:rPr lang="en-US" sz="1600" dirty="0"/>
              <a:t>” button. </a:t>
            </a:r>
          </a:p>
          <a:p>
            <a:endParaRPr lang="en-US" sz="1600" dirty="0"/>
          </a:p>
          <a:p>
            <a:r>
              <a:rPr lang="en-US" sz="1600" dirty="0"/>
              <a:t>To start an encounter for another individual first select the name of the person from the dropdown list (“</a:t>
            </a:r>
            <a:r>
              <a:rPr lang="en-US" sz="1600" i="1" dirty="0"/>
              <a:t>Select another individual” </a:t>
            </a:r>
            <a:r>
              <a:rPr lang="en-US" sz="1600" dirty="0"/>
              <a:t>button )and then click on the “</a:t>
            </a:r>
            <a:r>
              <a:rPr lang="en-US" sz="1600" i="1" dirty="0"/>
              <a:t>Start encounter</a:t>
            </a:r>
            <a:r>
              <a:rPr lang="en-US" sz="1600" dirty="0"/>
              <a:t>” button.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613" y="5661248"/>
            <a:ext cx="4516582" cy="64633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sz="1600" dirty="0"/>
              <a:t>the</a:t>
            </a:r>
            <a:r>
              <a:rPr lang="en-US" dirty="0"/>
              <a:t> case of Home visit enable the “</a:t>
            </a:r>
            <a:r>
              <a:rPr lang="en-US" i="1" dirty="0"/>
              <a:t>Home Visit</a:t>
            </a:r>
            <a:r>
              <a:rPr lang="en-US" dirty="0"/>
              <a:t>” toggle button.</a:t>
            </a:r>
          </a:p>
        </p:txBody>
      </p:sp>
    </p:spTree>
    <p:extLst>
      <p:ext uri="{BB962C8B-B14F-4D97-AF65-F5344CB8AC3E}">
        <p14:creationId xmlns:p14="http://schemas.microsoft.com/office/powerpoint/2010/main" val="29267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 in the Cross4All Mobile Application</a:t>
            </a:r>
            <a:endParaRPr lang="el-GR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11168"/>
            <a:ext cx="4699261" cy="5073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54" y="2837632"/>
            <a:ext cx="2802112" cy="13234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encounter has started for the user logged in.</a:t>
            </a:r>
          </a:p>
          <a:p>
            <a:endParaRPr lang="en-US" sz="1600" dirty="0"/>
          </a:p>
          <a:p>
            <a:r>
              <a:rPr lang="en-US" sz="1600" dirty="0"/>
              <a:t>User can view current measurement results.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7909" y="3576296"/>
            <a:ext cx="655107" cy="868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23928" y="5056106"/>
            <a:ext cx="5018131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end an encounter click on the “</a:t>
            </a:r>
            <a:r>
              <a:rPr lang="en-US" sz="1600" i="1" dirty="0"/>
              <a:t>End encounter” </a:t>
            </a:r>
            <a:r>
              <a:rPr lang="en-US" sz="1600" dirty="0"/>
              <a:t>button.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12360" y="5495884"/>
            <a:ext cx="10248" cy="31835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1592373"/>
            <a:ext cx="1979712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log out click on the “</a:t>
            </a:r>
            <a:r>
              <a:rPr lang="en-US" sz="1600" i="1" dirty="0"/>
              <a:t>logout” </a:t>
            </a:r>
            <a:r>
              <a:rPr lang="en-US" sz="1600" dirty="0"/>
              <a:t>button.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357538" y="1389925"/>
            <a:ext cx="205679" cy="1269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4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25" y="160141"/>
            <a:ext cx="7992888" cy="922114"/>
          </a:xfrm>
        </p:spPr>
        <p:txBody>
          <a:bodyPr>
            <a:normAutofit/>
          </a:bodyPr>
          <a:lstStyle/>
          <a:p>
            <a:r>
              <a:rPr lang="en-US" dirty="0"/>
              <a:t>Logging in the Cross4all PHR web platform</a:t>
            </a:r>
            <a:endParaRPr lang="el-GR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235782" y="2191946"/>
            <a:ext cx="6648501" cy="3787909"/>
          </a:xfrm>
        </p:spPr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00889"/>
            <a:ext cx="7016087" cy="4642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04" y="1988840"/>
            <a:ext cx="1728192" cy="353943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log in the PHR platform the user email and password are required. Clicking on the Log in button will redirect the user to the PHR Homepage.</a:t>
            </a:r>
          </a:p>
          <a:p>
            <a:endParaRPr lang="en-US" sz="1600" dirty="0"/>
          </a:p>
          <a:p>
            <a:r>
              <a:rPr lang="en-US" sz="1600" dirty="0">
                <a:hlinkClick r:id="rId3"/>
              </a:rPr>
              <a:t>Click to visit the Cross4all PHR web platform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2006016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541</Words>
  <Application>Microsoft Office PowerPoint</Application>
  <PresentationFormat>Προβολή στην οθόνη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</vt:lpstr>
      <vt:lpstr>Open Sans Condensed</vt:lpstr>
      <vt:lpstr>Open Sans Condensed Light</vt:lpstr>
      <vt:lpstr>Open Sans Light</vt:lpstr>
      <vt:lpstr>Θέμα του Office</vt:lpstr>
      <vt:lpstr>PHR mobile app for Pros and PHR web platform Presenter: Vassilis Kilintzis</vt:lpstr>
      <vt:lpstr>Registration</vt:lpstr>
      <vt:lpstr>Registration</vt:lpstr>
      <vt:lpstr>Registration</vt:lpstr>
      <vt:lpstr>Registration</vt:lpstr>
      <vt:lpstr>Logging in the Cross4All Mobile Application</vt:lpstr>
      <vt:lpstr>Logging in the Cross4All Mobile Application</vt:lpstr>
      <vt:lpstr>Logging in the Cross4All Mobile Application</vt:lpstr>
      <vt:lpstr>Logging in the Cross4all PHR web platform</vt:lpstr>
      <vt:lpstr>PHR Homepage </vt:lpstr>
      <vt:lpstr>PHR Homepage</vt:lpstr>
      <vt:lpstr>Viewing measurements</vt:lpstr>
      <vt:lpstr>Inserting measurements manually </vt:lpstr>
      <vt:lpstr>Encounter details</vt:lpstr>
      <vt:lpstr>Medication details</vt:lpstr>
      <vt:lpstr>Adding prescription </vt:lpstr>
      <vt:lpstr>Diagnosis page </vt:lpstr>
      <vt:lpstr>Diagnosis page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Vassilis Kilintzis</cp:lastModifiedBy>
  <cp:revision>72</cp:revision>
  <cp:lastPrinted>2019-04-08T17:16:41Z</cp:lastPrinted>
  <dcterms:created xsi:type="dcterms:W3CDTF">2017-09-06T09:12:49Z</dcterms:created>
  <dcterms:modified xsi:type="dcterms:W3CDTF">2019-09-05T09:15:16Z</dcterms:modified>
</cp:coreProperties>
</file>