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5"/>
  </p:notesMasterIdLst>
  <p:sldIdLst>
    <p:sldId id="256" r:id="rId2"/>
    <p:sldId id="301" r:id="rId3"/>
    <p:sldId id="310" r:id="rId4"/>
    <p:sldId id="313" r:id="rId5"/>
    <p:sldId id="312" r:id="rId6"/>
    <p:sldId id="303" r:id="rId7"/>
    <p:sldId id="307" r:id="rId8"/>
    <p:sldId id="308" r:id="rId9"/>
    <p:sldId id="309" r:id="rId10"/>
    <p:sldId id="314" r:id="rId11"/>
    <p:sldId id="304" r:id="rId12"/>
    <p:sldId id="305" r:id="rId13"/>
    <p:sldId id="31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A36298"/>
    <a:srgbClr val="1571CD"/>
    <a:srgbClr val="0F4F8F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495F56-C729-4F5D-BC87-DEEDF2E390C1}"/>
              </a:ext>
            </a:extLst>
          </p:cNvPr>
          <p:cNvSpPr/>
          <p:nvPr userDrawn="1"/>
        </p:nvSpPr>
        <p:spPr>
          <a:xfrm>
            <a:off x="1267252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</a:br>
            <a:r>
              <a:rPr lang="en-US" sz="2000" b="1" dirty="0">
                <a:solidFill>
                  <a:srgbClr val="A36298"/>
                </a:solidFill>
                <a:ea typeface="ＭＳ Ｐゴシック" pitchFamily="-28" charset="-128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ea typeface="ＭＳ Ｐゴシック" pitchFamily="-28" charset="-128"/>
              </a:rPr>
              <a:t> </a:t>
            </a:r>
          </a:p>
          <a:p>
            <a:pPr algn="ctr"/>
            <a:r>
              <a:rPr lang="en-GB" sz="1200" i="0" dirty="0">
                <a:solidFill>
                  <a:srgbClr val="A36298"/>
                </a:solidFill>
                <a:ea typeface="ＭＳ Ｐゴシック" pitchFamily="-28" charset="-128"/>
              </a:rPr>
              <a:t>(Reg. No: 1816 / Subsidy Contract No: Cross4all-CN1-SO1.2-SC015)</a:t>
            </a:r>
            <a:endParaRPr lang="en-US" i="0" dirty="0">
              <a:solidFill>
                <a:srgbClr val="A36298"/>
              </a:solidFill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302BBAEC-BEE8-42B9-84FA-AF527A88A3CC}"/>
              </a:ext>
            </a:extLst>
          </p:cNvPr>
          <p:cNvCxnSpPr/>
          <p:nvPr userDrawn="1"/>
        </p:nvCxnSpPr>
        <p:spPr>
          <a:xfrm>
            <a:off x="2755616" y="3355404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40B494F-6710-44F1-A695-93B3C8BC292B}"/>
              </a:ext>
            </a:extLst>
          </p:cNvPr>
          <p:cNvGrpSpPr/>
          <p:nvPr userDrawn="1"/>
        </p:nvGrpSpPr>
        <p:grpSpPr>
          <a:xfrm>
            <a:off x="1327616" y="5775280"/>
            <a:ext cx="6488767" cy="770059"/>
            <a:chOff x="402889" y="3162256"/>
            <a:chExt cx="11335794" cy="1345284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5D433394-2A1B-43AB-9C56-3AD948A5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89" y="3162256"/>
              <a:ext cx="1345284" cy="1345284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FD36588B-75F2-42BD-8CFA-173B9538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3" y="3255493"/>
              <a:ext cx="1345284" cy="1158809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24993374-1D8A-4394-98E9-F866D702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61" y="3349923"/>
              <a:ext cx="1345280" cy="969947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C326A25-C062-4193-9B69-678D86D5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84" y="3162256"/>
              <a:ext cx="898369" cy="1345284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F20867B-12EB-4093-9B89-EEE3F88B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624" y="3611701"/>
              <a:ext cx="1345284" cy="446390"/>
            </a:xfrm>
            <a:prstGeom prst="rect">
              <a:avLst/>
            </a:prstGeom>
          </p:spPr>
        </p:pic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D81AE43-AE20-44CA-B1C6-91290C99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250" y="3209116"/>
              <a:ext cx="1244433" cy="1244433"/>
            </a:xfrm>
            <a:prstGeom prst="rect">
              <a:avLst/>
            </a:prstGeom>
          </p:spPr>
        </p:pic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60A481A-A881-426E-8475-9D2199FFB8DE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D25F28D-27E2-454F-82BD-AF8ED2239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83768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396CB5-2E40-4340-8245-AABAF4EEECA9}"/>
              </a:ext>
            </a:extLst>
          </p:cNvPr>
          <p:cNvSpPr/>
          <p:nvPr userDrawn="1"/>
        </p:nvSpPr>
        <p:spPr>
          <a:xfrm>
            <a:off x="927674" y="908720"/>
            <a:ext cx="7806722" cy="59299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734D68-D433-418C-80C0-0D7DD2644A22}"/>
              </a:ext>
            </a:extLst>
          </p:cNvPr>
          <p:cNvSpPr/>
          <p:nvPr userDrawn="1"/>
        </p:nvSpPr>
        <p:spPr>
          <a:xfrm>
            <a:off x="2515403" y="6390364"/>
            <a:ext cx="450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is co-funded by the European Union and National Funds </a:t>
            </a:r>
            <a:b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participating countries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E77317-88CA-4797-812A-B671DE8B0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4088" b="9202"/>
          <a:stretch/>
        </p:blipFill>
        <p:spPr>
          <a:xfrm>
            <a:off x="127072" y="268120"/>
            <a:ext cx="700512" cy="720228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AD8C29FB-D1A5-4F75-ABAF-A5F95B7E55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20272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A42902-75D6-4F8F-90F1-09739E31C3EF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3"/>
          <a:stretch/>
        </p:blipFill>
        <p:spPr bwMode="auto">
          <a:xfrm>
            <a:off x="293271" y="6290477"/>
            <a:ext cx="2266754" cy="49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05/09/19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med.auth.gr/depts/lomi/alla.htm" TargetMode="External"/><Relationship Id="rId2" Type="http://schemas.openxmlformats.org/officeDocument/2006/relationships/hyperlink" Target="https://www.nature.com/articles/d41586-019-00346-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oss4all.eu/" TargetMode="External"/><Relationship Id="rId4" Type="http://schemas.openxmlformats.org/officeDocument/2006/relationships/hyperlink" Target="https://www.rc.auth.gr/Contest/Details/Item/2706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31" y="3499421"/>
            <a:ext cx="8072494" cy="1220959"/>
          </a:xfrm>
        </p:spPr>
        <p:txBody>
          <a:bodyPr>
            <a:normAutofit/>
          </a:bodyPr>
          <a:lstStyle/>
          <a:p>
            <a:r>
              <a:rPr lang="en-GB" dirty="0"/>
              <a:t>Progress and plans of AUTH</a:t>
            </a:r>
            <a:endParaRPr lang="en-US" dirty="0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94" y="4708026"/>
            <a:ext cx="8072494" cy="1002265"/>
          </a:xfrm>
          <a:solidFill>
            <a:srgbClr val="A36298"/>
          </a:solidFill>
          <a:ln>
            <a:solidFill>
              <a:srgbClr val="A36298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</a:rPr>
              <a:t>4</a:t>
            </a:r>
            <a:r>
              <a:rPr lang="en-GB" sz="2000" b="1" baseline="30000" dirty="0">
                <a:solidFill>
                  <a:schemeClr val="bg1"/>
                </a:solidFill>
              </a:rPr>
              <a:t>th</a:t>
            </a:r>
            <a:r>
              <a:rPr lang="en-GB" sz="2000" b="1" dirty="0">
                <a:solidFill>
                  <a:schemeClr val="bg1"/>
                </a:solidFill>
              </a:rPr>
              <a:t> Project Meeting, 5-6 September 2019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solidFill>
                  <a:schemeClr val="bg1"/>
                </a:solidFill>
              </a:rPr>
              <a:t>Host: Municipality of Ohrid (PB4)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solidFill>
                  <a:schemeClr val="bg1"/>
                </a:solidFill>
              </a:rPr>
              <a:t>Venue: Metropol Hotel, Ohrid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53FD28-4274-463C-B1F9-4D4166E35DF9}"/>
              </a:ext>
            </a:extLst>
          </p:cNvPr>
          <p:cNvSpPr/>
          <p:nvPr/>
        </p:nvSpPr>
        <p:spPr>
          <a:xfrm>
            <a:off x="571430" y="5720235"/>
            <a:ext cx="8072494" cy="864096"/>
          </a:xfrm>
          <a:prstGeom prst="rect">
            <a:avLst/>
          </a:prstGeom>
          <a:noFill/>
          <a:ln>
            <a:solidFill>
              <a:srgbClr val="A36298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Will present the outcomes of the contract for D3.1.1 (telephone survey)</a:t>
            </a:r>
          </a:p>
          <a:p>
            <a:pPr>
              <a:spcAft>
                <a:spcPts val="600"/>
              </a:spcAft>
            </a:pPr>
            <a:r>
              <a:rPr lang="en-US" dirty="0"/>
              <a:t>Will finalize the </a:t>
            </a:r>
            <a:r>
              <a:rPr lang="en-US" dirty="0" err="1"/>
              <a:t>ToRs</a:t>
            </a:r>
            <a:r>
              <a:rPr lang="en-US" dirty="0"/>
              <a:t> and launch a tender for the remaining activities (D4.1.3, D6.1.3 and D6.1.4)</a:t>
            </a:r>
          </a:p>
          <a:p>
            <a:pPr>
              <a:spcAft>
                <a:spcPts val="600"/>
              </a:spcAft>
            </a:pPr>
            <a:r>
              <a:rPr lang="en-US" dirty="0"/>
              <a:t>Will finalize the developments of the PHR (D4.1.2) and the mobile app for professionals (D5.1.1) and will make them available for the initiation of the WP6 pilots</a:t>
            </a:r>
          </a:p>
          <a:p>
            <a:pPr>
              <a:spcAft>
                <a:spcPts val="600"/>
              </a:spcAft>
            </a:pPr>
            <a:r>
              <a:rPr lang="en-US" dirty="0"/>
              <a:t>Will contribute to the preparation of, and will participate in, the forthcoming project meetings, public events and study visits</a:t>
            </a:r>
          </a:p>
        </p:txBody>
      </p:sp>
    </p:spTree>
    <p:extLst>
      <p:ext uri="{BB962C8B-B14F-4D97-AF65-F5344CB8AC3E}">
        <p14:creationId xmlns:p14="http://schemas.microsoft.com/office/powerpoint/2010/main" val="338425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expenditures 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Paid out and verified expenditures until </a:t>
            </a:r>
            <a:r>
              <a:rPr lang="el-GR" b="1" dirty="0"/>
              <a:t>30</a:t>
            </a:r>
            <a:r>
              <a:rPr lang="en-US" b="1" dirty="0"/>
              <a:t>.</a:t>
            </a:r>
            <a:r>
              <a:rPr lang="el-GR" b="1" dirty="0"/>
              <a:t>06</a:t>
            </a:r>
            <a:r>
              <a:rPr lang="en-US" b="1" dirty="0"/>
              <a:t>.201</a:t>
            </a:r>
            <a:r>
              <a:rPr lang="el-GR" b="1" dirty="0"/>
              <a:t>9</a:t>
            </a:r>
            <a:endParaRPr lang="en-US" b="1" dirty="0"/>
          </a:p>
          <a:p>
            <a:pPr lvl="1"/>
            <a:r>
              <a:rPr lang="en-US" dirty="0"/>
              <a:t>Contracted: 	</a:t>
            </a:r>
            <a:r>
              <a:rPr lang="el-GR" dirty="0"/>
              <a:t>€</a:t>
            </a:r>
            <a:r>
              <a:rPr lang="en-GB" dirty="0"/>
              <a:t>162.542,58 </a:t>
            </a:r>
            <a:r>
              <a:rPr lang="en-US" dirty="0"/>
              <a:t>(64,76 %)</a:t>
            </a:r>
            <a:endParaRPr lang="el-GR" dirty="0"/>
          </a:p>
          <a:p>
            <a:pPr lvl="1"/>
            <a:r>
              <a:rPr lang="en-US" dirty="0"/>
              <a:t>Paid out: 		</a:t>
            </a:r>
            <a:r>
              <a:rPr lang="el-GR" dirty="0"/>
              <a:t>€</a:t>
            </a:r>
            <a:r>
              <a:rPr lang="en-US" dirty="0"/>
              <a:t>99</a:t>
            </a:r>
            <a:r>
              <a:rPr lang="en-GB" dirty="0"/>
              <a:t>.259,91</a:t>
            </a:r>
            <a:r>
              <a:rPr lang="en-US" dirty="0"/>
              <a:t> (39,54%)</a:t>
            </a:r>
            <a:endParaRPr lang="el-GR" dirty="0"/>
          </a:p>
          <a:p>
            <a:pPr lvl="1"/>
            <a:r>
              <a:rPr lang="en-US" dirty="0"/>
              <a:t>Verified:		</a:t>
            </a:r>
            <a:r>
              <a:rPr lang="el-GR" dirty="0"/>
              <a:t>€</a:t>
            </a:r>
            <a:r>
              <a:rPr lang="en-GB" dirty="0"/>
              <a:t>28.868,36</a:t>
            </a:r>
            <a:r>
              <a:rPr lang="el-GR" dirty="0"/>
              <a:t> </a:t>
            </a:r>
            <a:r>
              <a:rPr lang="el-GR" sz="2000" dirty="0"/>
              <a:t>(</a:t>
            </a:r>
            <a:r>
              <a:rPr lang="en-US" sz="2000" dirty="0"/>
              <a:t>11,5%) </a:t>
            </a:r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r>
              <a:rPr lang="en-US" b="1" dirty="0"/>
              <a:t>Expected paid out expenditures until 31.</a:t>
            </a:r>
            <a:r>
              <a:rPr lang="el-GR" b="1" dirty="0"/>
              <a:t>12</a:t>
            </a:r>
            <a:r>
              <a:rPr lang="en-US" b="1" dirty="0"/>
              <a:t>.2019</a:t>
            </a:r>
            <a:endParaRPr lang="en-US" sz="2000" i="1" dirty="0"/>
          </a:p>
          <a:p>
            <a:pPr lvl="1"/>
            <a:r>
              <a:rPr lang="en-US" dirty="0"/>
              <a:t>Personnel:  </a:t>
            </a:r>
            <a:r>
              <a:rPr lang="el-GR" dirty="0"/>
              <a:t>	€</a:t>
            </a:r>
            <a:r>
              <a:rPr lang="en-GB" dirty="0"/>
              <a:t>147.000</a:t>
            </a:r>
            <a:r>
              <a:rPr lang="en-US" dirty="0"/>
              <a:t> (87,17 %)</a:t>
            </a:r>
          </a:p>
          <a:p>
            <a:pPr lvl="1"/>
            <a:r>
              <a:rPr lang="en-US" dirty="0"/>
              <a:t>Equipment:  </a:t>
            </a:r>
            <a:r>
              <a:rPr lang="el-GR" dirty="0"/>
              <a:t>	€</a:t>
            </a:r>
            <a:r>
              <a:rPr lang="en-US" dirty="0"/>
              <a:t>6</a:t>
            </a:r>
            <a:r>
              <a:rPr lang="el-GR" dirty="0"/>
              <a:t>.</a:t>
            </a:r>
            <a:r>
              <a:rPr lang="en-US" dirty="0"/>
              <a:t>300,00</a:t>
            </a:r>
          </a:p>
          <a:p>
            <a:pPr lvl="1"/>
            <a:r>
              <a:rPr lang="en-US" dirty="0"/>
              <a:t>Other costs:  </a:t>
            </a:r>
            <a:r>
              <a:rPr lang="el-GR" dirty="0"/>
              <a:t>	€</a:t>
            </a:r>
            <a:r>
              <a:rPr lang="en-US" dirty="0"/>
              <a:t>1.300,00</a:t>
            </a:r>
          </a:p>
          <a:p>
            <a:pPr lvl="1"/>
            <a:r>
              <a:rPr lang="en-US" dirty="0"/>
              <a:t>Admin </a:t>
            </a:r>
            <a:r>
              <a:rPr lang="el-GR" dirty="0"/>
              <a:t>(</a:t>
            </a:r>
            <a:r>
              <a:rPr lang="en-US" dirty="0"/>
              <a:t>ELKE</a:t>
            </a:r>
            <a:r>
              <a:rPr lang="el-GR" dirty="0"/>
              <a:t>)</a:t>
            </a:r>
            <a:r>
              <a:rPr lang="en-US" dirty="0"/>
              <a:t>:</a:t>
            </a:r>
            <a:r>
              <a:rPr lang="el-GR" dirty="0"/>
              <a:t>	€</a:t>
            </a:r>
            <a:r>
              <a:rPr lang="en-US" dirty="0"/>
              <a:t>6</a:t>
            </a:r>
            <a:r>
              <a:rPr lang="el-GR" dirty="0"/>
              <a:t>.</a:t>
            </a:r>
            <a:r>
              <a:rPr lang="en-US" dirty="0"/>
              <a:t>000,00</a:t>
            </a:r>
          </a:p>
          <a:p>
            <a:pPr lvl="1"/>
            <a:r>
              <a:rPr lang="en-US" b="1" i="1" dirty="0"/>
              <a:t>Total</a:t>
            </a:r>
            <a:r>
              <a:rPr lang="el-GR" b="1" i="1" dirty="0"/>
              <a:t>:</a:t>
            </a:r>
            <a:r>
              <a:rPr lang="en-US" b="1" i="1" dirty="0"/>
              <a:t>      </a:t>
            </a:r>
            <a:r>
              <a:rPr lang="el-GR" b="1" i="1" dirty="0"/>
              <a:t>	</a:t>
            </a:r>
            <a:r>
              <a:rPr lang="en-US" b="1" i="1" dirty="0"/>
              <a:t>	</a:t>
            </a:r>
            <a:r>
              <a:rPr lang="el-GR" b="1" i="1" dirty="0"/>
              <a:t>€</a:t>
            </a:r>
            <a:r>
              <a:rPr lang="en-GB" b="1" i="1" dirty="0"/>
              <a:t>160.</a:t>
            </a:r>
            <a:r>
              <a:rPr lang="en-US" b="1" i="1" dirty="0"/>
              <a:t>600,00 </a:t>
            </a:r>
            <a:r>
              <a:rPr lang="en-US" i="1" dirty="0"/>
              <a:t>(</a:t>
            </a:r>
            <a:r>
              <a:rPr lang="en-US" b="1" i="1" dirty="0"/>
              <a:t>63,98 %</a:t>
            </a:r>
            <a:r>
              <a:rPr lang="en-US" i="1" dirty="0"/>
              <a:t>)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4BC2479-C066-42A3-A5D3-99904A9D4AB9}"/>
              </a:ext>
            </a:extLst>
          </p:cNvPr>
          <p:cNvSpPr/>
          <p:nvPr/>
        </p:nvSpPr>
        <p:spPr>
          <a:xfrm>
            <a:off x="7236296" y="3933056"/>
            <a:ext cx="1656184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YOULA </a:t>
            </a:r>
            <a:r>
              <a:rPr lang="en-GB" sz="1400" dirty="0"/>
              <a:t>(PALMOS?)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91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Publicity outcomes and plans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OUTCOMES:</a:t>
            </a:r>
          </a:p>
          <a:p>
            <a:pPr>
              <a:spcAft>
                <a:spcPts val="600"/>
              </a:spcAft>
            </a:pPr>
            <a:r>
              <a:rPr lang="en-US" dirty="0"/>
              <a:t>Participation in AIIT2018 conference (Bitola, FYROM; 4/10/2018) with 1 keynote speech entitled "Connected Health Technologies for the Support of Chronic Patients: Challenges and Opportunities" by I. </a:t>
            </a:r>
            <a:r>
              <a:rPr lang="en-US" dirty="0" err="1"/>
              <a:t>Chouvarda</a:t>
            </a:r>
            <a:r>
              <a:rPr lang="en-US" dirty="0"/>
              <a:t> (LB1) </a:t>
            </a:r>
          </a:p>
          <a:p>
            <a:pPr>
              <a:spcAft>
                <a:spcPts val="600"/>
              </a:spcAft>
            </a:pPr>
            <a:r>
              <a:rPr lang="en-US" dirty="0"/>
              <a:t>Publication on Nature magazine “Greece-FYROM collaborations in science”: </a:t>
            </a:r>
            <a:r>
              <a:rPr lang="en-US" dirty="0">
                <a:hlinkClick r:id="rId2"/>
              </a:rPr>
              <a:t>https://www.nature.com/articles/d41586-019-00346-z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Announcement of the Project on LB1’s web page: </a:t>
            </a:r>
            <a:r>
              <a:rPr lang="en-US" dirty="0">
                <a:hlinkClick r:id="rId3"/>
              </a:rPr>
              <a:t>http://www1.med.auth.gr/depts/lomi/alla.htm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Announcement of Tender #1 (Survey): </a:t>
            </a:r>
            <a:r>
              <a:rPr lang="en-US" dirty="0">
                <a:hlinkClick r:id="rId4"/>
              </a:rPr>
              <a:t>https://www.rc.auth.gr/Contest/Details/Item/27066</a:t>
            </a:r>
            <a:r>
              <a:rPr lang="en-US" dirty="0"/>
              <a:t>  </a:t>
            </a:r>
          </a:p>
          <a:p>
            <a:pPr>
              <a:spcAft>
                <a:spcPts val="600"/>
              </a:spcAft>
            </a:pPr>
            <a:r>
              <a:rPr lang="en-US" dirty="0"/>
              <a:t>Poster of the project, developed using the MA's “Poster Development Tool” and placed it in visible places of the premises of LB1</a:t>
            </a:r>
          </a:p>
          <a:p>
            <a:pPr>
              <a:spcAft>
                <a:spcPts val="600"/>
              </a:spcAft>
            </a:pPr>
            <a:r>
              <a:rPr lang="en-US" dirty="0"/>
              <a:t>Project’s Communication Plan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PLANS</a:t>
            </a:r>
            <a:r>
              <a:rPr lang="en-US" dirty="0"/>
              <a:t>: Conference Papers, </a:t>
            </a:r>
            <a:r>
              <a:rPr lang="en-US" dirty="0">
                <a:hlinkClick r:id="rId5"/>
              </a:rPr>
              <a:t>www.cross4all.eu</a:t>
            </a:r>
            <a:r>
              <a:rPr lang="en-US" dirty="0"/>
              <a:t> content management, participation to Opening events in </a:t>
            </a:r>
            <a:r>
              <a:rPr lang="en-US" dirty="0" err="1"/>
              <a:t>Ohrid</a:t>
            </a:r>
            <a:r>
              <a:rPr lang="en-US" dirty="0"/>
              <a:t> and Thessaloniki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E67B6E3A-3D36-401F-AA83-F77D23BC0B02}"/>
              </a:ext>
            </a:extLst>
          </p:cNvPr>
          <p:cNvSpPr/>
          <p:nvPr/>
        </p:nvSpPr>
        <p:spPr>
          <a:xfrm>
            <a:off x="6660232" y="119769"/>
            <a:ext cx="2304256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VASSILIS </a:t>
            </a:r>
            <a:r>
              <a:rPr lang="en-GB" sz="1600" dirty="0"/>
              <a:t>(PUBLICATIONS?)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4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43B8A91-843B-4AC8-838F-1ECC295E5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0C8DB5E9-BEA7-4A0E-9CEC-518527570522}"/>
              </a:ext>
            </a:extLst>
          </p:cNvPr>
          <p:cNvSpPr/>
          <p:nvPr/>
        </p:nvSpPr>
        <p:spPr>
          <a:xfrm>
            <a:off x="3150502" y="4042388"/>
            <a:ext cx="2808312" cy="1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024D6F7-33F4-4529-B3DB-9057EC2B8381}"/>
              </a:ext>
            </a:extLst>
          </p:cNvPr>
          <p:cNvSpPr/>
          <p:nvPr/>
        </p:nvSpPr>
        <p:spPr>
          <a:xfrm>
            <a:off x="754491" y="4708791"/>
            <a:ext cx="7635017" cy="19548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1BC91ED-4F91-403B-813D-9B845042721B}"/>
              </a:ext>
            </a:extLst>
          </p:cNvPr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3765C9D-4FDD-4D83-B844-FB8911BD8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C4DDBE5-FE45-48B2-9B52-151FE9212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4" y="5002160"/>
            <a:ext cx="1368152" cy="136815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B0FF1E8-0C7D-4753-A79B-F7E4F3DE02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EB1EE86-7BDB-4171-B711-54F0B7A09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3"/>
          <a:stretch/>
        </p:blipFill>
        <p:spPr>
          <a:xfrm>
            <a:off x="3189686" y="1484784"/>
            <a:ext cx="2764628" cy="2807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992A047-B042-45FD-9490-650006E2A935}"/>
              </a:ext>
            </a:extLst>
          </p:cNvPr>
          <p:cNvSpPr/>
          <p:nvPr/>
        </p:nvSpPr>
        <p:spPr>
          <a:xfrm>
            <a:off x="2483768" y="515719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Lab of Computing, Medical Informatics, and Biomedical Imaging Technologies, Aristotle University of Thessaloniki</a:t>
            </a:r>
          </a:p>
          <a:p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Contact: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Nicos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Maglaveras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Professor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staff recruitments 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#1 Project manager (D1.1.2), </a:t>
            </a:r>
            <a:r>
              <a:rPr lang="en-US" strike="sngStrike" dirty="0"/>
              <a:t>Expert research associate responsible for lessons learned thought the project pilots(D6.1.3), and for the Sustainability and Transferability plans and event (D6.1.4)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#2 Administrative staff (D1.1.2), Web content writer (D2.1.4), </a:t>
            </a:r>
            <a:r>
              <a:rPr lang="en-US" dirty="0">
                <a:solidFill>
                  <a:srgbClr val="FF0000"/>
                </a:solidFill>
              </a:rPr>
              <a:t>Member of the Pilots Monitoring Committee (D6.1.1)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#3 Communication Manager (D2.1.1), Survey monitoring (D3.1.1), Inspections tools (D3.1.2), UI designer (D4.1.2, D5.1.1)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#4 Technical Coordinator - senior project manager and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#5 Research staff -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#6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#7 s/w developer (D4.1.2, D5.1.1)</a:t>
            </a:r>
          </a:p>
          <a:p>
            <a:endParaRPr lang="en-US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6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6EB47-AEE2-4DBD-8EBE-14CEA01C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staff recruitments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47366FF-B293-4DDA-8617-C3FA8A96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24287"/>
              </p:ext>
            </p:extLst>
          </p:nvPr>
        </p:nvGraphicFramePr>
        <p:xfrm>
          <a:off x="392290" y="1083135"/>
          <a:ext cx="8359420" cy="5741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811">
                  <a:extLst>
                    <a:ext uri="{9D8B030D-6E8A-4147-A177-3AD203B41FA5}">
                      <a16:colId xmlns:a16="http://schemas.microsoft.com/office/drawing/2014/main" val="3718512689"/>
                    </a:ext>
                  </a:extLst>
                </a:gridCol>
                <a:gridCol w="495117">
                  <a:extLst>
                    <a:ext uri="{9D8B030D-6E8A-4147-A177-3AD203B41FA5}">
                      <a16:colId xmlns:a16="http://schemas.microsoft.com/office/drawing/2014/main" val="979588904"/>
                    </a:ext>
                  </a:extLst>
                </a:gridCol>
                <a:gridCol w="1226470">
                  <a:extLst>
                    <a:ext uri="{9D8B030D-6E8A-4147-A177-3AD203B41FA5}">
                      <a16:colId xmlns:a16="http://schemas.microsoft.com/office/drawing/2014/main" val="2039183025"/>
                    </a:ext>
                  </a:extLst>
                </a:gridCol>
                <a:gridCol w="5517594">
                  <a:extLst>
                    <a:ext uri="{9D8B030D-6E8A-4147-A177-3AD203B41FA5}">
                      <a16:colId xmlns:a16="http://schemas.microsoft.com/office/drawing/2014/main" val="535992801"/>
                    </a:ext>
                  </a:extLst>
                </a:gridCol>
                <a:gridCol w="736428">
                  <a:extLst>
                    <a:ext uri="{9D8B030D-6E8A-4147-A177-3AD203B41FA5}">
                      <a16:colId xmlns:a16="http://schemas.microsoft.com/office/drawing/2014/main" val="1976270631"/>
                    </a:ext>
                  </a:extLst>
                </a:gridCol>
              </a:tblGrid>
              <a:tr h="227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WP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Del.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Item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Brief justification of the expenditure (Max 350 Characters)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Total Cost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3154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D1.1.2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Project manager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responsible for the management of the project (reporting, monitoring, etc.) - part time (10,4hrs/month), 24 months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6.240,00 €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3104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D1.1.2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Administrative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(Assistant) responsible for administrative issues (incl. meeting minutes)- part time (18hrs/month), 24 months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5.400,00 €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75532"/>
                  </a:ext>
                </a:extLst>
              </a:tr>
              <a:tr h="553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D2.1.1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Communication Manager (CM) responsible for Dissemination Management, incl. monitoring the conformance of all Project activities and outcomes with the Programme and Project communication rules (approx. 10hrs / month).  Will also produce the Communication Plan (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approx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80hrs).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5.568,00 €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38761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D2.1.4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Administrative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(PM Assistant) responsible for content management of the Project Website (Greek &amp; English) - part time (7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hrs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/ month)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2.923,20 €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49392"/>
                  </a:ext>
                </a:extLst>
              </a:tr>
              <a:tr h="138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D3.1.1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Review of the questionnaires for the Public opinion poll- half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personmonth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1.080,00 €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46124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D3.1.2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Development of database and algorithms for storing and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analysing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the data from the accessibility inspections (Partner P3 &amp; P5) to identify (accessible health and social services available in the CBA) - 3 months part-time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5.481,00 €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12536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One senior project manager and s/w developer for monitoring and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20.700,00 €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1498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One senior developer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18.144,00 €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5721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Three (3) research staff and s/w developers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40.089,60 €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9555"/>
                  </a:ext>
                </a:extLst>
              </a:tr>
              <a:tr h="69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D5.1.1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Development of mobile app for operating the wireless sensors and transmitting data and video to and from the Electronic personal health record system (see D4.1.2). Four s/w developers and electronics experts part time for 6 months (requirements analysis, functionality and UI design, prototyping, integration, testing)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43.012,80 €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57827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D6.1.1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Member of the Monitoring and Support Committee for the Pilot Programme of the Municipalities (P4 and P5). Approx. 6 months X 55 hours / month X 17,40€ per hour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5.742,00 €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5966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D6.1.3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Expert research associate responsible for documenting (GR) and consolidating (with MK from PP2) the lessons learned thought the project pilots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4.500,00 €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32263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D6.1.4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Expert research associate responsible for developing the Sustainability and Transferability plans of the Project outcomes in Greece - Also responsible for planning the multiplying event in Athens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4.752,00 €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2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Tenders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i="1" dirty="0"/>
              <a:t>Tender #1: </a:t>
            </a:r>
          </a:p>
          <a:p>
            <a:pPr lvl="1"/>
            <a:r>
              <a:rPr lang="en-US" sz="1800" dirty="0"/>
              <a:t>Related to:		D3.1.1 Joint study of needs and gaps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8.060</a:t>
            </a:r>
            <a:r>
              <a:rPr lang="el-GR" sz="1800" dirty="0"/>
              <a:t> (</a:t>
            </a:r>
            <a:r>
              <a:rPr lang="en-US" sz="1800" dirty="0"/>
              <a:t>incl. VAT)</a:t>
            </a:r>
          </a:p>
          <a:p>
            <a:pPr lvl="1"/>
            <a:r>
              <a:rPr lang="en-US" sz="1800" dirty="0"/>
              <a:t>Announced on:	</a:t>
            </a:r>
            <a:r>
              <a:rPr lang="en-US" sz="1800" b="1" dirty="0"/>
              <a:t>13/03/2019</a:t>
            </a:r>
          </a:p>
          <a:p>
            <a:pPr lvl="1"/>
            <a:r>
              <a:rPr lang="en-US" sz="1800" dirty="0"/>
              <a:t>Closing on: 		</a:t>
            </a:r>
            <a:r>
              <a:rPr lang="en-US" sz="1800" b="1" dirty="0"/>
              <a:t>28/03/2019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Contract signed</a:t>
            </a:r>
            <a:r>
              <a:rPr lang="en-GB" sz="1800" dirty="0"/>
              <a:t>:	</a:t>
            </a:r>
            <a:r>
              <a:rPr lang="en-GB" sz="1800" b="1" dirty="0"/>
              <a:t>20/05/2019</a:t>
            </a:r>
            <a:endParaRPr lang="en-US" sz="1800" dirty="0"/>
          </a:p>
          <a:p>
            <a:endParaRPr lang="en-US" sz="1800" b="1" i="1" dirty="0"/>
          </a:p>
          <a:p>
            <a:r>
              <a:rPr lang="en-US" sz="1800" b="1" i="1" dirty="0"/>
              <a:t>Tender #2: </a:t>
            </a:r>
          </a:p>
          <a:p>
            <a:pPr lvl="1"/>
            <a:r>
              <a:rPr lang="en-US" sz="1800" dirty="0"/>
              <a:t>Related to:		D4.1.3 E-learning (content)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36.300,00</a:t>
            </a:r>
            <a:r>
              <a:rPr lang="el-GR" sz="1800" dirty="0"/>
              <a:t> (</a:t>
            </a:r>
            <a:r>
              <a:rPr lang="en-US" sz="1800" dirty="0"/>
              <a:t>incl. VAT)</a:t>
            </a:r>
          </a:p>
          <a:p>
            <a:pPr lvl="1"/>
            <a:r>
              <a:rPr lang="en-US" sz="1800" dirty="0"/>
              <a:t>Status: 		To be announced</a:t>
            </a:r>
          </a:p>
          <a:p>
            <a:endParaRPr lang="en-US" sz="1800" b="1" i="1" dirty="0"/>
          </a:p>
          <a:p>
            <a:r>
              <a:rPr lang="en-US" sz="1800" b="1" i="1" dirty="0"/>
              <a:t>Tender #3: </a:t>
            </a:r>
          </a:p>
          <a:p>
            <a:pPr lvl="1"/>
            <a:r>
              <a:rPr lang="en-US" sz="1800" dirty="0"/>
              <a:t>Related to:		D6.1.3 Impact assessment / D1.6.4 Transferability plans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9.450,00</a:t>
            </a:r>
            <a:r>
              <a:rPr lang="el-GR" sz="1800" dirty="0"/>
              <a:t> (</a:t>
            </a:r>
            <a:r>
              <a:rPr lang="en-US" sz="1800" dirty="0"/>
              <a:t>incl. VAT) </a:t>
            </a:r>
            <a:r>
              <a:rPr lang="en-US" sz="1800" dirty="0">
                <a:solidFill>
                  <a:srgbClr val="FF0000"/>
                </a:solidFill>
              </a:rPr>
              <a:t>+ </a:t>
            </a:r>
            <a:r>
              <a:rPr lang="el-GR" sz="1800" dirty="0">
                <a:solidFill>
                  <a:srgbClr val="FF0000"/>
                </a:solidFill>
              </a:rPr>
              <a:t>€</a:t>
            </a:r>
            <a:r>
              <a:rPr lang="en-US" sz="1800" dirty="0">
                <a:solidFill>
                  <a:srgbClr val="FF0000"/>
                </a:solidFill>
              </a:rPr>
              <a:t>9.252,00</a:t>
            </a:r>
            <a:r>
              <a:rPr lang="el-GR" sz="1800" dirty="0">
                <a:solidFill>
                  <a:srgbClr val="FF0000"/>
                </a:solidFill>
              </a:rPr>
              <a:t> (</a:t>
            </a:r>
            <a:r>
              <a:rPr lang="en-GB" sz="1800" dirty="0">
                <a:solidFill>
                  <a:srgbClr val="FF0000"/>
                </a:solidFill>
              </a:rPr>
              <a:t>modification)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Status: 		To be announced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1474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4416E2-4977-4CC2-BB61-E4946BDE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Modification request </a:t>
            </a:r>
            <a:r>
              <a:rPr lang="en-GB" sz="2200" dirty="0"/>
              <a:t>(transfer between budget lines)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5DF263-30D5-4176-886F-9FA3EEB1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96752"/>
            <a:ext cx="7560840" cy="492941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Dear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Mr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Martinovski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further to changes in our coordination scheme, the activities planned and budgeted under the Staff costs budget line for deliverables D6.1.3 &amp; D6.1.4 </a:t>
            </a:r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can no more be implemented internally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and we need to transfer them under the External Services budget line and include them in the remaining tender to be procured by LB1 in due time (see D4.1.3).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more specifically the budget line transfer concerns:  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D6.1.3 "Expert research associate responsible for documenting (GR) and consolidating (with MK from PP2) the lessons learned thought the project pilots" budget €4500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D6.1.4 "Expert research associate responsible for developing the Sustainability and Transferability plans of the Project outcomes in Greece - Also responsible for planning the multiplying event in Athens" budget € 4752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Please find attached the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JoB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revised with the changes in question for your consideration.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Best regards,</a:t>
            </a:r>
            <a:b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Youla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Karavidopoulou</a:t>
            </a:r>
            <a:b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on behalf of the AUTH LB1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3677E-8FE5-4546-8B44-9034E8DA1FE7}"/>
              </a:ext>
            </a:extLst>
          </p:cNvPr>
          <p:cNvSpPr txBox="1"/>
          <p:nvPr/>
        </p:nvSpPr>
        <p:spPr>
          <a:xfrm>
            <a:off x="6948264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23.07.2019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(WP1, WP2)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Worked on administrative &amp; financial management at beneficiary &amp; project level (see D1.1.2), including: </a:t>
            </a:r>
          </a:p>
          <a:p>
            <a:pPr lvl="1"/>
            <a:r>
              <a:rPr lang="en-US" dirty="0"/>
              <a:t>preparation of 3</a:t>
            </a:r>
            <a:r>
              <a:rPr lang="en-US" baseline="30000" dirty="0"/>
              <a:t>rd</a:t>
            </a:r>
            <a:r>
              <a:rPr lang="en-US" dirty="0"/>
              <a:t> progress report</a:t>
            </a:r>
          </a:p>
          <a:p>
            <a:pPr lvl="1"/>
            <a:r>
              <a:rPr lang="en-US" dirty="0"/>
              <a:t>responding to the Communication Officer's requests, attending the seminar for COMs in Edessa (Cross4all’s CP was selected as case study)</a:t>
            </a:r>
          </a:p>
          <a:p>
            <a:pPr lvl="1"/>
            <a:r>
              <a:rPr lang="en-US" dirty="0"/>
              <a:t>submission of budget modification request by LB1</a:t>
            </a:r>
          </a:p>
          <a:p>
            <a:pPr lvl="1"/>
            <a:r>
              <a:rPr lang="en-US" dirty="0"/>
              <a:t>etc.)</a:t>
            </a:r>
          </a:p>
          <a:p>
            <a:r>
              <a:rPr lang="en-US" dirty="0"/>
              <a:t>Completed internal procedures for replacing the PM</a:t>
            </a:r>
          </a:p>
          <a:p>
            <a:r>
              <a:rPr lang="en-US" dirty="0"/>
              <a:t>Completed the recruitment and selection of all staff needs at local level (technical staff)</a:t>
            </a:r>
          </a:p>
          <a:p>
            <a:r>
              <a:rPr lang="en-US" dirty="0"/>
              <a:t>Preparations for PM4 and Conference in Ohrid</a:t>
            </a:r>
          </a:p>
        </p:txBody>
      </p:sp>
    </p:spTree>
    <p:extLst>
      <p:ext uri="{BB962C8B-B14F-4D97-AF65-F5344CB8AC3E}">
        <p14:creationId xmlns:p14="http://schemas.microsoft.com/office/powerpoint/2010/main" val="247442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(WP3)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Provision of input to PB4 for the preparation of their subcontracted activities in WP3-WP6</a:t>
            </a:r>
          </a:p>
          <a:p>
            <a:pPr>
              <a:spcAft>
                <a:spcPts val="600"/>
              </a:spcAft>
            </a:pPr>
            <a:r>
              <a:rPr lang="en-GB" dirty="0"/>
              <a:t>Supervised the contractor’s work </a:t>
            </a:r>
            <a:r>
              <a:rPr lang="en-US" dirty="0"/>
              <a:t>in relation to Public opinion poll of D3.1.1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26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(WP4-5)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Development of the PHR is in progress (see D4.1.2)</a:t>
            </a:r>
          </a:p>
          <a:p>
            <a:pPr>
              <a:spcAft>
                <a:spcPts val="600"/>
              </a:spcAft>
            </a:pPr>
            <a:r>
              <a:rPr lang="en-US" dirty="0"/>
              <a:t>Drafting of the tender texts for the remaining external services (WP4) to be completed soon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/>
              <a:t>Development of the mobile app for health professionals is in progress (see D5.1.1)</a:t>
            </a:r>
          </a:p>
          <a:p>
            <a:pPr>
              <a:spcAft>
                <a:spcPts val="600"/>
              </a:spcAft>
            </a:pPr>
            <a:r>
              <a:rPr lang="en-US" dirty="0"/>
              <a:t>Worked at project level, on technical coordination with the partners (see WP4 and WP5 activities), conferring with the partners on technical issues, specifications, decisions, etc.</a:t>
            </a:r>
          </a:p>
        </p:txBody>
      </p:sp>
    </p:spTree>
    <p:extLst>
      <p:ext uri="{BB962C8B-B14F-4D97-AF65-F5344CB8AC3E}">
        <p14:creationId xmlns:p14="http://schemas.microsoft.com/office/powerpoint/2010/main" val="79598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(WP6)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Drafting of the tender texts for the remaining external services (WP6) has been initiated and shall be completed soon</a:t>
            </a:r>
            <a:endParaRPr lang="en-GB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412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1280</Words>
  <Application>Microsoft Office PowerPoint</Application>
  <PresentationFormat>Προβολή στην οθόνη (4:3)</PresentationFormat>
  <Paragraphs>161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Cambria</vt:lpstr>
      <vt:lpstr>Θέμα του Office</vt:lpstr>
      <vt:lpstr>Progress and plans of AUTH</vt:lpstr>
      <vt:lpstr>Status of staff recruitments </vt:lpstr>
      <vt:lpstr>Status of staff recruitments </vt:lpstr>
      <vt:lpstr>Status of Tenders</vt:lpstr>
      <vt:lpstr>Modification request (transfer between budget lines)</vt:lpstr>
      <vt:lpstr>Implementation progress (WP1, WP2)</vt:lpstr>
      <vt:lpstr>Implementation progress (WP3)</vt:lpstr>
      <vt:lpstr>Implementation progress (WP4-5)</vt:lpstr>
      <vt:lpstr>Implementation progress (WP6)</vt:lpstr>
      <vt:lpstr>Next steps</vt:lpstr>
      <vt:lpstr>Status of expenditures </vt:lpstr>
      <vt:lpstr>Publicity outcomes and plans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AM</cp:lastModifiedBy>
  <cp:revision>76</cp:revision>
  <dcterms:created xsi:type="dcterms:W3CDTF">2017-09-06T09:12:49Z</dcterms:created>
  <dcterms:modified xsi:type="dcterms:W3CDTF">2019-09-05T09:21:10Z</dcterms:modified>
</cp:coreProperties>
</file>