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22"/>
  </p:notesMasterIdLst>
  <p:sldIdLst>
    <p:sldId id="256" r:id="rId2"/>
    <p:sldId id="257" r:id="rId3"/>
    <p:sldId id="289" r:id="rId4"/>
    <p:sldId id="258" r:id="rId5"/>
    <p:sldId id="290" r:id="rId6"/>
    <p:sldId id="291" r:id="rId7"/>
    <p:sldId id="292" r:id="rId8"/>
    <p:sldId id="270" r:id="rId9"/>
    <p:sldId id="282" r:id="rId10"/>
    <p:sldId id="285" r:id="rId11"/>
    <p:sldId id="286" r:id="rId12"/>
    <p:sldId id="287" r:id="rId13"/>
    <p:sldId id="272" r:id="rId14"/>
    <p:sldId id="273" r:id="rId15"/>
    <p:sldId id="288" r:id="rId16"/>
    <p:sldId id="283" r:id="rId17"/>
    <p:sldId id="284" r:id="rId18"/>
    <p:sldId id="274" r:id="rId19"/>
    <p:sldId id="277" r:id="rId20"/>
    <p:sldId id="278"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A36298"/>
    <a:srgbClr val="0F4F8F"/>
    <a:srgbClr val="98C22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1041" autoAdjust="0"/>
  </p:normalViewPr>
  <p:slideViewPr>
    <p:cSldViewPr>
      <p:cViewPr varScale="1">
        <p:scale>
          <a:sx n="80" d="100"/>
          <a:sy n="80" d="100"/>
        </p:scale>
        <p:origin x="-149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B48D5-814A-427E-A07A-062ADF82EC30}" type="datetimeFigureOut">
              <a:rPr lang="el-GR" smtClean="0"/>
              <a:pPr/>
              <a:t>4/9/2019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06105-2895-4AE0-AEA3-D1AC0CC26DE2}" type="slidenum">
              <a:rPr lang="el-GR" smtClean="0"/>
              <a:pPr/>
              <a:t>‹#›</a:t>
            </a:fld>
            <a:endParaRPr lang="el-GR"/>
          </a:p>
        </p:txBody>
      </p:sp>
    </p:spTree>
    <p:extLst>
      <p:ext uri="{BB962C8B-B14F-4D97-AF65-F5344CB8AC3E}">
        <p14:creationId xmlns="" xmlns:p14="http://schemas.microsoft.com/office/powerpoint/2010/main" val="298705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906105-2895-4AE0-AEA3-D1AC0CC26DE2}" type="slidenum">
              <a:rPr lang="el-GR" smtClean="0"/>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07900" y="3504872"/>
            <a:ext cx="8072494" cy="655617"/>
          </a:xfrm>
        </p:spPr>
        <p:txBody>
          <a:bodyPr>
            <a:normAutofit/>
          </a:bodyPr>
          <a:lstStyle>
            <a:lvl1pPr>
              <a:defRPr sz="3000">
                <a:latin typeface="+mj-lt"/>
              </a:defRPr>
            </a:lvl1pPr>
          </a:lstStyle>
          <a:p>
            <a:r>
              <a:rPr lang="el-GR" dirty="0" err="1"/>
              <a:t>Kλικ</a:t>
            </a:r>
            <a:r>
              <a:rPr lang="el-GR" dirty="0"/>
              <a:t> για επεξεργασία του τίτλου</a:t>
            </a:r>
          </a:p>
        </p:txBody>
      </p:sp>
      <p:sp>
        <p:nvSpPr>
          <p:cNvPr id="3" name="2 - Υπότιτλος"/>
          <p:cNvSpPr>
            <a:spLocks noGrp="1"/>
          </p:cNvSpPr>
          <p:nvPr>
            <p:ph type="subTitle" idx="1"/>
          </p:nvPr>
        </p:nvSpPr>
        <p:spPr>
          <a:xfrm>
            <a:off x="607900" y="4266476"/>
            <a:ext cx="8072494" cy="966022"/>
          </a:xfrm>
        </p:spPr>
        <p:txBody>
          <a:bodyPr>
            <a:normAutofit/>
          </a:bodyPr>
          <a:lstStyle>
            <a:lvl1pPr marL="0" indent="0" algn="ctr">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p>
        </p:txBody>
      </p:sp>
      <p:sp>
        <p:nvSpPr>
          <p:cNvPr id="11" name="Ορθογώνιο 10">
            <a:extLst>
              <a:ext uri="{FF2B5EF4-FFF2-40B4-BE49-F238E27FC236}">
                <a16:creationId xmlns:a16="http://schemas.microsoft.com/office/drawing/2014/main" xmlns="" id="{1B495F56-C729-4F5D-BC87-DEEDF2E390C1}"/>
              </a:ext>
            </a:extLst>
          </p:cNvPr>
          <p:cNvSpPr/>
          <p:nvPr userDrawn="1"/>
        </p:nvSpPr>
        <p:spPr>
          <a:xfrm>
            <a:off x="1331640" y="1476792"/>
            <a:ext cx="6696744" cy="1846659"/>
          </a:xfrm>
          <a:prstGeom prst="rect">
            <a:avLst/>
          </a:prstGeom>
        </p:spPr>
        <p:txBody>
          <a:bodyPr wrap="square">
            <a:spAutoFit/>
          </a:bodyPr>
          <a:lstStyle/>
          <a:p>
            <a:pPr algn="ctr"/>
            <a:endParaRPr lang="en-US" sz="1400" b="1" dirty="0">
              <a:solidFill>
                <a:srgbClr val="0F4F8F"/>
              </a:solidFill>
              <a:ea typeface="ＭＳ Ｐゴシック" pitchFamily="-28" charset="-128"/>
            </a:endParaRPr>
          </a:p>
          <a:p>
            <a:pPr algn="ctr"/>
            <a:endParaRPr lang="en-US" sz="1400" b="1" dirty="0">
              <a:solidFill>
                <a:srgbClr val="0F4F8F"/>
              </a:solidFill>
              <a:ea typeface="ＭＳ Ｐゴシック" pitchFamily="-28" charset="-128"/>
            </a:endParaRPr>
          </a:p>
          <a:p>
            <a:pPr algn="ctr"/>
            <a:endParaRPr lang="en-US" b="1" dirty="0">
              <a:solidFill>
                <a:srgbClr val="0F4F8F"/>
              </a:solidFill>
              <a:ea typeface="ＭＳ Ｐゴシック" pitchFamily="-28" charset="-128"/>
            </a:endParaRPr>
          </a:p>
          <a:p>
            <a:pPr algn="ctr"/>
            <a:r>
              <a:rPr lang="en-GB" sz="1800" dirty="0">
                <a:solidFill>
                  <a:srgbClr val="A36298"/>
                </a:solidFill>
                <a:ea typeface="ＭＳ Ｐゴシック" pitchFamily="-28" charset="-128"/>
              </a:rPr>
              <a:t>Cross-border initiative for integrated health and social services promoting safe ageing, early prevention and independent living for all</a:t>
            </a:r>
            <a:br>
              <a:rPr lang="en-GB" sz="1800" dirty="0">
                <a:solidFill>
                  <a:srgbClr val="A36298"/>
                </a:solidFill>
                <a:ea typeface="ＭＳ Ｐゴシック" pitchFamily="-28" charset="-128"/>
              </a:rPr>
            </a:br>
            <a:r>
              <a:rPr lang="en-US" sz="2000" b="1" dirty="0">
                <a:solidFill>
                  <a:srgbClr val="A36298"/>
                </a:solidFill>
                <a:ea typeface="ＭＳ Ｐゴシック" pitchFamily="-28" charset="-128"/>
              </a:rPr>
              <a:t>– Cross4all –</a:t>
            </a:r>
            <a:r>
              <a:rPr lang="en-US" sz="1800" b="1" dirty="0">
                <a:solidFill>
                  <a:srgbClr val="A36298"/>
                </a:solidFill>
                <a:ea typeface="ＭＳ Ｐゴシック" pitchFamily="-28" charset="-128"/>
              </a:rPr>
              <a:t> </a:t>
            </a:r>
          </a:p>
          <a:p>
            <a:pPr algn="ctr"/>
            <a:r>
              <a:rPr lang="en-US" sz="1200" i="0" dirty="0">
                <a:solidFill>
                  <a:srgbClr val="A36298"/>
                </a:solidFill>
                <a:ea typeface="ＭＳ Ｐゴシック" pitchFamily="-28" charset="-128"/>
              </a:rPr>
              <a:t>(Reg. No: 1816)</a:t>
            </a:r>
            <a:endParaRPr lang="en-US" i="0" dirty="0">
              <a:solidFill>
                <a:srgbClr val="A36298"/>
              </a:solidFill>
            </a:endParaRPr>
          </a:p>
        </p:txBody>
      </p:sp>
      <p:pic>
        <p:nvPicPr>
          <p:cNvPr id="20" name="Εικόνα 19">
            <a:extLst>
              <a:ext uri="{FF2B5EF4-FFF2-40B4-BE49-F238E27FC236}">
                <a16:creationId xmlns:a16="http://schemas.microsoft.com/office/drawing/2014/main" xmlns="" id="{9D8CB1EB-C855-4420-A7C4-DA41BEE64414}"/>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810007" y="312661"/>
            <a:ext cx="1940566" cy="1251343"/>
          </a:xfrm>
          <a:prstGeom prst="rect">
            <a:avLst/>
          </a:prstGeom>
        </p:spPr>
      </p:pic>
      <p:pic>
        <p:nvPicPr>
          <p:cNvPr id="21" name="Εικόνα 20">
            <a:extLst>
              <a:ext uri="{FF2B5EF4-FFF2-40B4-BE49-F238E27FC236}">
                <a16:creationId xmlns:a16="http://schemas.microsoft.com/office/drawing/2014/main" xmlns="" id="{2D2DA8E2-FE28-45A4-8478-2CFBDF1B89CF}"/>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697378" y="5839254"/>
            <a:ext cx="1109037" cy="687917"/>
          </a:xfrm>
          <a:prstGeom prst="rect">
            <a:avLst/>
          </a:prstGeom>
        </p:spPr>
      </p:pic>
      <p:pic>
        <p:nvPicPr>
          <p:cNvPr id="22" name="Εικόνα 21">
            <a:extLst>
              <a:ext uri="{FF2B5EF4-FFF2-40B4-BE49-F238E27FC236}">
                <a16:creationId xmlns:a16="http://schemas.microsoft.com/office/drawing/2014/main" xmlns="" id="{0EC497C3-F33C-476A-B883-C2C29D5BEB0C}"/>
              </a:ext>
            </a:extLst>
          </p:cNvPr>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4450" t="5324" r="4556" b="22464"/>
          <a:stretch/>
        </p:blipFill>
        <p:spPr>
          <a:xfrm>
            <a:off x="3396214" y="5887525"/>
            <a:ext cx="697439" cy="534697"/>
          </a:xfrm>
          <a:prstGeom prst="rect">
            <a:avLst/>
          </a:prstGeom>
        </p:spPr>
      </p:pic>
      <p:pic>
        <p:nvPicPr>
          <p:cNvPr id="23" name="Εικόνα 22">
            <a:extLst>
              <a:ext uri="{FF2B5EF4-FFF2-40B4-BE49-F238E27FC236}">
                <a16:creationId xmlns:a16="http://schemas.microsoft.com/office/drawing/2014/main" xmlns="" id="{C0B2B0CC-769D-4DDB-9F4B-CC8A1BEEBD36}"/>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16165" y="5839254"/>
            <a:ext cx="640373" cy="640373"/>
          </a:xfrm>
          <a:prstGeom prst="rect">
            <a:avLst/>
          </a:prstGeom>
        </p:spPr>
      </p:pic>
      <p:pic>
        <p:nvPicPr>
          <p:cNvPr id="24" name="Εικόνα 23">
            <a:extLst>
              <a:ext uri="{FF2B5EF4-FFF2-40B4-BE49-F238E27FC236}">
                <a16:creationId xmlns:a16="http://schemas.microsoft.com/office/drawing/2014/main" xmlns="" id="{2C6D9006-C15A-45EA-9039-82E915DC0193}"/>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2711425" y="5846650"/>
            <a:ext cx="427636" cy="640374"/>
          </a:xfrm>
          <a:prstGeom prst="rect">
            <a:avLst/>
          </a:prstGeom>
        </p:spPr>
      </p:pic>
      <p:pic>
        <p:nvPicPr>
          <p:cNvPr id="25" name="Εικόνα 24">
            <a:extLst>
              <a:ext uri="{FF2B5EF4-FFF2-40B4-BE49-F238E27FC236}">
                <a16:creationId xmlns:a16="http://schemas.microsoft.com/office/drawing/2014/main" xmlns="" id="{63E54449-B32E-4161-BBDF-7181D63CCD7E}"/>
              </a:ext>
            </a:extLst>
          </p:cNvPr>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4350806" y="5975290"/>
            <a:ext cx="1089419" cy="361489"/>
          </a:xfrm>
          <a:prstGeom prst="rect">
            <a:avLst/>
          </a:prstGeom>
        </p:spPr>
      </p:pic>
      <p:pic>
        <p:nvPicPr>
          <p:cNvPr id="26" name="Εικόνα 25">
            <a:extLst>
              <a:ext uri="{FF2B5EF4-FFF2-40B4-BE49-F238E27FC236}">
                <a16:creationId xmlns:a16="http://schemas.microsoft.com/office/drawing/2014/main" xmlns="" id="{9571745F-4438-4D99-8C1E-30ADC4B9A75A}"/>
              </a:ext>
            </a:extLst>
          </p:cNvPr>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7069401" y="5851557"/>
            <a:ext cx="608954" cy="608954"/>
          </a:xfrm>
          <a:prstGeom prst="rect">
            <a:avLst/>
          </a:prstGeom>
        </p:spPr>
      </p:pic>
      <p:pic>
        <p:nvPicPr>
          <p:cNvPr id="1026" name="Picture 2"/>
          <p:cNvPicPr>
            <a:picLocks noChangeAspect="1" noChangeArrowheads="1"/>
          </p:cNvPicPr>
          <p:nvPr userDrawn="1"/>
        </p:nvPicPr>
        <p:blipFill>
          <a:blip r:embed="rId9"/>
          <a:srcRect/>
          <a:stretch>
            <a:fillRect/>
          </a:stretch>
        </p:blipFill>
        <p:spPr bwMode="auto">
          <a:xfrm>
            <a:off x="381000" y="381000"/>
            <a:ext cx="4410075" cy="12763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xmlns="" id="{E93E9E61-EE2E-4840-BA32-FF9F620D195A}"/>
              </a:ext>
            </a:extLst>
          </p:cNvPr>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57402" b="5754"/>
          <a:stretch/>
        </p:blipFill>
        <p:spPr>
          <a:xfrm>
            <a:off x="6910164" y="6374474"/>
            <a:ext cx="1940566" cy="461040"/>
          </a:xfrm>
          <a:prstGeom prst="rect">
            <a:avLst/>
          </a:prstGeom>
        </p:spPr>
      </p:pic>
      <p:sp>
        <p:nvSpPr>
          <p:cNvPr id="2" name="1 - Τίτλος"/>
          <p:cNvSpPr>
            <a:spLocks noGrp="1"/>
          </p:cNvSpPr>
          <p:nvPr>
            <p:ph type="title"/>
          </p:nvPr>
        </p:nvSpPr>
        <p:spPr>
          <a:xfrm>
            <a:off x="457200" y="274638"/>
            <a:ext cx="8229600" cy="634082"/>
          </a:xfrm>
        </p:spPr>
        <p:txBody>
          <a:bodyPr>
            <a:normAutofit/>
          </a:bodyPr>
          <a:lstStyle>
            <a:lvl1pPr algn="l">
              <a:defRPr sz="3600">
                <a:solidFill>
                  <a:srgbClr val="A36298"/>
                </a:solidFill>
              </a:defRPr>
            </a:lvl1p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196752"/>
            <a:ext cx="8229600" cy="4929411"/>
          </a:xfrm>
        </p:spPr>
        <p:txBody>
          <a:bodyPr>
            <a:normAutofit/>
          </a:bodyPr>
          <a:lstStyle>
            <a:lvl1pPr>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Line 5">
            <a:extLst>
              <a:ext uri="{FF2B5EF4-FFF2-40B4-BE49-F238E27FC236}">
                <a16:creationId xmlns:a16="http://schemas.microsoft.com/office/drawing/2014/main" xmlns="" id="{CBE2806C-DD83-45B5-BB8B-E865F58DE34C}"/>
              </a:ext>
            </a:extLst>
          </p:cNvPr>
          <p:cNvSpPr>
            <a:spLocks noChangeShapeType="1"/>
          </p:cNvSpPr>
          <p:nvPr userDrawn="1"/>
        </p:nvSpPr>
        <p:spPr bwMode="auto">
          <a:xfrm>
            <a:off x="428596" y="6357958"/>
            <a:ext cx="8305800" cy="0"/>
          </a:xfrm>
          <a:prstGeom prst="line">
            <a:avLst/>
          </a:prstGeom>
          <a:noFill/>
          <a:ln w="9525">
            <a:solidFill>
              <a:srgbClr val="A36298"/>
            </a:solidFill>
            <a:round/>
            <a:headEnd/>
            <a:tailEnd/>
          </a:ln>
        </p:spPr>
        <p:txBody>
          <a:bodyPr wrap="none" anchor="ctr"/>
          <a:lstStyle/>
          <a:p>
            <a:endParaRPr lang="el-GR"/>
          </a:p>
        </p:txBody>
      </p:sp>
      <p:sp>
        <p:nvSpPr>
          <p:cNvPr id="15" name="Ορθογώνιο 14">
            <a:extLst>
              <a:ext uri="{FF2B5EF4-FFF2-40B4-BE49-F238E27FC236}">
                <a16:creationId xmlns:a16="http://schemas.microsoft.com/office/drawing/2014/main" xmlns="" id="{5B396CB5-2E40-4340-8245-AABAF4EEECA9}"/>
              </a:ext>
            </a:extLst>
          </p:cNvPr>
          <p:cNvSpPr/>
          <p:nvPr userDrawn="1"/>
        </p:nvSpPr>
        <p:spPr>
          <a:xfrm>
            <a:off x="457200" y="908720"/>
            <a:ext cx="8229600" cy="50801"/>
          </a:xfrm>
          <a:prstGeom prst="rect">
            <a:avLst/>
          </a:prstGeom>
          <a:solidFill>
            <a:srgbClr val="A3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a:blip r:embed="rId3"/>
          <a:srcRect/>
          <a:stretch>
            <a:fillRect/>
          </a:stretch>
        </p:blipFill>
        <p:spPr bwMode="auto">
          <a:xfrm>
            <a:off x="152400" y="6096000"/>
            <a:ext cx="2052638" cy="594068"/>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4/9/2019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4/9/2019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 Ευθεία γραμμή σύνδεσης"/>
          <p:cNvCxnSpPr/>
          <p:nvPr/>
        </p:nvCxnSpPr>
        <p:spPr>
          <a:xfrm>
            <a:off x="2643174" y="2143116"/>
            <a:ext cx="3714776" cy="1588"/>
          </a:xfrm>
          <a:prstGeom prst="line">
            <a:avLst/>
          </a:prstGeom>
          <a:ln w="19050">
            <a:solidFill>
              <a:srgbClr val="A36298"/>
            </a:solidFill>
          </a:ln>
        </p:spPr>
        <p:style>
          <a:lnRef idx="1">
            <a:schemeClr val="accent1"/>
          </a:lnRef>
          <a:fillRef idx="0">
            <a:schemeClr val="accent1"/>
          </a:fillRef>
          <a:effectRef idx="0">
            <a:schemeClr val="accent1"/>
          </a:effectRef>
          <a:fontRef idx="minor">
            <a:schemeClr val="tx1"/>
          </a:fontRef>
        </p:style>
      </p:cxnSp>
      <p:sp>
        <p:nvSpPr>
          <p:cNvPr id="4" name="Τίτλος 3">
            <a:extLst>
              <a:ext uri="{FF2B5EF4-FFF2-40B4-BE49-F238E27FC236}">
                <a16:creationId xmlns:a16="http://schemas.microsoft.com/office/drawing/2014/main" xmlns="" id="{91D2D0ED-5B63-4087-A4B2-62C7D4B6ADF4}"/>
              </a:ext>
            </a:extLst>
          </p:cNvPr>
          <p:cNvSpPr>
            <a:spLocks noGrp="1"/>
          </p:cNvSpPr>
          <p:nvPr>
            <p:ph type="ctrTitle"/>
          </p:nvPr>
        </p:nvSpPr>
        <p:spPr/>
        <p:txBody>
          <a:bodyPr>
            <a:normAutofit/>
          </a:bodyPr>
          <a:lstStyle/>
          <a:p>
            <a:r>
              <a:rPr lang="en-GB" dirty="0"/>
              <a:t>Progress and plans at local level</a:t>
            </a:r>
            <a:endParaRPr lang="en-US" dirty="0"/>
          </a:p>
        </p:txBody>
      </p:sp>
      <p:sp>
        <p:nvSpPr>
          <p:cNvPr id="7" name="Υπότιτλος 6">
            <a:extLst>
              <a:ext uri="{FF2B5EF4-FFF2-40B4-BE49-F238E27FC236}">
                <a16:creationId xmlns:a16="http://schemas.microsoft.com/office/drawing/2014/main" xmlns="" id="{DD7C0C43-FD63-4397-A514-2C8615015A4A}"/>
              </a:ext>
            </a:extLst>
          </p:cNvPr>
          <p:cNvSpPr>
            <a:spLocks noGrp="1"/>
          </p:cNvSpPr>
          <p:nvPr>
            <p:ph type="subTitle" idx="1"/>
          </p:nvPr>
        </p:nvSpPr>
        <p:spPr>
          <a:xfrm>
            <a:off x="607900" y="4266476"/>
            <a:ext cx="8072494" cy="1322764"/>
          </a:xfrm>
          <a:noFill/>
          <a:ln>
            <a:solidFill>
              <a:srgbClr val="A36298"/>
            </a:solidFill>
          </a:ln>
        </p:spPr>
        <p:txBody>
          <a:bodyPr>
            <a:normAutofit fontScale="32500" lnSpcReduction="20000"/>
          </a:bodyPr>
          <a:lstStyle/>
          <a:p>
            <a:r>
              <a:rPr lang="en-GB" sz="6200" dirty="0"/>
              <a:t>Presentation of </a:t>
            </a:r>
            <a:r>
              <a:rPr lang="en-GB" sz="6200" dirty="0" smtClean="0"/>
              <a:t>PP2 Faculty of information and communication technology – UKLO -Bitola </a:t>
            </a:r>
            <a:endParaRPr lang="en-GB" sz="6200" dirty="0"/>
          </a:p>
          <a:p>
            <a:endParaRPr lang="en-GB" dirty="0"/>
          </a:p>
          <a:p>
            <a:r>
              <a:rPr lang="en-GB" sz="2800" b="1" dirty="0" smtClean="0"/>
              <a:t>4</a:t>
            </a:r>
            <a:r>
              <a:rPr lang="en-GB" sz="2800" b="1" baseline="30000" dirty="0" smtClean="0"/>
              <a:t>rth</a:t>
            </a:r>
            <a:r>
              <a:rPr lang="en-GB" sz="2800" b="1" dirty="0" smtClean="0"/>
              <a:t>Project </a:t>
            </a:r>
            <a:r>
              <a:rPr lang="en-GB" sz="2800" b="1" dirty="0"/>
              <a:t>Meeting, </a:t>
            </a:r>
            <a:r>
              <a:rPr lang="en-GB" sz="2800" b="1" dirty="0" smtClean="0"/>
              <a:t>5-6 September 2019</a:t>
            </a:r>
            <a:endParaRPr lang="en-GB" sz="2800" b="1" dirty="0"/>
          </a:p>
          <a:p>
            <a:r>
              <a:rPr lang="en-GB" sz="2800" b="1" dirty="0"/>
              <a:t>Host</a:t>
            </a:r>
            <a:r>
              <a:rPr lang="en-GB" sz="2800" dirty="0"/>
              <a:t>: </a:t>
            </a:r>
            <a:r>
              <a:rPr lang="en-GB" sz="2800" dirty="0" err="1" smtClean="0"/>
              <a:t>Ohrid</a:t>
            </a:r>
            <a:r>
              <a:rPr lang="en-GB" sz="2800" dirty="0" smtClean="0"/>
              <a:t> </a:t>
            </a:r>
            <a:r>
              <a:rPr lang="en-GB" sz="2800" dirty="0" err="1" smtClean="0"/>
              <a:t>municipalyty</a:t>
            </a:r>
            <a:r>
              <a:rPr lang="en-GB" sz="2800" dirty="0" smtClean="0"/>
              <a:t> </a:t>
            </a:r>
            <a:r>
              <a:rPr lang="en-GB" sz="2800" dirty="0"/>
              <a:t>– </a:t>
            </a:r>
            <a:r>
              <a:rPr lang="en-GB" sz="2800" dirty="0" err="1" smtClean="0"/>
              <a:t>R.of</a:t>
            </a:r>
            <a:r>
              <a:rPr lang="en-GB" sz="2800" dirty="0" smtClean="0"/>
              <a:t> N. Macedonia (PB4)</a:t>
            </a:r>
            <a:endParaRPr lang="en-GB" sz="2800" dirty="0"/>
          </a:p>
          <a:p>
            <a:r>
              <a:rPr lang="en-GB" sz="2800" b="1" dirty="0"/>
              <a:t>Venue</a:t>
            </a:r>
            <a:r>
              <a:rPr lang="en-GB" sz="2800" dirty="0"/>
              <a:t>: </a:t>
            </a:r>
            <a:r>
              <a:rPr lang="en-GB" sz="2800" dirty="0" err="1" smtClean="0"/>
              <a:t>Metropol</a:t>
            </a:r>
            <a:r>
              <a:rPr lang="en-GB" sz="2800" dirty="0" smtClean="0"/>
              <a:t> Hotel – </a:t>
            </a:r>
            <a:r>
              <a:rPr lang="en-GB" sz="2800" dirty="0" err="1" smtClean="0"/>
              <a:t>Ohrid</a:t>
            </a:r>
            <a:endParaRPr lang="en-GB" sz="2800" dirty="0"/>
          </a:p>
          <a:p>
            <a:r>
              <a:rPr lang="en-GB" sz="2800" b="1" dirty="0"/>
              <a:t>Presenter</a:t>
            </a:r>
            <a:r>
              <a:rPr lang="en-GB" sz="2800" dirty="0"/>
              <a:t>: </a:t>
            </a:r>
            <a:r>
              <a:rPr lang="en-GB" sz="2800" dirty="0" err="1" smtClean="0"/>
              <a:t>Snezana</a:t>
            </a:r>
            <a:r>
              <a:rPr lang="en-GB" sz="2800" dirty="0" smtClean="0"/>
              <a:t> </a:t>
            </a:r>
            <a:r>
              <a:rPr lang="en-GB" sz="2800" dirty="0" err="1" smtClean="0"/>
              <a:t>Savoska</a:t>
            </a:r>
            <a:endParaRPr lang="en-GB" sz="2800"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34082"/>
          </a:xfrm>
        </p:spPr>
        <p:txBody>
          <a:bodyPr>
            <a:normAutofit fontScale="90000"/>
          </a:bodyPr>
          <a:lstStyle/>
          <a:p>
            <a:r>
              <a:rPr lang="en-US" dirty="0" smtClean="0"/>
              <a:t>E-learning for e-health - views</a:t>
            </a:r>
            <a:endParaRPr lang="en-US" dirty="0"/>
          </a:p>
        </p:txBody>
      </p:sp>
      <p:pic>
        <p:nvPicPr>
          <p:cNvPr id="4" name="Content Placeholder 3" descr="avtomatsko kreiranje na grupi.PNG"/>
          <p:cNvPicPr>
            <a:picLocks noGrp="1"/>
          </p:cNvPicPr>
          <p:nvPr>
            <p:ph idx="1"/>
          </p:nvPr>
        </p:nvPicPr>
        <p:blipFill>
          <a:blip r:embed="rId2"/>
          <a:stretch>
            <a:fillRect/>
          </a:stretch>
        </p:blipFill>
        <p:spPr>
          <a:xfrm>
            <a:off x="152400" y="609600"/>
            <a:ext cx="6400800" cy="3308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liki alternativa.PNG"/>
          <p:cNvPicPr/>
          <p:nvPr/>
        </p:nvPicPr>
        <p:blipFill>
          <a:blip r:embed="rId3"/>
          <a:stretch>
            <a:fillRect/>
          </a:stretch>
        </p:blipFill>
        <p:spPr>
          <a:xfrm>
            <a:off x="2590800" y="3886200"/>
            <a:ext cx="6248400" cy="914400"/>
          </a:xfrm>
          <a:prstGeom prst="rect">
            <a:avLst/>
          </a:prstGeom>
        </p:spPr>
      </p:pic>
      <p:pic>
        <p:nvPicPr>
          <p:cNvPr id="6" name="Picture 5" descr="inboxx.PNG"/>
          <p:cNvPicPr/>
          <p:nvPr/>
        </p:nvPicPr>
        <p:blipFill>
          <a:blip r:embed="rId4"/>
          <a:stretch>
            <a:fillRect/>
          </a:stretch>
        </p:blipFill>
        <p:spPr>
          <a:xfrm>
            <a:off x="0" y="5105400"/>
            <a:ext cx="4751614" cy="790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9" name="Rectangle 1"/>
          <p:cNvSpPr>
            <a:spLocks noChangeArrowheads="1"/>
          </p:cNvSpPr>
          <p:nvPr/>
        </p:nvSpPr>
        <p:spPr bwMode="auto">
          <a:xfrm>
            <a:off x="0" y="4800600"/>
            <a:ext cx="8382000" cy="261610"/>
          </a:xfrm>
          <a:prstGeom prst="rect">
            <a:avLst/>
          </a:prstGeom>
          <a:noFill/>
          <a:ln w="9525">
            <a:noFill/>
            <a:miter lim="800000"/>
            <a:headEnd/>
            <a:tailEnd/>
          </a:ln>
          <a:effectLst/>
        </p:spPr>
        <p:txBody>
          <a:bodyPr vert="horz" wrap="square" lIns="914112" tIns="4572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enabling communication of course attendees via email or forums,  content search</a:t>
            </a:r>
            <a:r>
              <a:rPr kumimoji="0" lang="en-US" sz="14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8" name="Picture 7" descr="kreiranje na forum.PNG"/>
          <p:cNvPicPr/>
          <p:nvPr/>
        </p:nvPicPr>
        <p:blipFill>
          <a:blip r:embed="rId5"/>
          <a:stretch>
            <a:fillRect/>
          </a:stretch>
        </p:blipFill>
        <p:spPr>
          <a:xfrm>
            <a:off x="4876800" y="5105400"/>
            <a:ext cx="4036488" cy="1514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earch side menu.PNG"/>
          <p:cNvPicPr/>
          <p:nvPr/>
        </p:nvPicPr>
        <p:blipFill>
          <a:blip r:embed="rId6"/>
          <a:stretch>
            <a:fillRect/>
          </a:stretch>
        </p:blipFill>
        <p:spPr>
          <a:xfrm>
            <a:off x="2819400" y="5943600"/>
            <a:ext cx="1801619" cy="104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929411"/>
          </a:xfrm>
        </p:spPr>
        <p:txBody>
          <a:bodyPr/>
          <a:lstStyle/>
          <a:p>
            <a:r>
              <a:rPr lang="en-US" dirty="0" smtClean="0"/>
              <a:t>setting parameters for easier tracking of content from different attendances’ groups</a:t>
            </a:r>
          </a:p>
          <a:p>
            <a:r>
              <a:rPr lang="en-US" dirty="0" smtClean="0"/>
              <a:t>defining course properties</a:t>
            </a:r>
            <a:endParaRPr lang="en-US" dirty="0"/>
          </a:p>
        </p:txBody>
      </p:sp>
      <p:pic>
        <p:nvPicPr>
          <p:cNvPr id="4" name="Picture 3" descr="Properties.PNG"/>
          <p:cNvPicPr/>
          <p:nvPr/>
        </p:nvPicPr>
        <p:blipFill>
          <a:blip r:embed="rId2"/>
          <a:stretch>
            <a:fillRect/>
          </a:stretch>
        </p:blipFill>
        <p:spPr>
          <a:xfrm>
            <a:off x="0" y="1219200"/>
            <a:ext cx="9144000" cy="56388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reading recourses</a:t>
            </a:r>
            <a:endParaRPr lang="en-US" dirty="0"/>
          </a:p>
        </p:txBody>
      </p:sp>
      <p:pic>
        <p:nvPicPr>
          <p:cNvPr id="4" name="Content Placeholder 3" descr="lista za citanje.PNG"/>
          <p:cNvPicPr>
            <a:picLocks noGrp="1"/>
          </p:cNvPicPr>
          <p:nvPr>
            <p:ph idx="1"/>
          </p:nvPr>
        </p:nvPicPr>
        <p:blipFill>
          <a:blip r:embed="rId2"/>
          <a:stretch>
            <a:fillRect/>
          </a:stretch>
        </p:blipFill>
        <p:spPr>
          <a:xfrm>
            <a:off x="457200" y="1219200"/>
            <a:ext cx="8534400" cy="2514600"/>
          </a:xfrm>
          <a:prstGeom prst="rect">
            <a:avLst/>
          </a:prstGeom>
        </p:spPr>
      </p:pic>
      <p:pic>
        <p:nvPicPr>
          <p:cNvPr id="5" name="Picture 4" descr="search side menu.PNG"/>
          <p:cNvPicPr/>
          <p:nvPr/>
        </p:nvPicPr>
        <p:blipFill>
          <a:blip r:embed="rId3"/>
          <a:stretch>
            <a:fillRect/>
          </a:stretch>
        </p:blipFill>
        <p:spPr>
          <a:xfrm>
            <a:off x="6629400" y="4572000"/>
            <a:ext cx="2335019"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PHR - mobile app for citizens </a:t>
            </a:r>
            <a:r>
              <a:rPr lang="en-GB" dirty="0" smtClean="0"/>
              <a:t>(D5.2.2)</a:t>
            </a:r>
            <a:endParaRPr lang="en-US" dirty="0"/>
          </a:p>
        </p:txBody>
      </p:sp>
      <p:sp>
        <p:nvSpPr>
          <p:cNvPr id="3" name="Content Placeholder 2"/>
          <p:cNvSpPr>
            <a:spLocks noGrp="1"/>
          </p:cNvSpPr>
          <p:nvPr>
            <p:ph idx="1"/>
          </p:nvPr>
        </p:nvSpPr>
        <p:spPr>
          <a:xfrm>
            <a:off x="228600" y="1196752"/>
            <a:ext cx="8686800" cy="5051648"/>
          </a:xfrm>
        </p:spPr>
        <p:txBody>
          <a:bodyPr>
            <a:normAutofit fontScale="70000" lnSpcReduction="20000"/>
          </a:bodyPr>
          <a:lstStyle/>
          <a:p>
            <a:pPr lvl="0">
              <a:buNone/>
            </a:pPr>
            <a:r>
              <a:rPr lang="en-GB" sz="2400" dirty="0" smtClean="0"/>
              <a:t>allow citizens to:</a:t>
            </a:r>
          </a:p>
          <a:p>
            <a:pPr lvl="0"/>
            <a:r>
              <a:rPr lang="en-GB" sz="2400" dirty="0" smtClean="0"/>
              <a:t> </a:t>
            </a:r>
            <a:r>
              <a:rPr lang="en-GB" sz="2400" b="1" dirty="0" smtClean="0"/>
              <a:t>create and maintain their own </a:t>
            </a:r>
            <a:r>
              <a:rPr lang="en-GB" sz="2400" b="1" dirty="0" err="1" smtClean="0"/>
              <a:t>ePHRs</a:t>
            </a:r>
            <a:r>
              <a:rPr lang="en-GB" sz="2400" b="1" dirty="0" smtClean="0"/>
              <a:t> </a:t>
            </a:r>
            <a:r>
              <a:rPr lang="en-GB" sz="2400" dirty="0" smtClean="0"/>
              <a:t>(optionally, with the support of the staff of the centres)</a:t>
            </a:r>
            <a:endParaRPr lang="en-US" sz="2400" dirty="0" smtClean="0"/>
          </a:p>
          <a:p>
            <a:pPr lvl="0"/>
            <a:r>
              <a:rPr lang="en-GB" sz="2400" b="1" dirty="0" smtClean="0"/>
              <a:t>import data </a:t>
            </a:r>
            <a:r>
              <a:rPr lang="en-GB" sz="2400" dirty="0" smtClean="0"/>
              <a:t>to their own </a:t>
            </a:r>
            <a:r>
              <a:rPr lang="en-GB" sz="2400" dirty="0" err="1" smtClean="0"/>
              <a:t>ePHR</a:t>
            </a:r>
            <a:r>
              <a:rPr lang="en-GB" sz="2400" dirty="0" smtClean="0"/>
              <a:t>, </a:t>
            </a:r>
            <a:r>
              <a:rPr lang="en-GB" sz="2400" b="1" dirty="0" smtClean="0"/>
              <a:t>automatically from connected/supported devices</a:t>
            </a:r>
            <a:endParaRPr lang="en-US" sz="2400" dirty="0" smtClean="0"/>
          </a:p>
          <a:p>
            <a:pPr lvl="0"/>
            <a:r>
              <a:rPr lang="en-GB" sz="2400" b="1" dirty="0" smtClean="0"/>
              <a:t>share data of their </a:t>
            </a:r>
            <a:r>
              <a:rPr lang="en-GB" sz="2400" b="1" dirty="0" err="1" smtClean="0"/>
              <a:t>ePHRs</a:t>
            </a:r>
            <a:r>
              <a:rPr lang="en-GB" sz="2400" dirty="0" smtClean="0"/>
              <a:t>, in a user-friendly manner, with health professionals across the borders</a:t>
            </a:r>
            <a:endParaRPr lang="en-US" sz="2400" dirty="0" smtClean="0"/>
          </a:p>
          <a:p>
            <a:pPr>
              <a:buNone/>
            </a:pPr>
            <a:r>
              <a:rPr lang="en-US" sz="2400" dirty="0" smtClean="0"/>
              <a:t/>
            </a:r>
            <a:br>
              <a:rPr lang="en-US" sz="2400" dirty="0" smtClean="0"/>
            </a:br>
            <a:r>
              <a:rPr lang="en-US" sz="2600" b="1" dirty="0" smtClean="0"/>
              <a:t>PHR mobile app for citizens</a:t>
            </a:r>
            <a:r>
              <a:rPr lang="en-US" sz="2600" dirty="0" smtClean="0"/>
              <a:t> </a:t>
            </a:r>
            <a:r>
              <a:rPr lang="en-US" sz="2400" dirty="0" smtClean="0"/>
              <a:t>or use a </a:t>
            </a:r>
            <a:r>
              <a:rPr lang="en-US" sz="2400" u="sng" dirty="0" smtClean="0"/>
              <a:t>mobile set of devices provided by Cross4all</a:t>
            </a:r>
            <a:r>
              <a:rPr lang="en-US" sz="2400" dirty="0" smtClean="0"/>
              <a:t> (see D5.x.2) to:</a:t>
            </a:r>
          </a:p>
          <a:p>
            <a:pPr lvl="1"/>
            <a:r>
              <a:rPr lang="en-GB" sz="2400" dirty="0" smtClean="0"/>
              <a:t>store new data to and view his/her own PHR, receive </a:t>
            </a:r>
            <a:r>
              <a:rPr lang="en-GB" sz="2400" b="1" dirty="0" smtClean="0"/>
              <a:t>notifications</a:t>
            </a:r>
            <a:r>
              <a:rPr lang="en-GB" sz="2400" dirty="0" smtClean="0"/>
              <a:t> related to his medical plan, doctor visits, store/view </a:t>
            </a:r>
            <a:r>
              <a:rPr lang="en-GB" sz="2400" b="1" dirty="0" smtClean="0"/>
              <a:t>vital signals</a:t>
            </a:r>
            <a:r>
              <a:rPr lang="en-GB" sz="2400" dirty="0" smtClean="0"/>
              <a:t> collected with </a:t>
            </a:r>
            <a:r>
              <a:rPr lang="en-GB" sz="2400" b="1" dirty="0" smtClean="0"/>
              <a:t>health devices / sensors </a:t>
            </a:r>
            <a:r>
              <a:rPr lang="en-GB" sz="2400" dirty="0" smtClean="0"/>
              <a:t>(see D5.x.2), </a:t>
            </a:r>
            <a:r>
              <a:rPr lang="en-GB" sz="2400" b="1" dirty="0" smtClean="0"/>
              <a:t>share data</a:t>
            </a:r>
            <a:r>
              <a:rPr lang="en-GB" sz="2400" dirty="0" smtClean="0"/>
              <a:t> with professional within or across the boarders</a:t>
            </a:r>
            <a:endParaRPr lang="en-US" sz="2400" dirty="0" smtClean="0"/>
          </a:p>
          <a:p>
            <a:pPr>
              <a:buNone/>
            </a:pPr>
            <a:endParaRPr lang="en-US" sz="2400" dirty="0" smtClean="0"/>
          </a:p>
          <a:p>
            <a:r>
              <a:rPr lang="en-GB" sz="2400" b="1" dirty="0" smtClean="0"/>
              <a:t>Equipment – we have it from 17.7.2019</a:t>
            </a:r>
          </a:p>
          <a:p>
            <a:r>
              <a:rPr lang="en-GB" sz="2400" b="1" dirty="0" smtClean="0"/>
              <a:t>Hiring staff working on D522  - 5 staff.</a:t>
            </a:r>
            <a:endParaRPr lang="en-US" sz="2400" dirty="0" smtClean="0"/>
          </a:p>
          <a:p>
            <a:r>
              <a:rPr lang="en-GB" sz="2400" dirty="0" smtClean="0"/>
              <a:t>Finished: Provision, installation and maintenance of </a:t>
            </a:r>
            <a:r>
              <a:rPr lang="en-GB" sz="2400" b="1" dirty="0" smtClean="0">
                <a:solidFill>
                  <a:srgbClr val="C00000"/>
                </a:solidFill>
              </a:rPr>
              <a:t>4 complete sets of equipment </a:t>
            </a:r>
            <a:r>
              <a:rPr lang="en-GB" sz="2400" dirty="0" smtClean="0"/>
              <a:t>(tablet/mobile, wireless multi sensor for vital sign recording (heart rate, heart pressure, breath rating, body temperature, glucometer, etc.) </a:t>
            </a:r>
            <a:r>
              <a:rPr lang="en-US" sz="2400" dirty="0" smtClean="0"/>
              <a:t> for </a:t>
            </a:r>
            <a:r>
              <a:rPr lang="en-GB" sz="2400" dirty="0" smtClean="0"/>
              <a:t>development testing the </a:t>
            </a:r>
            <a:r>
              <a:rPr lang="en-GB" sz="2400" b="1" dirty="0" smtClean="0"/>
              <a:t>PHR mobile app for citizens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PHR - mobile app for citizens </a:t>
            </a:r>
            <a:r>
              <a:rPr lang="en-GB" dirty="0" smtClean="0"/>
              <a:t>(D5.2.2)</a:t>
            </a:r>
            <a:endParaRPr lang="en-US" dirty="0"/>
          </a:p>
        </p:txBody>
      </p:sp>
      <p:graphicFrame>
        <p:nvGraphicFramePr>
          <p:cNvPr id="4" name="Content Placeholder 3"/>
          <p:cNvGraphicFramePr>
            <a:graphicFrameLocks noGrp="1"/>
          </p:cNvGraphicFramePr>
          <p:nvPr>
            <p:ph idx="1"/>
          </p:nvPr>
        </p:nvGraphicFramePr>
        <p:xfrm>
          <a:off x="533401" y="1142998"/>
          <a:ext cx="8305800" cy="5195899"/>
        </p:xfrm>
        <a:graphic>
          <a:graphicData uri="http://schemas.openxmlformats.org/drawingml/2006/table">
            <a:tbl>
              <a:tblPr/>
              <a:tblGrid>
                <a:gridCol w="1014532"/>
                <a:gridCol w="1119369"/>
                <a:gridCol w="4453730"/>
                <a:gridCol w="1000171"/>
                <a:gridCol w="717998"/>
              </a:tblGrid>
              <a:tr h="848914">
                <a:tc>
                  <a:txBody>
                    <a:bodyPr/>
                    <a:lstStyle/>
                    <a:p>
                      <a:pPr marL="0" marR="0" algn="ctr">
                        <a:spcBef>
                          <a:spcPts val="0"/>
                        </a:spcBef>
                        <a:spcAft>
                          <a:spcPts val="0"/>
                        </a:spcAft>
                      </a:pPr>
                      <a:endParaRPr lang="en-GB" sz="1200" dirty="0">
                        <a:solidFill>
                          <a:srgbClr val="000000"/>
                        </a:solidFill>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Month</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responsible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dirty="0">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Planed activity</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Finished activity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Notes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719865">
                <a:tc>
                  <a:txBody>
                    <a:bodyPr/>
                    <a:lstStyle/>
                    <a:p>
                      <a:pPr marL="0" marR="0">
                        <a:spcBef>
                          <a:spcPts val="0"/>
                        </a:spcBef>
                        <a:spcAft>
                          <a:spcPts val="0"/>
                        </a:spcAft>
                      </a:pPr>
                      <a:endParaRPr lang="en-US" sz="1200" dirty="0">
                        <a:latin typeface="Times New Roman"/>
                        <a:ea typeface="Calibri"/>
                      </a:endParaRPr>
                    </a:p>
                    <a:p>
                      <a:pPr marL="0" marR="0">
                        <a:spcBef>
                          <a:spcPts val="0"/>
                        </a:spcBef>
                        <a:spcAft>
                          <a:spcPts val="0"/>
                        </a:spcAft>
                      </a:pPr>
                      <a:r>
                        <a:rPr lang="en-GB" sz="1200" b="1" dirty="0" smtClean="0">
                          <a:solidFill>
                            <a:srgbClr val="000000"/>
                          </a:solidFill>
                          <a:latin typeface="Times New Roman"/>
                          <a:ea typeface="Calibri"/>
                        </a:rPr>
                        <a:t>March- May 2019</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err="1" smtClean="0">
                          <a:solidFill>
                            <a:srgbClr val="000000"/>
                          </a:solidFill>
                          <a:latin typeface="Times New Roman"/>
                          <a:ea typeface="Times New Roman"/>
                        </a:rPr>
                        <a:t>Ilija</a:t>
                      </a:r>
                      <a:r>
                        <a:rPr lang="en-US" sz="1200" dirty="0" smtClean="0">
                          <a:solidFill>
                            <a:srgbClr val="000000"/>
                          </a:solidFill>
                          <a:latin typeface="Times New Roman"/>
                          <a:ea typeface="Times New Roman"/>
                        </a:rPr>
                        <a:t> </a:t>
                      </a:r>
                      <a:r>
                        <a:rPr lang="en-US" sz="1200" dirty="0" err="1" smtClean="0">
                          <a:solidFill>
                            <a:srgbClr val="000000"/>
                          </a:solidFill>
                          <a:latin typeface="Times New Roman"/>
                          <a:ea typeface="Times New Roman"/>
                        </a:rPr>
                        <a:t>Jolevski</a:t>
                      </a:r>
                      <a:endParaRPr lang="en-US" sz="12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Times New Roman"/>
                          <a:ea typeface="Calibri"/>
                        </a:rPr>
                        <a:t>Working on scenarios for mobile</a:t>
                      </a:r>
                      <a:r>
                        <a:rPr lang="en-GB" sz="1400" baseline="0" dirty="0" smtClean="0">
                          <a:solidFill>
                            <a:srgbClr val="000000"/>
                          </a:solidFill>
                          <a:latin typeface="Times New Roman"/>
                          <a:ea typeface="Calibri"/>
                        </a:rPr>
                        <a:t> applications, mock up, procurement procedure technical documentation, hiring procedure for D522</a:t>
                      </a:r>
                      <a:endParaRPr lang="en-US"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Calibri"/>
                        </a:rPr>
                        <a:t>Yes</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422">
                <a:tc>
                  <a:txBody>
                    <a:bodyPr/>
                    <a:lstStyle/>
                    <a:p>
                      <a:pPr marL="0" marR="0">
                        <a:spcBef>
                          <a:spcPts val="0"/>
                        </a:spcBef>
                        <a:spcAft>
                          <a:spcPts val="0"/>
                        </a:spcAft>
                      </a:pPr>
                      <a:r>
                        <a:rPr lang="en-GB" sz="1200" b="1" dirty="0" smtClean="0">
                          <a:solidFill>
                            <a:srgbClr val="000000"/>
                          </a:solidFill>
                          <a:latin typeface="Times New Roman"/>
                          <a:ea typeface="Calibri"/>
                        </a:rPr>
                        <a:t>June-August 2019</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err="1" smtClean="0">
                          <a:solidFill>
                            <a:srgbClr val="000000"/>
                          </a:solidFill>
                          <a:latin typeface="Times New Roman"/>
                          <a:ea typeface="Calibri"/>
                        </a:rPr>
                        <a:t>Ilija</a:t>
                      </a:r>
                      <a:r>
                        <a:rPr lang="en-GB" sz="1200" dirty="0" smtClean="0">
                          <a:solidFill>
                            <a:srgbClr val="000000"/>
                          </a:solidFill>
                          <a:latin typeface="Times New Roman"/>
                          <a:ea typeface="Calibri"/>
                        </a:rPr>
                        <a:t> </a:t>
                      </a:r>
                      <a:r>
                        <a:rPr lang="en-GB" sz="1200" dirty="0" err="1" smtClean="0">
                          <a:solidFill>
                            <a:srgbClr val="000000"/>
                          </a:solidFill>
                          <a:latin typeface="Times New Roman"/>
                          <a:ea typeface="Calibri"/>
                        </a:rPr>
                        <a:t>Jolevski</a:t>
                      </a:r>
                      <a:endParaRPr lang="en-GB"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l" defTabSz="914400" rtl="0" eaLnBrk="1" latinLnBrk="0" hangingPunct="1">
                        <a:spcBef>
                          <a:spcPts val="0"/>
                        </a:spcBef>
                        <a:spcAft>
                          <a:spcPts val="0"/>
                        </a:spcAft>
                      </a:pPr>
                      <a:r>
                        <a:rPr lang="en-GB" sz="1400" kern="1200" dirty="0">
                          <a:solidFill>
                            <a:srgbClr val="000000"/>
                          </a:solidFill>
                          <a:latin typeface="Times New Roman"/>
                          <a:ea typeface="Calibri"/>
                          <a:cs typeface="+mn-cs"/>
                        </a:rPr>
                        <a:t>Testing data transfer between cloud repository of the equipment vendor and local computer (or cross4all cloud</a:t>
                      </a:r>
                      <a:r>
                        <a:rPr lang="en-GB" sz="1400" kern="1200" dirty="0" smtClean="0">
                          <a:solidFill>
                            <a:srgbClr val="000000"/>
                          </a:solidFill>
                          <a:latin typeface="Times New Roman"/>
                          <a:ea typeface="Calibri"/>
                          <a:cs typeface="+mn-cs"/>
                        </a:rPr>
                        <a:t>)</a:t>
                      </a:r>
                    </a:p>
                    <a:p>
                      <a:pPr marL="0" lvl="0" algn="l" defTabSz="914400" rtl="0" eaLnBrk="1" latinLnBrk="0" hangingPunct="1"/>
                      <a:r>
                        <a:rPr lang="en-GB" sz="1400" kern="1200" dirty="0" smtClean="0">
                          <a:solidFill>
                            <a:srgbClr val="000000"/>
                          </a:solidFill>
                          <a:latin typeface="Times New Roman"/>
                          <a:ea typeface="Calibri"/>
                          <a:cs typeface="+mn-cs"/>
                        </a:rPr>
                        <a:t>Testing mobile equipment for data transferring possibilities</a:t>
                      </a:r>
                      <a:endParaRPr lang="en-US" sz="1400" kern="1200" dirty="0" smtClean="0">
                        <a:solidFill>
                          <a:srgbClr val="000000"/>
                        </a:solidFill>
                        <a:latin typeface="Times New Roman"/>
                        <a:ea typeface="Calibri"/>
                        <a:cs typeface="+mn-cs"/>
                      </a:endParaRPr>
                    </a:p>
                    <a:p>
                      <a:pPr marL="0" lvl="0" algn="l" defTabSz="914400" rtl="0" eaLnBrk="1" latinLnBrk="0" hangingPunct="1"/>
                      <a:r>
                        <a:rPr lang="en-GB" sz="1400" kern="1200" dirty="0" smtClean="0">
                          <a:solidFill>
                            <a:srgbClr val="000000"/>
                          </a:solidFill>
                          <a:latin typeface="Times New Roman"/>
                          <a:ea typeface="Calibri"/>
                          <a:cs typeface="+mn-cs"/>
                        </a:rPr>
                        <a:t>Testing data transfer between cloud repository of the equipment vendor and local computer (or cross4all cloud)</a:t>
                      </a:r>
                      <a:endParaRPr lang="en-US" sz="1400" kern="1200" dirty="0" smtClean="0">
                        <a:solidFill>
                          <a:srgbClr val="000000"/>
                        </a:solidFill>
                        <a:latin typeface="Times New Roman"/>
                        <a:ea typeface="Calibri"/>
                        <a:cs typeface="+mn-cs"/>
                      </a:endParaRPr>
                    </a:p>
                    <a:p>
                      <a:pPr marL="0" lvl="0" algn="l" defTabSz="914400" rtl="0" eaLnBrk="1" latinLnBrk="0" hangingPunct="1"/>
                      <a:r>
                        <a:rPr lang="mk-MK" sz="1400" kern="1200" dirty="0" smtClean="0">
                          <a:solidFill>
                            <a:srgbClr val="000000"/>
                          </a:solidFill>
                          <a:latin typeface="Times New Roman"/>
                          <a:ea typeface="Calibri"/>
                          <a:cs typeface="+mn-cs"/>
                        </a:rPr>
                        <a:t>Bluetooth device comparation, BLE standards, Android FIT standards, web research. Device selection. Open source solution research</a:t>
                      </a:r>
                      <a:endParaRPr lang="en-US" sz="1400" kern="1200" dirty="0" smtClean="0">
                        <a:solidFill>
                          <a:srgbClr val="000000"/>
                        </a:solidFill>
                        <a:latin typeface="Times New Roman"/>
                        <a:ea typeface="Calibri"/>
                        <a:cs typeface="+mn-cs"/>
                      </a:endParaRPr>
                    </a:p>
                    <a:p>
                      <a:pPr marL="0" lvl="0" algn="l" defTabSz="914400" rtl="0" eaLnBrk="1" latinLnBrk="0" hangingPunct="1"/>
                      <a:r>
                        <a:rPr lang="en-GB" sz="1400" kern="1200" dirty="0" smtClean="0">
                          <a:solidFill>
                            <a:srgbClr val="000000"/>
                          </a:solidFill>
                          <a:latin typeface="Times New Roman"/>
                          <a:ea typeface="Calibri"/>
                          <a:cs typeface="+mn-cs"/>
                        </a:rPr>
                        <a:t>Researches for data availability of the vendors’ cloud systems</a:t>
                      </a:r>
                      <a:endParaRPr lang="en-US" sz="1400" kern="1200" dirty="0" smtClean="0">
                        <a:solidFill>
                          <a:srgbClr val="000000"/>
                        </a:solidFill>
                        <a:latin typeface="Times New Roman"/>
                        <a:ea typeface="Calibri"/>
                        <a:cs typeface="+mn-cs"/>
                      </a:endParaRPr>
                    </a:p>
                    <a:p>
                      <a:pPr marL="0" lvl="0" algn="l" defTabSz="914400" rtl="0" eaLnBrk="1" latinLnBrk="0" hangingPunct="1"/>
                      <a:r>
                        <a:rPr lang="mk-MK" sz="1400" kern="1200" dirty="0" smtClean="0">
                          <a:solidFill>
                            <a:srgbClr val="000000"/>
                          </a:solidFill>
                          <a:latin typeface="Times New Roman"/>
                          <a:ea typeface="Calibri"/>
                          <a:cs typeface="+mn-cs"/>
                        </a:rPr>
                        <a:t>Preparing Technical specifications for tablets or mobiles</a:t>
                      </a:r>
                      <a:endParaRPr lang="en-US" sz="1400" kern="1200" dirty="0" smtClean="0">
                        <a:solidFill>
                          <a:srgbClr val="000000"/>
                        </a:solidFill>
                        <a:latin typeface="Times New Roman"/>
                        <a:ea typeface="Calibri"/>
                        <a:cs typeface="+mn-cs"/>
                      </a:endParaRPr>
                    </a:p>
                    <a:p>
                      <a:pPr marL="0" lvl="0" algn="l" defTabSz="914400" rtl="0" eaLnBrk="1" latinLnBrk="0" hangingPunct="1"/>
                      <a:r>
                        <a:rPr lang="mk-MK" sz="1400" kern="1200" dirty="0" smtClean="0">
                          <a:solidFill>
                            <a:srgbClr val="000000"/>
                          </a:solidFill>
                          <a:latin typeface="Times New Roman"/>
                          <a:ea typeface="Calibri"/>
                          <a:cs typeface="+mn-cs"/>
                        </a:rPr>
                        <a:t>Preparing Technical specifications for sets of health devices/sensors</a:t>
                      </a:r>
                      <a:endParaRPr lang="en-US" sz="1400" kern="1200" dirty="0" smtClean="0">
                        <a:solidFill>
                          <a:srgbClr val="000000"/>
                        </a:solidFill>
                        <a:latin typeface="Times New Roman"/>
                        <a:ea typeface="Calibri"/>
                        <a:cs typeface="+mn-cs"/>
                      </a:endParaRPr>
                    </a:p>
                    <a:p>
                      <a:pPr marL="0" lvl="0" algn="l" defTabSz="914400" rtl="0" eaLnBrk="1" latinLnBrk="0" hangingPunct="1"/>
                      <a:r>
                        <a:rPr lang="en-US" sz="1400" kern="1200" dirty="0" smtClean="0">
                          <a:solidFill>
                            <a:srgbClr val="000000"/>
                          </a:solidFill>
                          <a:latin typeface="Times New Roman"/>
                          <a:ea typeface="Calibri"/>
                          <a:cs typeface="+mn-cs"/>
                        </a:rPr>
                        <a:t>Mobile app user interface</a:t>
                      </a:r>
                    </a:p>
                    <a:p>
                      <a:pPr marL="0" lvl="0" algn="l" defTabSz="914400" rtl="0" eaLnBrk="1" latinLnBrk="0" hangingPunct="1"/>
                      <a:r>
                        <a:rPr lang="mk-MK" sz="1400" kern="1200" dirty="0" smtClean="0">
                          <a:solidFill>
                            <a:srgbClr val="000000"/>
                          </a:solidFill>
                          <a:latin typeface="Times New Roman"/>
                          <a:ea typeface="Calibri"/>
                          <a:cs typeface="+mn-cs"/>
                        </a:rPr>
                        <a:t>Designing data flow diagrams for mobile applications and solving issues with security and privacy of the user data.</a:t>
                      </a:r>
                      <a:endParaRPr lang="en-US" sz="1400" kern="1200" dirty="0" smtClean="0">
                        <a:solidFill>
                          <a:srgbClr val="000000"/>
                        </a:solidFill>
                        <a:latin typeface="Times New Roman"/>
                        <a:ea typeface="Calibri"/>
                        <a:cs typeface="+mn-cs"/>
                      </a:endParaRPr>
                    </a:p>
                    <a:p>
                      <a:pPr marL="0" marR="0" lvl="0" algn="l" defTabSz="914400" rtl="0" eaLnBrk="1" latinLnBrk="0" hangingPunct="1">
                        <a:spcBef>
                          <a:spcPts val="0"/>
                        </a:spcBef>
                        <a:spcAft>
                          <a:spcPts val="0"/>
                        </a:spcAft>
                      </a:pPr>
                      <a:endParaRPr lang="en-US" sz="1400" kern="1200" dirty="0">
                        <a:solidFill>
                          <a:srgbClr val="000000"/>
                        </a:solidFill>
                        <a:latin typeface="Times New Roman"/>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Calibri"/>
                        </a:rPr>
                        <a:t>Yes, Ongoing</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a:r>
            <a:br>
              <a:rPr kumimoji="0" lang="en-US" sz="12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b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PHR - mobile app for citizens </a:t>
            </a:r>
            <a:r>
              <a:rPr lang="en-GB" dirty="0" smtClean="0"/>
              <a:t>(D5.2.2)-2</a:t>
            </a:r>
            <a:endParaRPr lang="en-US" dirty="0"/>
          </a:p>
        </p:txBody>
      </p:sp>
      <p:graphicFrame>
        <p:nvGraphicFramePr>
          <p:cNvPr id="4" name="Content Placeholder 3"/>
          <p:cNvGraphicFramePr>
            <a:graphicFrameLocks noGrp="1"/>
          </p:cNvGraphicFramePr>
          <p:nvPr>
            <p:ph idx="1"/>
          </p:nvPr>
        </p:nvGraphicFramePr>
        <p:xfrm>
          <a:off x="457200" y="1219200"/>
          <a:ext cx="8305800" cy="3928336"/>
        </p:xfrm>
        <a:graphic>
          <a:graphicData uri="http://schemas.openxmlformats.org/drawingml/2006/table">
            <a:tbl>
              <a:tblPr/>
              <a:tblGrid>
                <a:gridCol w="1014532"/>
                <a:gridCol w="1119369"/>
                <a:gridCol w="4453730"/>
                <a:gridCol w="1000171"/>
                <a:gridCol w="717998"/>
              </a:tblGrid>
              <a:tr h="848914">
                <a:tc>
                  <a:txBody>
                    <a:bodyPr/>
                    <a:lstStyle/>
                    <a:p>
                      <a:pPr marL="0" marR="0" algn="ctr">
                        <a:spcBef>
                          <a:spcPts val="0"/>
                        </a:spcBef>
                        <a:spcAft>
                          <a:spcPts val="0"/>
                        </a:spcAft>
                      </a:pPr>
                      <a:endParaRPr lang="en-GB" sz="1200" dirty="0">
                        <a:solidFill>
                          <a:srgbClr val="000000"/>
                        </a:solidFill>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Month</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responsible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dirty="0">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Planed activity</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Finished activity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Notes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3079422">
                <a:tc>
                  <a:txBody>
                    <a:bodyPr/>
                    <a:lstStyle/>
                    <a:p>
                      <a:pPr marL="0" marR="0">
                        <a:spcBef>
                          <a:spcPts val="0"/>
                        </a:spcBef>
                        <a:spcAft>
                          <a:spcPts val="0"/>
                        </a:spcAft>
                      </a:pPr>
                      <a:r>
                        <a:rPr lang="en-GB" sz="1200" b="1" dirty="0" smtClean="0">
                          <a:solidFill>
                            <a:srgbClr val="000000"/>
                          </a:solidFill>
                          <a:latin typeface="Times New Roman"/>
                          <a:ea typeface="Calibri"/>
                        </a:rPr>
                        <a:t>June-August 2019</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err="1" smtClean="0">
                          <a:solidFill>
                            <a:srgbClr val="000000"/>
                          </a:solidFill>
                          <a:latin typeface="Times New Roman"/>
                          <a:ea typeface="Calibri"/>
                        </a:rPr>
                        <a:t>Ilija</a:t>
                      </a:r>
                      <a:r>
                        <a:rPr lang="en-GB" sz="1200" dirty="0" smtClean="0">
                          <a:solidFill>
                            <a:srgbClr val="000000"/>
                          </a:solidFill>
                          <a:latin typeface="Times New Roman"/>
                          <a:ea typeface="Calibri"/>
                        </a:rPr>
                        <a:t> </a:t>
                      </a:r>
                      <a:r>
                        <a:rPr lang="en-GB" sz="1200" dirty="0" err="1" smtClean="0">
                          <a:solidFill>
                            <a:srgbClr val="000000"/>
                          </a:solidFill>
                          <a:latin typeface="Times New Roman"/>
                          <a:ea typeface="Calibri"/>
                        </a:rPr>
                        <a:t>Jolevski</a:t>
                      </a:r>
                      <a:endParaRPr lang="en-GB"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sz="1800" kern="1200" dirty="0" smtClean="0">
                          <a:solidFill>
                            <a:srgbClr val="000000"/>
                          </a:solidFill>
                          <a:latin typeface="Times New Roman"/>
                          <a:ea typeface="Calibri"/>
                          <a:cs typeface="+mn-cs"/>
                        </a:rPr>
                        <a:t>Android library creation for communication with BLE devices (measurement devices)</a:t>
                      </a:r>
                    </a:p>
                    <a:p>
                      <a:pPr lvl="0"/>
                      <a:r>
                        <a:rPr lang="en-US" sz="1800" kern="1200" dirty="0" smtClean="0">
                          <a:solidFill>
                            <a:srgbClr val="000000"/>
                          </a:solidFill>
                          <a:latin typeface="Times New Roman"/>
                          <a:ea typeface="Calibri"/>
                          <a:cs typeface="+mn-cs"/>
                        </a:rPr>
                        <a:t>Integration of the app with </a:t>
                      </a:r>
                      <a:r>
                        <a:rPr lang="en-US" sz="1800" kern="1200" dirty="0" err="1" smtClean="0">
                          <a:solidFill>
                            <a:srgbClr val="000000"/>
                          </a:solidFill>
                          <a:latin typeface="Times New Roman"/>
                          <a:ea typeface="Calibri"/>
                          <a:cs typeface="+mn-cs"/>
                        </a:rPr>
                        <a:t>te</a:t>
                      </a:r>
                      <a:r>
                        <a:rPr lang="en-US" sz="1800" kern="1200" dirty="0" smtClean="0">
                          <a:solidFill>
                            <a:srgbClr val="000000"/>
                          </a:solidFill>
                          <a:latin typeface="Times New Roman"/>
                          <a:ea typeface="Calibri"/>
                          <a:cs typeface="+mn-cs"/>
                        </a:rPr>
                        <a:t> devices</a:t>
                      </a:r>
                    </a:p>
                    <a:p>
                      <a:pPr lvl="0"/>
                      <a:r>
                        <a:rPr lang="en-US" sz="1800" kern="1200" dirty="0" smtClean="0">
                          <a:solidFill>
                            <a:srgbClr val="000000"/>
                          </a:solidFill>
                          <a:latin typeface="Times New Roman"/>
                          <a:ea typeface="Calibri"/>
                          <a:cs typeface="+mn-cs"/>
                        </a:rPr>
                        <a:t>Security login layer with </a:t>
                      </a:r>
                      <a:r>
                        <a:rPr lang="en-US" sz="1800" kern="1200" dirty="0" err="1" smtClean="0">
                          <a:solidFill>
                            <a:srgbClr val="000000"/>
                          </a:solidFill>
                          <a:latin typeface="Times New Roman"/>
                          <a:ea typeface="Calibri"/>
                          <a:cs typeface="+mn-cs"/>
                        </a:rPr>
                        <a:t>Keycloak</a:t>
                      </a:r>
                      <a:r>
                        <a:rPr lang="en-US" sz="1800" kern="1200" dirty="0" smtClean="0">
                          <a:solidFill>
                            <a:srgbClr val="000000"/>
                          </a:solidFill>
                          <a:latin typeface="Times New Roman"/>
                          <a:ea typeface="Calibri"/>
                          <a:cs typeface="+mn-cs"/>
                        </a:rPr>
                        <a:t> server development</a:t>
                      </a:r>
                    </a:p>
                    <a:p>
                      <a:pPr lvl="0"/>
                      <a:r>
                        <a:rPr lang="en-US" sz="1800" kern="1200" dirty="0" smtClean="0">
                          <a:solidFill>
                            <a:srgbClr val="000000"/>
                          </a:solidFill>
                          <a:latin typeface="Times New Roman"/>
                          <a:ea typeface="Calibri"/>
                          <a:cs typeface="+mn-cs"/>
                        </a:rPr>
                        <a:t>Data storage design in the mobile app</a:t>
                      </a:r>
                    </a:p>
                    <a:p>
                      <a:pPr lvl="0"/>
                      <a:r>
                        <a:rPr lang="en-US" sz="1800" kern="1200" dirty="0" smtClean="0">
                          <a:solidFill>
                            <a:srgbClr val="000000"/>
                          </a:solidFill>
                          <a:latin typeface="Times New Roman"/>
                          <a:ea typeface="Calibri"/>
                          <a:cs typeface="+mn-cs"/>
                        </a:rPr>
                        <a:t>Cloud use-cases defined and developed</a:t>
                      </a:r>
                    </a:p>
                    <a:p>
                      <a:pPr marL="0" lvl="0" algn="l" defTabSz="914400" rtl="0" eaLnBrk="1" latinLnBrk="0" hangingPunct="1"/>
                      <a:endParaRPr lang="en-US" sz="1800" kern="1200" dirty="0" smtClean="0">
                        <a:solidFill>
                          <a:srgbClr val="000000"/>
                        </a:solidFill>
                        <a:latin typeface="Times New Roman"/>
                        <a:ea typeface="Calibri"/>
                        <a:cs typeface="+mn-cs"/>
                      </a:endParaRPr>
                    </a:p>
                    <a:p>
                      <a:pPr marL="0" lvl="0" algn="l" defTabSz="914400" rtl="0" eaLnBrk="1" latinLnBrk="0" hangingPunct="1"/>
                      <a:r>
                        <a:rPr lang="mk-MK" sz="1800" kern="1200" dirty="0" smtClean="0">
                          <a:solidFill>
                            <a:srgbClr val="000000"/>
                          </a:solidFill>
                          <a:latin typeface="Times New Roman"/>
                          <a:ea typeface="Calibri"/>
                          <a:cs typeface="+mn-cs"/>
                        </a:rPr>
                        <a:t>Designing data flow diagrams for mobile applications and solving issues with security and privacy of the user data.</a:t>
                      </a:r>
                      <a:endParaRPr lang="en-US" sz="1800" kern="1200" dirty="0" smtClean="0">
                        <a:solidFill>
                          <a:srgbClr val="000000"/>
                        </a:solidFill>
                        <a:latin typeface="Times New Roman"/>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Calibri"/>
                        </a:rPr>
                        <a:t>Yes, Ongoing</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a:r>
            <a:br>
              <a:rPr kumimoji="0" lang="en-US" sz="12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b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4082"/>
          </a:xfrm>
        </p:spPr>
        <p:txBody>
          <a:bodyPr>
            <a:normAutofit fontScale="90000"/>
          </a:bodyPr>
          <a:lstStyle/>
          <a:p>
            <a:r>
              <a:rPr lang="en-US" dirty="0" smtClean="0"/>
              <a:t>Screens from mobile app for citizens – we working….</a:t>
            </a:r>
            <a:endParaRPr lang="en-US" dirty="0"/>
          </a:p>
        </p:txBody>
      </p:sp>
      <p:pic>
        <p:nvPicPr>
          <p:cNvPr id="4" name="Content Placeholder 3" descr="devices.jpg"/>
          <p:cNvPicPr>
            <a:picLocks noGrp="1" noChangeAspect="1"/>
          </p:cNvPicPr>
          <p:nvPr>
            <p:ph idx="1"/>
          </p:nvPr>
        </p:nvPicPr>
        <p:blipFill>
          <a:blip r:embed="rId2"/>
          <a:stretch>
            <a:fillRect/>
          </a:stretch>
        </p:blipFill>
        <p:spPr>
          <a:xfrm>
            <a:off x="228600" y="990600"/>
            <a:ext cx="3021750" cy="4929188"/>
          </a:xfrm>
        </p:spPr>
      </p:pic>
      <p:pic>
        <p:nvPicPr>
          <p:cNvPr id="5" name="Picture 4" descr="searching_for_device.jpg"/>
          <p:cNvPicPr>
            <a:picLocks noChangeAspect="1"/>
          </p:cNvPicPr>
          <p:nvPr/>
        </p:nvPicPr>
        <p:blipFill>
          <a:blip r:embed="rId3" cstate="print"/>
          <a:stretch>
            <a:fillRect/>
          </a:stretch>
        </p:blipFill>
        <p:spPr>
          <a:xfrm>
            <a:off x="2971800" y="2133600"/>
            <a:ext cx="3543300" cy="4724400"/>
          </a:xfrm>
          <a:prstGeom prst="rect">
            <a:avLst/>
          </a:prstGeom>
        </p:spPr>
      </p:pic>
      <p:pic>
        <p:nvPicPr>
          <p:cNvPr id="6" name="Picture 5" descr="choose_custom_value_to_add.jpg"/>
          <p:cNvPicPr>
            <a:picLocks noChangeAspect="1"/>
          </p:cNvPicPr>
          <p:nvPr/>
        </p:nvPicPr>
        <p:blipFill>
          <a:blip r:embed="rId4" cstate="print"/>
          <a:stretch>
            <a:fillRect/>
          </a:stretch>
        </p:blipFill>
        <p:spPr>
          <a:xfrm>
            <a:off x="6248400" y="1066800"/>
            <a:ext cx="3266756" cy="533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blood_glucose_custom_value.jpg"/>
          <p:cNvPicPr>
            <a:picLocks noGrp="1" noChangeAspect="1"/>
          </p:cNvPicPr>
          <p:nvPr>
            <p:ph idx="1"/>
          </p:nvPr>
        </p:nvPicPr>
        <p:blipFill>
          <a:blip r:embed="rId2" cstate="print"/>
          <a:stretch>
            <a:fillRect/>
          </a:stretch>
        </p:blipFill>
        <p:spPr>
          <a:xfrm>
            <a:off x="0" y="0"/>
            <a:ext cx="2667000" cy="6875862"/>
          </a:xfrm>
        </p:spPr>
      </p:pic>
      <p:pic>
        <p:nvPicPr>
          <p:cNvPr id="5" name="Picture 4" descr="blood_pressure_custom_value.jpg"/>
          <p:cNvPicPr>
            <a:picLocks noChangeAspect="1"/>
          </p:cNvPicPr>
          <p:nvPr/>
        </p:nvPicPr>
        <p:blipFill>
          <a:blip r:embed="rId3" cstate="print"/>
          <a:stretch>
            <a:fillRect/>
          </a:stretch>
        </p:blipFill>
        <p:spPr>
          <a:xfrm>
            <a:off x="2667000" y="0"/>
            <a:ext cx="2528942" cy="6858000"/>
          </a:xfrm>
          <a:prstGeom prst="rect">
            <a:avLst/>
          </a:prstGeom>
        </p:spPr>
      </p:pic>
      <p:pic>
        <p:nvPicPr>
          <p:cNvPr id="6" name="Picture 5" descr="pulse_oximeter_custom_value.jpg"/>
          <p:cNvPicPr>
            <a:picLocks noChangeAspect="1"/>
          </p:cNvPicPr>
          <p:nvPr/>
        </p:nvPicPr>
        <p:blipFill>
          <a:blip r:embed="rId4" cstate="print"/>
          <a:stretch>
            <a:fillRect/>
          </a:stretch>
        </p:blipFill>
        <p:spPr>
          <a:xfrm>
            <a:off x="5181600" y="0"/>
            <a:ext cx="2521678" cy="6858000"/>
          </a:xfrm>
          <a:prstGeom prst="rect">
            <a:avLst/>
          </a:prstGeom>
        </p:spPr>
      </p:pic>
      <p:pic>
        <p:nvPicPr>
          <p:cNvPr id="7" name="Picture 6" descr="weight_custom_value.jpg"/>
          <p:cNvPicPr>
            <a:picLocks noChangeAspect="1"/>
          </p:cNvPicPr>
          <p:nvPr/>
        </p:nvPicPr>
        <p:blipFill>
          <a:blip r:embed="rId5" cstate="print"/>
          <a:stretch>
            <a:fillRect/>
          </a:stretch>
        </p:blipFill>
        <p:spPr>
          <a:xfrm>
            <a:off x="7696200" y="0"/>
            <a:ext cx="2660073"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e-Prescription &amp; e-Referral </a:t>
            </a:r>
            <a:r>
              <a:rPr lang="en-US" dirty="0" smtClean="0"/>
              <a:t>(D4.2.4)</a:t>
            </a:r>
            <a:endParaRPr lang="en-US" dirty="0"/>
          </a:p>
        </p:txBody>
      </p:sp>
      <p:sp>
        <p:nvSpPr>
          <p:cNvPr id="3" name="Content Placeholder 2"/>
          <p:cNvSpPr>
            <a:spLocks noGrp="1"/>
          </p:cNvSpPr>
          <p:nvPr>
            <p:ph idx="1"/>
          </p:nvPr>
        </p:nvSpPr>
        <p:spPr>
          <a:xfrm>
            <a:off x="457200" y="1196752"/>
            <a:ext cx="8458200" cy="4929411"/>
          </a:xfrm>
        </p:spPr>
        <p:txBody>
          <a:bodyPr>
            <a:normAutofit/>
          </a:bodyPr>
          <a:lstStyle/>
          <a:p>
            <a:pPr lvl="0">
              <a:buNone/>
            </a:pPr>
            <a:r>
              <a:rPr lang="mk-MK" sz="2400" dirty="0" smtClean="0"/>
              <a:t>allow automatic (i.e., easy and free of error) </a:t>
            </a:r>
            <a:r>
              <a:rPr lang="mk-MK" sz="2400" b="1" dirty="0" smtClean="0"/>
              <a:t>importing of data from third party systems </a:t>
            </a:r>
            <a:r>
              <a:rPr lang="mk-MK" sz="2400" dirty="0" smtClean="0"/>
              <a:t>that it interfaces with (e.g., </a:t>
            </a:r>
            <a:r>
              <a:rPr lang="en-GB" sz="2400" dirty="0" smtClean="0"/>
              <a:t>existing healthcare electronic systems of various healthcare authorities, including national prescription systems, hospital electronic systems, private telecare services, etc.)</a:t>
            </a:r>
          </a:p>
          <a:p>
            <a:pPr lvl="0">
              <a:buNone/>
            </a:pPr>
            <a:endParaRPr lang="en-US" sz="2400" dirty="0" smtClean="0"/>
          </a:p>
          <a:p>
            <a:pPr>
              <a:buNone/>
            </a:pPr>
            <a:r>
              <a:rPr lang="en-GB" sz="2400" b="1" dirty="0" smtClean="0"/>
              <a:t>Procurement procedure for e-Prescription &amp; e-Referral systems are finished, Contract is signed</a:t>
            </a:r>
            <a:r>
              <a:rPr lang="en-GB" sz="2400" b="1" dirty="0" smtClean="0"/>
              <a:t>. In preparation...</a:t>
            </a:r>
            <a:endParaRPr lang="en-GB" sz="2400" b="1" dirty="0" smtClean="0"/>
          </a:p>
          <a:p>
            <a:pPr>
              <a:buNone/>
            </a:pPr>
            <a:endParaRPr lang="en-GB" sz="2400" b="1" dirty="0" smtClean="0"/>
          </a:p>
          <a:p>
            <a:pPr>
              <a:buNone/>
            </a:pPr>
            <a:endParaRPr lang="en-US" sz="2400"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04800" y="381000"/>
          <a:ext cx="8534400" cy="5897880"/>
        </p:xfrm>
        <a:graphic>
          <a:graphicData uri="http://schemas.openxmlformats.org/drawingml/2006/table">
            <a:tbl>
              <a:tblPr/>
              <a:tblGrid>
                <a:gridCol w="1337006"/>
                <a:gridCol w="1385174"/>
                <a:gridCol w="4855779"/>
                <a:gridCol w="515007"/>
                <a:gridCol w="441434"/>
              </a:tblGrid>
              <a:tr h="818786">
                <a:tc>
                  <a:txBody>
                    <a:bodyPr/>
                    <a:lstStyle/>
                    <a:p>
                      <a:pPr marL="0" marR="0" algn="ctr">
                        <a:spcBef>
                          <a:spcPts val="0"/>
                        </a:spcBef>
                        <a:spcAft>
                          <a:spcPts val="0"/>
                        </a:spcAft>
                      </a:pPr>
                      <a:endParaRPr lang="en-GB" sz="1100" dirty="0">
                        <a:solidFill>
                          <a:srgbClr val="000000"/>
                        </a:solidFill>
                        <a:latin typeface="Times New Roman"/>
                        <a:ea typeface="Calibri"/>
                      </a:endParaRPr>
                    </a:p>
                    <a:p>
                      <a:pPr marL="0" marR="0" algn="ctr">
                        <a:spcBef>
                          <a:spcPts val="0"/>
                        </a:spcBef>
                        <a:spcAft>
                          <a:spcPts val="0"/>
                        </a:spcAft>
                      </a:pPr>
                      <a:r>
                        <a:rPr lang="en-GB" sz="1100" b="1" dirty="0">
                          <a:solidFill>
                            <a:srgbClr val="000000"/>
                          </a:solidFill>
                          <a:latin typeface="Times New Roman"/>
                          <a:ea typeface="Calibri"/>
                        </a:rPr>
                        <a:t>Month</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100" dirty="0">
                        <a:latin typeface="Times New Roman"/>
                        <a:ea typeface="Calibri"/>
                      </a:endParaRPr>
                    </a:p>
                    <a:p>
                      <a:pPr marL="0" marR="0" algn="ctr">
                        <a:spcBef>
                          <a:spcPts val="0"/>
                        </a:spcBef>
                        <a:spcAft>
                          <a:spcPts val="0"/>
                        </a:spcAft>
                      </a:pPr>
                      <a:r>
                        <a:rPr lang="en-GB" sz="1100" b="1" dirty="0">
                          <a:solidFill>
                            <a:srgbClr val="000000"/>
                          </a:solidFill>
                          <a:latin typeface="Times New Roman"/>
                          <a:ea typeface="Calibri"/>
                        </a:rPr>
                        <a:t>responsible</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400" dirty="0">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Planed activity</a:t>
                      </a:r>
                      <a:endParaRPr lang="en-US" sz="12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000" dirty="0">
                        <a:latin typeface="Times New Roman"/>
                        <a:ea typeface="Calibri"/>
                      </a:endParaRPr>
                    </a:p>
                    <a:p>
                      <a:pPr marL="0" marR="0" algn="ctr">
                        <a:spcBef>
                          <a:spcPts val="0"/>
                        </a:spcBef>
                        <a:spcAft>
                          <a:spcPts val="0"/>
                        </a:spcAft>
                      </a:pPr>
                      <a:r>
                        <a:rPr lang="en-GB" sz="1000" b="1" dirty="0">
                          <a:solidFill>
                            <a:srgbClr val="000000"/>
                          </a:solidFill>
                          <a:latin typeface="Times New Roman"/>
                          <a:ea typeface="Calibri"/>
                        </a:rPr>
                        <a:t>Finished activity</a:t>
                      </a:r>
                      <a:endParaRPr lang="en-US" sz="10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000" dirty="0">
                        <a:latin typeface="Times New Roman"/>
                        <a:ea typeface="Calibri"/>
                      </a:endParaRPr>
                    </a:p>
                    <a:p>
                      <a:pPr marL="0" marR="0" algn="ctr">
                        <a:spcBef>
                          <a:spcPts val="0"/>
                        </a:spcBef>
                        <a:spcAft>
                          <a:spcPts val="0"/>
                        </a:spcAft>
                      </a:pPr>
                      <a:r>
                        <a:rPr lang="en-GB" sz="1000" b="1" dirty="0">
                          <a:solidFill>
                            <a:srgbClr val="000000"/>
                          </a:solidFill>
                          <a:latin typeface="Times New Roman"/>
                          <a:ea typeface="Calibri"/>
                        </a:rPr>
                        <a:t>Notes</a:t>
                      </a:r>
                      <a:endParaRPr lang="en-US" sz="10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908225">
                <a:tc rowSpan="2">
                  <a:txBody>
                    <a:bodyPr/>
                    <a:lstStyle/>
                    <a:p>
                      <a:pPr marL="0" marR="0">
                        <a:spcBef>
                          <a:spcPts val="0"/>
                        </a:spcBef>
                        <a:spcAft>
                          <a:spcPts val="0"/>
                        </a:spcAft>
                      </a:pPr>
                      <a:endParaRPr lang="en-US" sz="1100" dirty="0">
                        <a:latin typeface="Times New Roman"/>
                        <a:ea typeface="Calibri"/>
                      </a:endParaRPr>
                    </a:p>
                    <a:p>
                      <a:pPr marL="0" marR="0">
                        <a:spcBef>
                          <a:spcPts val="0"/>
                        </a:spcBef>
                        <a:spcAft>
                          <a:spcPts val="0"/>
                        </a:spcAft>
                      </a:pPr>
                      <a:r>
                        <a:rPr lang="en-GB" sz="1100" b="1" dirty="0" smtClean="0">
                          <a:solidFill>
                            <a:srgbClr val="000000"/>
                          </a:solidFill>
                          <a:latin typeface="Times New Roman"/>
                          <a:ea typeface="Calibri"/>
                        </a:rPr>
                        <a:t>March</a:t>
                      </a:r>
                      <a:r>
                        <a:rPr lang="en-GB" sz="1100" b="1" baseline="0" dirty="0" smtClean="0">
                          <a:solidFill>
                            <a:srgbClr val="000000"/>
                          </a:solidFill>
                          <a:latin typeface="Times New Roman"/>
                          <a:ea typeface="Calibri"/>
                        </a:rPr>
                        <a:t> – May 2019</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latin typeface="Times New Roman"/>
                          <a:ea typeface="Calibri"/>
                        </a:rPr>
                        <a:t>Project manager, </a:t>
                      </a:r>
                      <a:r>
                        <a:rPr lang="en-US" sz="1100" dirty="0" smtClean="0">
                          <a:latin typeface="Times New Roman"/>
                          <a:ea typeface="Calibri"/>
                        </a:rPr>
                        <a:t>Assessment </a:t>
                      </a:r>
                      <a:r>
                        <a:rPr lang="en-US" sz="1100" dirty="0" smtClean="0">
                          <a:latin typeface="Times New Roman"/>
                          <a:ea typeface="Calibri"/>
                        </a:rPr>
                        <a:t>team</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rPr>
                        <a:t>Finished</a:t>
                      </a:r>
                      <a:r>
                        <a:rPr lang="en-US" sz="1600" baseline="0" dirty="0" smtClean="0">
                          <a:latin typeface="Times New Roman"/>
                          <a:ea typeface="Calibri"/>
                        </a:rPr>
                        <a:t> p</a:t>
                      </a:r>
                      <a:r>
                        <a:rPr lang="en-US" sz="1600" dirty="0" smtClean="0">
                          <a:latin typeface="Times New Roman"/>
                          <a:ea typeface="Calibri"/>
                        </a:rPr>
                        <a:t>rocurement procedure for WCAG2.0 Accessibility and impact assessment study, signed contract</a:t>
                      </a:r>
                      <a:endParaRPr lang="en-US" sz="16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smtClean="0">
                        <a:latin typeface="Times New Roman"/>
                        <a:ea typeface="Calibri"/>
                      </a:endParaRPr>
                    </a:p>
                    <a:p>
                      <a:pPr marL="0" marR="0" algn="ctr">
                        <a:spcBef>
                          <a:spcPts val="0"/>
                        </a:spcBef>
                        <a:spcAft>
                          <a:spcPts val="0"/>
                        </a:spcAft>
                      </a:pPr>
                      <a:endParaRPr lang="en-US" sz="1400" dirty="0" smtClean="0">
                        <a:latin typeface="Times New Roman"/>
                        <a:ea typeface="Calibri"/>
                      </a:endParaRPr>
                    </a:p>
                    <a:p>
                      <a:pPr marL="0" marR="0" algn="ctr">
                        <a:spcBef>
                          <a:spcPts val="0"/>
                        </a:spcBef>
                        <a:spcAft>
                          <a:spcPts val="0"/>
                        </a:spcAft>
                      </a:pPr>
                      <a:r>
                        <a:rPr lang="en-US" sz="1400" dirty="0" smtClean="0">
                          <a:latin typeface="Times New Roman"/>
                          <a:ea typeface="Calibri"/>
                        </a:rPr>
                        <a:t>Yes</a:t>
                      </a: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329">
                <a:tc vMerge="1">
                  <a:txBody>
                    <a:bodyPr/>
                    <a:lstStyle/>
                    <a:p>
                      <a:endParaRPr lang="en-US"/>
                    </a:p>
                  </a:txBody>
                  <a:tcPr/>
                </a:tc>
                <a:tc>
                  <a:txBody>
                    <a:bodyPr/>
                    <a:lstStyle/>
                    <a:p>
                      <a:pPr marL="0" marR="0">
                        <a:spcBef>
                          <a:spcPts val="0"/>
                        </a:spcBef>
                        <a:spcAft>
                          <a:spcPts val="0"/>
                        </a:spcAft>
                      </a:pPr>
                      <a:r>
                        <a:rPr lang="en-US" sz="1100" dirty="0" smtClean="0">
                          <a:latin typeface="Times New Roman"/>
                          <a:ea typeface="Calibri"/>
                        </a:rPr>
                        <a:t>Assessment team for D522</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baseline="0" dirty="0" smtClean="0">
                          <a:solidFill>
                            <a:schemeClr val="tx1"/>
                          </a:solidFill>
                          <a:latin typeface="Times New Roman"/>
                          <a:ea typeface="Calibri"/>
                          <a:cs typeface="+mn-cs"/>
                        </a:rPr>
                        <a:t>Procurement procedure for </a:t>
                      </a:r>
                      <a:r>
                        <a:rPr lang="en-GB" sz="1600" kern="1200" baseline="0" dirty="0" smtClean="0">
                          <a:solidFill>
                            <a:schemeClr val="tx1"/>
                          </a:solidFill>
                          <a:latin typeface="Times New Roman"/>
                          <a:ea typeface="Calibri"/>
                          <a:cs typeface="+mn-cs"/>
                        </a:rPr>
                        <a:t>4 complete sets of equipment (tablet/mobile, wireless multi sensor for vital sign recording) (heart rate, heart pressure, breath rating, body temperature, </a:t>
                      </a:r>
                      <a:r>
                        <a:rPr lang="en-GB" sz="1600" kern="1200" baseline="0" dirty="0" err="1" smtClean="0">
                          <a:solidFill>
                            <a:schemeClr val="tx1"/>
                          </a:solidFill>
                          <a:latin typeface="Times New Roman"/>
                          <a:ea typeface="Calibri"/>
                          <a:cs typeface="+mn-cs"/>
                        </a:rPr>
                        <a:t>glucometer</a:t>
                      </a:r>
                      <a:r>
                        <a:rPr lang="en-GB" sz="1600" kern="1200" baseline="0" dirty="0" smtClean="0">
                          <a:solidFill>
                            <a:schemeClr val="tx1"/>
                          </a:solidFill>
                          <a:latin typeface="Times New Roman"/>
                          <a:ea typeface="Calibri"/>
                          <a:cs typeface="+mn-cs"/>
                        </a:rPr>
                        <a:t>, etc.) , Signing contract, payment, Available sets from  </a:t>
                      </a:r>
                      <a:r>
                        <a:rPr lang="en-GB" sz="1600" kern="1200" baseline="0" dirty="0" smtClean="0">
                          <a:solidFill>
                            <a:schemeClr val="tx1"/>
                          </a:solidFill>
                          <a:latin typeface="Times New Roman"/>
                          <a:ea typeface="Calibri"/>
                          <a:cs typeface="+mn-cs"/>
                        </a:rPr>
                        <a:t>17 July </a:t>
                      </a:r>
                      <a:r>
                        <a:rPr lang="en-GB" sz="1600" kern="1200" baseline="0" dirty="0" smtClean="0">
                          <a:solidFill>
                            <a:schemeClr val="tx1"/>
                          </a:solidFill>
                          <a:latin typeface="Times New Roman"/>
                          <a:ea typeface="Calibri"/>
                          <a:cs typeface="+mn-cs"/>
                        </a:rPr>
                        <a:t>2019</a:t>
                      </a:r>
                      <a:endParaRPr lang="en-US" sz="1600" kern="1200" baseline="0" dirty="0">
                        <a:solidFill>
                          <a:schemeClr val="tx1"/>
                        </a:solidFill>
                        <a:latin typeface="Times New Roman"/>
                        <a:ea typeface="Calibri"/>
                        <a:cs typeface="+mn-cs"/>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latin typeface="Times New Roman"/>
                          <a:ea typeface="Calibri"/>
                        </a:rPr>
                        <a:t>Yes</a:t>
                      </a: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660">
                <a:tc>
                  <a:txBody>
                    <a:bodyPr/>
                    <a:lstStyle/>
                    <a:p>
                      <a:pPr marL="0" marR="0">
                        <a:spcBef>
                          <a:spcPts val="0"/>
                        </a:spcBef>
                        <a:spcAft>
                          <a:spcPts val="0"/>
                        </a:spcAft>
                      </a:pPr>
                      <a:r>
                        <a:rPr lang="en-US" sz="1100" dirty="0" smtClean="0">
                          <a:latin typeface="Times New Roman"/>
                          <a:ea typeface="Calibri"/>
                        </a:rPr>
                        <a:t>June-August 2019</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smtClean="0">
                          <a:solidFill>
                            <a:srgbClr val="000000"/>
                          </a:solidFill>
                          <a:latin typeface="Times New Roman"/>
                          <a:ea typeface="Calibri"/>
                        </a:rPr>
                        <a:t>Project manager, D522 team</a:t>
                      </a:r>
                      <a:endParaRPr lang="en-GB" sz="11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solidFill>
                            <a:srgbClr val="000000"/>
                          </a:solidFill>
                          <a:latin typeface="Times New Roman"/>
                          <a:ea typeface="Calibri"/>
                        </a:rPr>
                        <a:t>Hiring staff for </a:t>
                      </a:r>
                      <a:r>
                        <a:rPr lang="en-US" sz="1600" dirty="0" smtClean="0">
                          <a:solidFill>
                            <a:srgbClr val="000000"/>
                          </a:solidFill>
                          <a:latin typeface="Times New Roman"/>
                          <a:ea typeface="Calibri"/>
                        </a:rPr>
                        <a:t>D522 -</a:t>
                      </a:r>
                      <a:r>
                        <a:rPr lang="en-US" sz="1600" baseline="0" dirty="0" smtClean="0">
                          <a:solidFill>
                            <a:srgbClr val="000000"/>
                          </a:solidFill>
                          <a:latin typeface="Times New Roman"/>
                          <a:ea typeface="Calibri"/>
                        </a:rPr>
                        <a:t> </a:t>
                      </a:r>
                      <a:r>
                        <a:rPr lang="en-US" sz="1600" baseline="0" dirty="0" smtClean="0">
                          <a:solidFill>
                            <a:srgbClr val="000000"/>
                          </a:solidFill>
                          <a:latin typeface="Times New Roman"/>
                          <a:ea typeface="Calibri"/>
                        </a:rPr>
                        <a:t>5 staff </a:t>
                      </a:r>
                      <a:r>
                        <a:rPr lang="en-US" sz="1600" baseline="0" dirty="0" smtClean="0">
                          <a:solidFill>
                            <a:srgbClr val="000000"/>
                          </a:solidFill>
                          <a:latin typeface="Times New Roman"/>
                          <a:ea typeface="Calibri"/>
                        </a:rPr>
                        <a:t>members </a:t>
                      </a:r>
                      <a:endParaRPr lang="en-US" sz="16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latin typeface="Times New Roman"/>
                          <a:ea typeface="Calibri"/>
                        </a:rPr>
                        <a:t>Yes</a:t>
                      </a: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660">
                <a:tc>
                  <a:txBody>
                    <a:bodyPr/>
                    <a:lstStyle/>
                    <a:p>
                      <a:pPr marL="0" marR="0">
                        <a:spcBef>
                          <a:spcPts val="0"/>
                        </a:spcBef>
                        <a:spcAft>
                          <a:spcPts val="0"/>
                        </a:spcAft>
                      </a:pPr>
                      <a:r>
                        <a:rPr lang="en-US" sz="1100" dirty="0" smtClean="0">
                          <a:latin typeface="Times New Roman"/>
                          <a:ea typeface="Calibri"/>
                        </a:rPr>
                        <a:t>September  - December 2019</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smtClean="0">
                          <a:solidFill>
                            <a:srgbClr val="000000"/>
                          </a:solidFill>
                          <a:latin typeface="Times New Roman"/>
                          <a:ea typeface="Calibri"/>
                        </a:rPr>
                        <a:t>Project manager, D522, D424, D423 teams</a:t>
                      </a:r>
                      <a:endParaRPr lang="en-GB" sz="11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Times New Roman"/>
                          <a:ea typeface="Calibri"/>
                        </a:rPr>
                        <a:t>Working on products’ design, connectivity with C4A cloud, working onWCAG2.0 standard implementation in these digital assets, coordination with partners and contractors, Procurement procedure for tenders for 3-days seminar, equipment</a:t>
                      </a:r>
                      <a:r>
                        <a:rPr lang="en-US" sz="1600" baseline="0" dirty="0" smtClean="0">
                          <a:latin typeface="Times New Roman"/>
                          <a:ea typeface="Calibri"/>
                        </a:rPr>
                        <a:t> and one day event in Skopje, Improved version of Strategy and Action plan for Mk part cross border part</a:t>
                      </a:r>
                      <a:endParaRPr lang="en-US" sz="16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A3BD9D-8E88-48C7-988F-9243EF2D7FD9}"/>
              </a:ext>
            </a:extLst>
          </p:cNvPr>
          <p:cNvSpPr>
            <a:spLocks noGrp="1"/>
          </p:cNvSpPr>
          <p:nvPr>
            <p:ph type="title"/>
          </p:nvPr>
        </p:nvSpPr>
        <p:spPr/>
        <p:txBody>
          <a:bodyPr>
            <a:normAutofit fontScale="90000"/>
          </a:bodyPr>
          <a:lstStyle/>
          <a:p>
            <a:r>
              <a:rPr lang="en-US" dirty="0"/>
              <a:t>Contents of the Presentation </a:t>
            </a:r>
          </a:p>
        </p:txBody>
      </p:sp>
      <p:sp>
        <p:nvSpPr>
          <p:cNvPr id="3" name="Θέση περιεχομένου 2">
            <a:extLst>
              <a:ext uri="{FF2B5EF4-FFF2-40B4-BE49-F238E27FC236}">
                <a16:creationId xmlns:a16="http://schemas.microsoft.com/office/drawing/2014/main" xmlns="" id="{52F80AFF-ADB5-4705-826E-A7EE6E0CD6C4}"/>
              </a:ext>
            </a:extLst>
          </p:cNvPr>
          <p:cNvSpPr>
            <a:spLocks noGrp="1"/>
          </p:cNvSpPr>
          <p:nvPr>
            <p:ph idx="1"/>
          </p:nvPr>
        </p:nvSpPr>
        <p:spPr/>
        <p:txBody>
          <a:bodyPr>
            <a:normAutofit/>
          </a:bodyPr>
          <a:lstStyle/>
          <a:p>
            <a:pPr marL="0" indent="0"/>
            <a:r>
              <a:rPr lang="en-US" sz="2400" dirty="0" smtClean="0"/>
              <a:t>The status of their staff recruitments </a:t>
            </a:r>
          </a:p>
          <a:p>
            <a:pPr marL="0" indent="0"/>
            <a:r>
              <a:rPr lang="en-US" sz="2400" dirty="0" smtClean="0"/>
              <a:t> The status of their Tenders </a:t>
            </a:r>
          </a:p>
          <a:p>
            <a:pPr marL="0" indent="0"/>
            <a:r>
              <a:rPr lang="en-US" sz="2400" dirty="0" smtClean="0"/>
              <a:t> Their work progress per deliverable, specifying problems and issues</a:t>
            </a:r>
          </a:p>
          <a:p>
            <a:pPr marL="0" indent="0"/>
            <a:r>
              <a:rPr lang="en-US" sz="2400" dirty="0" smtClean="0"/>
              <a:t> The status of their expenditures paid out so far </a:t>
            </a:r>
          </a:p>
          <a:p>
            <a:pPr marL="0" indent="0"/>
            <a:r>
              <a:rPr lang="en-US" sz="2400" dirty="0" smtClean="0"/>
              <a:t> The status of their expenditures verified until so far </a:t>
            </a:r>
          </a:p>
          <a:p>
            <a:pPr marL="0" indent="0"/>
            <a:r>
              <a:rPr lang="en-US" sz="2400" dirty="0" smtClean="0"/>
              <a:t> The expected expenditures paid out until 31.12.2019 </a:t>
            </a:r>
          </a:p>
          <a:p>
            <a:pPr marL="0" indent="0"/>
            <a:r>
              <a:rPr lang="en-US" sz="2400" dirty="0" smtClean="0"/>
              <a:t> The status of activities performed and/or planned for the dissemination / publicity of the Project</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dirty="0" smtClean="0"/>
              <a:t>Problems, </a:t>
            </a:r>
            <a:r>
              <a:rPr lang="en-GB" dirty="0" smtClean="0"/>
              <a:t>Risks and issues to be considered</a:t>
            </a:r>
            <a:endParaRPr lang="en-US" dirty="0"/>
          </a:p>
        </p:txBody>
      </p:sp>
      <p:sp>
        <p:nvSpPr>
          <p:cNvPr id="3" name="Content Placeholder 2"/>
          <p:cNvSpPr>
            <a:spLocks noGrp="1"/>
          </p:cNvSpPr>
          <p:nvPr>
            <p:ph idx="1"/>
          </p:nvPr>
        </p:nvSpPr>
        <p:spPr>
          <a:xfrm>
            <a:off x="152400" y="990600"/>
            <a:ext cx="8991600" cy="5410200"/>
          </a:xfrm>
        </p:spPr>
        <p:txBody>
          <a:bodyPr>
            <a:normAutofit fontScale="85000" lnSpcReduction="20000"/>
          </a:bodyPr>
          <a:lstStyle/>
          <a:p>
            <a:pPr>
              <a:buNone/>
            </a:pPr>
            <a:r>
              <a:rPr lang="en-US" sz="3000" dirty="0" smtClean="0"/>
              <a:t>Waiting for finishing procurement procedure of PB3 (for material for e-Learning on health and digital health literacy</a:t>
            </a:r>
            <a:r>
              <a:rPr lang="en-US" sz="3000" dirty="0" smtClean="0"/>
              <a:t>)</a:t>
            </a:r>
          </a:p>
          <a:p>
            <a:pPr>
              <a:buNone/>
            </a:pPr>
            <a:r>
              <a:rPr lang="en-US" sz="3000" dirty="0" smtClean="0"/>
              <a:t>Signed contracts for the planed period. Latter activities can be problematic because of availability of experts of External expertise and services</a:t>
            </a:r>
            <a:endParaRPr lang="en-US" sz="3000" dirty="0" smtClean="0"/>
          </a:p>
          <a:p>
            <a:pPr>
              <a:buNone/>
            </a:pPr>
            <a:r>
              <a:rPr lang="en-US" sz="3000" dirty="0" smtClean="0"/>
              <a:t>Question: When we can expect the material for e-learning for digital literacy for e-health for e-learning platform? </a:t>
            </a:r>
          </a:p>
          <a:p>
            <a:pPr>
              <a:buNone/>
            </a:pPr>
            <a:r>
              <a:rPr lang="en-US" sz="3000" dirty="0" smtClean="0"/>
              <a:t>      -They have to be </a:t>
            </a:r>
            <a:r>
              <a:rPr lang="en-US" sz="3000" dirty="0" smtClean="0"/>
              <a:t>some </a:t>
            </a:r>
            <a:r>
              <a:rPr lang="en-US" sz="3000" dirty="0" smtClean="0"/>
              <a:t>base for our three days workshop? </a:t>
            </a:r>
          </a:p>
          <a:p>
            <a:pPr>
              <a:buNone/>
            </a:pPr>
            <a:r>
              <a:rPr lang="en-US" sz="3000" dirty="0" smtClean="0"/>
              <a:t>	- When we have to planning </a:t>
            </a:r>
            <a:r>
              <a:rPr lang="en-US" sz="3000" dirty="0" smtClean="0"/>
              <a:t>this </a:t>
            </a:r>
            <a:r>
              <a:rPr lang="en-US" sz="3000" dirty="0" smtClean="0"/>
              <a:t>activity? </a:t>
            </a:r>
          </a:p>
          <a:p>
            <a:pPr>
              <a:buNone/>
            </a:pPr>
            <a:r>
              <a:rPr lang="en-US" sz="3000" dirty="0" smtClean="0"/>
              <a:t>	- Do we expect some project prolongation? Can we catch the planned dynamic?</a:t>
            </a:r>
          </a:p>
          <a:p>
            <a:pPr>
              <a:buNone/>
            </a:pPr>
            <a:r>
              <a:rPr lang="en-US" sz="3000" dirty="0" smtClean="0"/>
              <a:t>Maybe some contract have to be prolonged with Annexes?</a:t>
            </a:r>
          </a:p>
          <a:p>
            <a:pPr>
              <a:buNone/>
            </a:pPr>
            <a:endParaRPr lang="en-US" sz="3000" dirty="0" smtClean="0"/>
          </a:p>
          <a:p>
            <a:pPr>
              <a:buNone/>
            </a:pPr>
            <a:r>
              <a:rPr lang="en-US" sz="3000" b="1" dirty="0" smtClean="0"/>
              <a:t>				Thanks for your attention!</a:t>
            </a:r>
          </a:p>
          <a:p>
            <a:pPr>
              <a:buNone/>
            </a:pPr>
            <a:endParaRPr lang="en-US" sz="3000"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the activities – PB2</a:t>
            </a:r>
            <a:endParaRPr lang="en-US" dirty="0"/>
          </a:p>
        </p:txBody>
      </p:sp>
      <p:sp>
        <p:nvSpPr>
          <p:cNvPr id="3" name="Content Placeholder 2"/>
          <p:cNvSpPr>
            <a:spLocks noGrp="1"/>
          </p:cNvSpPr>
          <p:nvPr>
            <p:ph idx="1"/>
          </p:nvPr>
        </p:nvSpPr>
        <p:spPr>
          <a:xfrm>
            <a:off x="457200" y="1196752"/>
            <a:ext cx="8382000" cy="4929411"/>
          </a:xfrm>
        </p:spPr>
        <p:txBody>
          <a:bodyPr/>
          <a:lstStyle/>
          <a:p>
            <a:pPr>
              <a:buNone/>
            </a:pPr>
            <a:r>
              <a:rPr lang="en-US" b="1" dirty="0" smtClean="0"/>
              <a:t>Status of staff recruitment</a:t>
            </a:r>
          </a:p>
          <a:p>
            <a:r>
              <a:rPr lang="en-US" dirty="0" smtClean="0"/>
              <a:t>5 programmers hired on D.5.2.2 </a:t>
            </a:r>
            <a:r>
              <a:rPr lang="en-US" dirty="0" smtClean="0"/>
              <a:t>(May and August 2019)</a:t>
            </a:r>
            <a:endParaRPr lang="en-US" dirty="0" smtClean="0"/>
          </a:p>
          <a:p>
            <a:pPr>
              <a:buNone/>
            </a:pPr>
            <a:r>
              <a:rPr lang="en-US" b="1" dirty="0" smtClean="0"/>
              <a:t>Tenders procedures status</a:t>
            </a:r>
          </a:p>
          <a:p>
            <a:r>
              <a:rPr lang="en-US" dirty="0" smtClean="0"/>
              <a:t>Finished procedure for e-Prescription and e-Referral system – Contract signed </a:t>
            </a:r>
            <a:r>
              <a:rPr lang="en-US" dirty="0" smtClean="0"/>
              <a:t> - (ongoing</a:t>
            </a:r>
            <a:r>
              <a:rPr lang="en-US" dirty="0" smtClean="0"/>
              <a:t>)</a:t>
            </a:r>
          </a:p>
          <a:p>
            <a:r>
              <a:rPr lang="en-US" dirty="0" smtClean="0"/>
              <a:t>Finished procedure for WCAG2.0 and Impact Assessment Study – Contract signed </a:t>
            </a:r>
            <a:r>
              <a:rPr lang="en-US" dirty="0" smtClean="0"/>
              <a:t>- (waiting </a:t>
            </a:r>
            <a:r>
              <a:rPr lang="en-US" dirty="0" smtClean="0"/>
              <a:t>for start)</a:t>
            </a:r>
          </a:p>
          <a:p>
            <a:r>
              <a:rPr lang="en-US" dirty="0" smtClean="0"/>
              <a:t>Procedure for 3 days seminars is not finished (tender was nor successful 2 times), new procedure will be launched at October 2019</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A3BD9D-8E88-48C7-988F-9243EF2D7FD9}"/>
              </a:ext>
            </a:extLst>
          </p:cNvPr>
          <p:cNvSpPr>
            <a:spLocks noGrp="1"/>
          </p:cNvSpPr>
          <p:nvPr>
            <p:ph type="title"/>
          </p:nvPr>
        </p:nvSpPr>
        <p:spPr/>
        <p:txBody>
          <a:bodyPr>
            <a:normAutofit fontScale="90000"/>
          </a:bodyPr>
          <a:lstStyle/>
          <a:p>
            <a:r>
              <a:rPr lang="en-US" dirty="0" smtClean="0"/>
              <a:t>Work progress in deliverables - 1 </a:t>
            </a:r>
            <a:endParaRPr lang="en-US" dirty="0"/>
          </a:p>
        </p:txBody>
      </p:sp>
      <p:sp>
        <p:nvSpPr>
          <p:cNvPr id="3" name="Θέση περιεχομένου 2">
            <a:extLst>
              <a:ext uri="{FF2B5EF4-FFF2-40B4-BE49-F238E27FC236}">
                <a16:creationId xmlns:a16="http://schemas.microsoft.com/office/drawing/2014/main" xmlns="" id="{52F80AFF-ADB5-4705-826E-A7EE6E0CD6C4}"/>
              </a:ext>
            </a:extLst>
          </p:cNvPr>
          <p:cNvSpPr>
            <a:spLocks noGrp="1"/>
          </p:cNvSpPr>
          <p:nvPr>
            <p:ph idx="1"/>
          </p:nvPr>
        </p:nvSpPr>
        <p:spPr>
          <a:xfrm>
            <a:off x="228600" y="1196752"/>
            <a:ext cx="8458200" cy="5280248"/>
          </a:xfrm>
        </p:spPr>
        <p:txBody>
          <a:bodyPr>
            <a:normAutofit fontScale="92500"/>
          </a:bodyPr>
          <a:lstStyle/>
          <a:p>
            <a:pPr lvl="0"/>
            <a:r>
              <a:rPr lang="en-GB" b="1" dirty="0" smtClean="0"/>
              <a:t>D423 –Finished specification for the content </a:t>
            </a:r>
            <a:r>
              <a:rPr lang="en-GB" b="1" dirty="0" smtClean="0"/>
              <a:t> format </a:t>
            </a:r>
            <a:r>
              <a:rPr lang="en-GB" b="1" dirty="0" smtClean="0"/>
              <a:t>of e-learning platform for e-health and digital health literacy</a:t>
            </a:r>
            <a:endParaRPr lang="en-US" dirty="0" smtClean="0"/>
          </a:p>
          <a:p>
            <a:pPr lvl="0"/>
            <a:r>
              <a:rPr lang="en-GB" b="1" dirty="0" smtClean="0"/>
              <a:t>D522 –Finished system analysis procedures</a:t>
            </a:r>
            <a:r>
              <a:rPr lang="en-GB" dirty="0" smtClean="0"/>
              <a:t>; launching procedure for engagement of 8 staff for </a:t>
            </a:r>
            <a:r>
              <a:rPr lang="en-GB" b="1" dirty="0" smtClean="0"/>
              <a:t>D522. Engagement of 5 people for staff cost </a:t>
            </a:r>
            <a:endParaRPr lang="en-US" dirty="0" smtClean="0"/>
          </a:p>
          <a:p>
            <a:pPr lvl="0"/>
            <a:r>
              <a:rPr lang="en-GB" b="1" dirty="0" smtClean="0"/>
              <a:t>Contracts for services of translation from Mk to En and GR</a:t>
            </a:r>
            <a:r>
              <a:rPr lang="en-GB" dirty="0" smtClean="0"/>
              <a:t> (D423, D424, D522, D623, D624) </a:t>
            </a:r>
            <a:r>
              <a:rPr lang="en-GB" b="1" dirty="0" smtClean="0"/>
              <a:t>signed</a:t>
            </a:r>
            <a:endParaRPr lang="en-US" b="1" dirty="0" smtClean="0"/>
          </a:p>
          <a:p>
            <a:pPr lvl="0"/>
            <a:r>
              <a:rPr lang="en-GB" b="1" dirty="0" smtClean="0"/>
              <a:t>Contract for e-Prescription and e-Referral (3.2019) – D.424 signed</a:t>
            </a:r>
            <a:endParaRPr lang="en-US" dirty="0" smtClean="0"/>
          </a:p>
          <a:p>
            <a:pPr lvl="0"/>
            <a:r>
              <a:rPr lang="en-GB" b="1" dirty="0" smtClean="0"/>
              <a:t>Finished procurement procedure for D522 mobile sets for vital signs measurements (7.2019), contract signed, equipment is given to D522 staff;</a:t>
            </a:r>
            <a:endParaRPr lang="en-US" dirty="0" smtClean="0"/>
          </a:p>
          <a:p>
            <a:pPr lvl="0"/>
            <a:r>
              <a:rPr lang="en-GB" b="1" dirty="0" smtClean="0"/>
              <a:t>Finished procurement procedure for WCAG2.0 compliance services of digital assets (D423, D424, D522) and final assessment report of influence of the project in the cross border area – R. Of N. Macedonia site –D623 (6.2019)</a:t>
            </a:r>
            <a:endParaRPr lang="en-US" dirty="0" smtClean="0"/>
          </a:p>
          <a:p>
            <a:pPr lvl="0"/>
            <a:r>
              <a:rPr lang="en-GB" b="1" dirty="0" smtClean="0"/>
              <a:t>First version of First Strategy and action plan D3.2.3 sent to PB4 and PB</a:t>
            </a:r>
            <a:endParaRPr lang="en-US" dirty="0" smtClean="0"/>
          </a:p>
        </p:txBody>
      </p:sp>
    </p:spTree>
    <p:extLst>
      <p:ext uri="{BB962C8B-B14F-4D97-AF65-F5344CB8AC3E}">
        <p14:creationId xmlns="" xmlns:p14="http://schemas.microsoft.com/office/powerpoint/2010/main" val="467504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status of PB2 expenditures paid out so far</a:t>
            </a:r>
            <a:endParaRPr lang="en-US" dirty="0"/>
          </a:p>
        </p:txBody>
      </p:sp>
      <p:sp>
        <p:nvSpPr>
          <p:cNvPr id="3" name="Content Placeholder 2"/>
          <p:cNvSpPr>
            <a:spLocks noGrp="1"/>
          </p:cNvSpPr>
          <p:nvPr>
            <p:ph idx="1"/>
          </p:nvPr>
        </p:nvSpPr>
        <p:spPr/>
        <p:txBody>
          <a:bodyPr/>
          <a:lstStyle/>
          <a:p>
            <a:pPr>
              <a:buNone/>
            </a:pPr>
            <a:r>
              <a:rPr lang="en-US" dirty="0" smtClean="0"/>
              <a:t>External expertise and service  -  Event in Bitola	      </a:t>
            </a:r>
            <a:r>
              <a:rPr lang="en-US" dirty="0" smtClean="0"/>
              <a:t>    </a:t>
            </a:r>
            <a:r>
              <a:rPr lang="en-US" dirty="0" smtClean="0"/>
              <a:t>585 euro</a:t>
            </a:r>
          </a:p>
          <a:p>
            <a:pPr>
              <a:buNone/>
            </a:pPr>
            <a:r>
              <a:rPr lang="en-US" dirty="0" smtClean="0"/>
              <a:t>Equipment – 4 sets for measurement of vital signs    7.760 euro</a:t>
            </a:r>
          </a:p>
          <a:p>
            <a:pPr>
              <a:buNone/>
            </a:pPr>
            <a:r>
              <a:rPr lang="en-US" dirty="0" smtClean="0"/>
              <a:t>Travel and accommodation (2 trips in Thessaloniki)   1.003 euro</a:t>
            </a:r>
          </a:p>
          <a:p>
            <a:pPr>
              <a:buNone/>
            </a:pPr>
            <a:r>
              <a:rPr lang="en-US" dirty="0" smtClean="0"/>
              <a:t>Staff cost (2.2018 – 4.2019)                                           24.383 euro</a:t>
            </a:r>
          </a:p>
          <a:p>
            <a:pPr>
              <a:buNone/>
            </a:pPr>
            <a:r>
              <a:rPr lang="en-US" dirty="0" smtClean="0"/>
              <a:t>TOTAL expenditure				</a:t>
            </a:r>
            <a:r>
              <a:rPr lang="en-US" b="1" dirty="0" smtClean="0"/>
              <a:t>     33.747.89 euro</a:t>
            </a:r>
          </a:p>
          <a:p>
            <a:pPr>
              <a:buNone/>
            </a:pPr>
            <a:r>
              <a:rPr lang="en-US" dirty="0" smtClean="0"/>
              <a:t>____________________________________________________</a:t>
            </a:r>
          </a:p>
          <a:p>
            <a:pPr>
              <a:buNone/>
            </a:pPr>
            <a:r>
              <a:rPr lang="en-US" dirty="0" smtClean="0"/>
              <a:t>LB1- EU funds					     30.412.55 euro</a:t>
            </a:r>
          </a:p>
          <a:p>
            <a:pPr>
              <a:buNone/>
            </a:pPr>
            <a:r>
              <a:rPr lang="en-US" dirty="0" smtClean="0"/>
              <a:t>UKLO refinancing				          3.336  euro</a:t>
            </a:r>
          </a:p>
          <a:p>
            <a:pPr>
              <a:buNone/>
            </a:pPr>
            <a:r>
              <a:rPr lang="en-US" dirty="0" smtClean="0"/>
              <a:t>TOTAL received 					     </a:t>
            </a:r>
            <a:r>
              <a:rPr lang="en-US" b="1" dirty="0" smtClean="0"/>
              <a:t>33.748.55 euro</a:t>
            </a:r>
          </a:p>
          <a:p>
            <a:pPr>
              <a:buNone/>
            </a:pPr>
            <a:r>
              <a:rPr lang="en-US" dirty="0" smtClean="0"/>
              <a:t>_____________________________________________________</a:t>
            </a:r>
          </a:p>
          <a:p>
            <a:pPr>
              <a:buNone/>
            </a:pPr>
            <a:r>
              <a:rPr lang="en-US" dirty="0" smtClean="0"/>
              <a:t>FLC is ongoing…</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4082"/>
          </a:xfrm>
        </p:spPr>
        <p:txBody>
          <a:bodyPr>
            <a:normAutofit fontScale="90000"/>
          </a:bodyPr>
          <a:lstStyle/>
          <a:p>
            <a:r>
              <a:rPr lang="en-US" dirty="0" smtClean="0"/>
              <a:t>The expected expenditures paid out until 31.12.2019</a:t>
            </a:r>
            <a:endParaRPr lang="en-US" dirty="0"/>
          </a:p>
        </p:txBody>
      </p:sp>
      <p:pic>
        <p:nvPicPr>
          <p:cNvPr id="35844" name="Picture 4"/>
          <p:cNvPicPr>
            <a:picLocks noGrp="1" noChangeAspect="1" noChangeArrowheads="1"/>
          </p:cNvPicPr>
          <p:nvPr>
            <p:ph idx="1"/>
          </p:nvPr>
        </p:nvPicPr>
        <p:blipFill>
          <a:blip r:embed="rId2"/>
          <a:srcRect/>
          <a:stretch>
            <a:fillRect/>
          </a:stretch>
        </p:blipFill>
        <p:spPr bwMode="auto">
          <a:xfrm>
            <a:off x="762000" y="1524000"/>
            <a:ext cx="7755549" cy="365775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630362"/>
          </a:xfrm>
        </p:spPr>
        <p:txBody>
          <a:bodyPr>
            <a:normAutofit fontScale="90000"/>
          </a:bodyPr>
          <a:lstStyle/>
          <a:p>
            <a:r>
              <a:rPr lang="en-US" dirty="0" smtClean="0"/>
              <a:t>The status of activities performed and/or planned for the dissemination / publicity of the Project</a:t>
            </a:r>
            <a:endParaRPr lang="en-US" dirty="0"/>
          </a:p>
        </p:txBody>
      </p:sp>
      <p:sp>
        <p:nvSpPr>
          <p:cNvPr id="3" name="Content Placeholder 2"/>
          <p:cNvSpPr>
            <a:spLocks noGrp="1"/>
          </p:cNvSpPr>
          <p:nvPr>
            <p:ph idx="1"/>
          </p:nvPr>
        </p:nvSpPr>
        <p:spPr>
          <a:xfrm>
            <a:off x="381000" y="1371600"/>
            <a:ext cx="8229600" cy="4876800"/>
          </a:xfrm>
        </p:spPr>
        <p:txBody>
          <a:bodyPr>
            <a:normAutofit fontScale="77500" lnSpcReduction="20000"/>
          </a:bodyPr>
          <a:lstStyle/>
          <a:p>
            <a:r>
              <a:rPr lang="en-US" dirty="0" smtClean="0"/>
              <a:t>D3.2.5  - </a:t>
            </a:r>
            <a:r>
              <a:rPr lang="en-US" b="1" dirty="0" smtClean="0"/>
              <a:t>Organization of 1 three-day seminar </a:t>
            </a:r>
            <a:r>
              <a:rPr lang="en-US" dirty="0" smtClean="0"/>
              <a:t>– tender will be launched again at October 2019, planed after the first application of D522 and D423 (e-learning for e-health and digital literacy, project web site D224) and D424 (e-prescription and e-referral) will have first version ready</a:t>
            </a:r>
          </a:p>
          <a:p>
            <a:r>
              <a:rPr lang="en-US" dirty="0" smtClean="0"/>
              <a:t>Organization of a one-day </a:t>
            </a:r>
            <a:r>
              <a:rPr lang="en-US" b="1" dirty="0" smtClean="0"/>
              <a:t>Public Project Event </a:t>
            </a:r>
            <a:r>
              <a:rPr lang="en-US" dirty="0" smtClean="0"/>
              <a:t>(Closing Project Conference) depends on the finished project activities</a:t>
            </a:r>
          </a:p>
          <a:p>
            <a:pPr>
              <a:buNone/>
            </a:pPr>
            <a:r>
              <a:rPr lang="en-GB" b="1" dirty="0" smtClean="0"/>
              <a:t>During this period of time, we prepared and submitted </a:t>
            </a:r>
            <a:r>
              <a:rPr lang="en-GB" b="1" dirty="0" smtClean="0">
                <a:solidFill>
                  <a:srgbClr val="FF0000"/>
                </a:solidFill>
              </a:rPr>
              <a:t>the papers:</a:t>
            </a:r>
            <a:endParaRPr lang="en-US" b="1" dirty="0" smtClean="0">
              <a:solidFill>
                <a:srgbClr val="FF0000"/>
              </a:solidFill>
            </a:endParaRPr>
          </a:p>
          <a:p>
            <a:pPr lvl="0"/>
            <a:r>
              <a:rPr lang="en-GB" dirty="0" smtClean="0"/>
              <a:t>3</a:t>
            </a:r>
            <a:r>
              <a:rPr lang="en-GB" baseline="30000" dirty="0" smtClean="0"/>
              <a:t>rd</a:t>
            </a:r>
            <a:r>
              <a:rPr lang="en-GB" dirty="0" smtClean="0"/>
              <a:t> international conference of e-education, e-business and e-technology, 2-4.8.2019, “Learning Management Systems as Platforms for Increasing the Digital and Health Literacy” (Natasha </a:t>
            </a:r>
            <a:r>
              <a:rPr lang="en-GB" dirty="0" err="1" smtClean="0"/>
              <a:t>Blazheska-Tabakovska</a:t>
            </a:r>
            <a:r>
              <a:rPr lang="en-GB" dirty="0" smtClean="0"/>
              <a:t>, </a:t>
            </a:r>
            <a:r>
              <a:rPr lang="en-GB" dirty="0" err="1" smtClean="0"/>
              <a:t>Blagoj</a:t>
            </a:r>
            <a:r>
              <a:rPr lang="en-GB" dirty="0" smtClean="0"/>
              <a:t> </a:t>
            </a:r>
            <a:r>
              <a:rPr lang="en-GB" dirty="0" err="1" smtClean="0"/>
              <a:t>Ristevski</a:t>
            </a:r>
            <a:r>
              <a:rPr lang="en-GB" dirty="0" smtClean="0"/>
              <a:t>, </a:t>
            </a:r>
            <a:r>
              <a:rPr lang="en-GB" dirty="0" err="1" smtClean="0"/>
              <a:t>Snezana</a:t>
            </a:r>
            <a:r>
              <a:rPr lang="en-GB" dirty="0" smtClean="0"/>
              <a:t> </a:t>
            </a:r>
            <a:r>
              <a:rPr lang="en-GB" dirty="0" err="1" smtClean="0"/>
              <a:t>Savoska</a:t>
            </a:r>
            <a:r>
              <a:rPr lang="en-GB" dirty="0" smtClean="0"/>
              <a:t> and </a:t>
            </a:r>
            <a:r>
              <a:rPr lang="en-GB" dirty="0" err="1" smtClean="0"/>
              <a:t>Andrijana</a:t>
            </a:r>
            <a:r>
              <a:rPr lang="en-GB" dirty="0" smtClean="0"/>
              <a:t> </a:t>
            </a:r>
            <a:r>
              <a:rPr lang="en-GB" dirty="0" err="1" smtClean="0"/>
              <a:t>Bocevska</a:t>
            </a:r>
            <a:r>
              <a:rPr lang="en-GB" dirty="0" smtClean="0"/>
              <a:t>)</a:t>
            </a:r>
            <a:endParaRPr lang="en-US" dirty="0" smtClean="0"/>
          </a:p>
          <a:p>
            <a:pPr lvl="0"/>
            <a:r>
              <a:rPr lang="en-GB" dirty="0" smtClean="0"/>
              <a:t>Computer and Communications Engineering, Vol. 13, No. 2/2019 Workshop on Information Security 2019, 9th Balkan Conference in Informatics, “Design of Cross Border Healthcare Integrated System and its Privacy and Security Issues   (</a:t>
            </a:r>
            <a:r>
              <a:rPr lang="en-GB" dirty="0" err="1" smtClean="0"/>
              <a:t>Savoska</a:t>
            </a:r>
            <a:r>
              <a:rPr lang="en-GB" dirty="0" smtClean="0"/>
              <a:t> </a:t>
            </a:r>
            <a:r>
              <a:rPr lang="en-GB" dirty="0" err="1" smtClean="0"/>
              <a:t>Snezana</a:t>
            </a:r>
            <a:r>
              <a:rPr lang="en-GB" dirty="0" smtClean="0"/>
              <a:t>, </a:t>
            </a:r>
            <a:r>
              <a:rPr lang="en-GB" dirty="0" err="1" smtClean="0"/>
              <a:t>Jolevski</a:t>
            </a:r>
            <a:r>
              <a:rPr lang="en-GB" dirty="0" smtClean="0"/>
              <a:t> </a:t>
            </a:r>
            <a:r>
              <a:rPr lang="en-GB" dirty="0" err="1" smtClean="0"/>
              <a:t>Ilija</a:t>
            </a:r>
            <a:r>
              <a:rPr lang="en-GB" dirty="0" smtClean="0"/>
              <a:t>, </a:t>
            </a:r>
            <a:r>
              <a:rPr lang="en-GB" dirty="0" err="1" smtClean="0"/>
              <a:t>Ristevski</a:t>
            </a:r>
            <a:r>
              <a:rPr lang="en-GB" dirty="0" smtClean="0"/>
              <a:t> </a:t>
            </a:r>
            <a:r>
              <a:rPr lang="en-GB" dirty="0" err="1" smtClean="0"/>
              <a:t>Blagoj</a:t>
            </a:r>
            <a:r>
              <a:rPr lang="en-GB" dirty="0" smtClean="0"/>
              <a:t>, </a:t>
            </a:r>
            <a:r>
              <a:rPr lang="en-GB" dirty="0" err="1" smtClean="0"/>
              <a:t>Blazeska-Tabakovska</a:t>
            </a:r>
            <a:r>
              <a:rPr lang="en-GB" dirty="0" smtClean="0"/>
              <a:t> Natasha,  </a:t>
            </a:r>
            <a:r>
              <a:rPr lang="en-GB" dirty="0" err="1" smtClean="0"/>
              <a:t>Bocevska</a:t>
            </a:r>
            <a:r>
              <a:rPr lang="en-GB" dirty="0" smtClean="0"/>
              <a:t> </a:t>
            </a:r>
            <a:r>
              <a:rPr lang="en-GB" dirty="0" err="1" smtClean="0"/>
              <a:t>Andrijana</a:t>
            </a:r>
            <a:r>
              <a:rPr lang="en-GB" dirty="0" smtClean="0"/>
              <a:t>, </a:t>
            </a:r>
            <a:r>
              <a:rPr lang="en-GB" dirty="0" err="1" smtClean="0"/>
              <a:t>Jakimovski</a:t>
            </a:r>
            <a:r>
              <a:rPr lang="en-GB" dirty="0" smtClean="0"/>
              <a:t> </a:t>
            </a:r>
            <a:r>
              <a:rPr lang="en-GB" dirty="0" err="1" smtClean="0"/>
              <a:t>Boro</a:t>
            </a:r>
            <a:r>
              <a:rPr lang="en-GB" dirty="0" smtClean="0"/>
              <a:t>, </a:t>
            </a:r>
            <a:r>
              <a:rPr lang="en-GB" dirty="0" err="1" smtClean="0"/>
              <a:t>Chorbev</a:t>
            </a:r>
            <a:r>
              <a:rPr lang="en-GB" dirty="0" smtClean="0"/>
              <a:t> Ivan and </a:t>
            </a:r>
            <a:r>
              <a:rPr lang="en-GB" dirty="0" err="1" smtClean="0"/>
              <a:t>Vassilis</a:t>
            </a:r>
            <a:r>
              <a:rPr lang="en-GB" dirty="0" smtClean="0"/>
              <a:t> </a:t>
            </a:r>
            <a:r>
              <a:rPr lang="en-GB" dirty="0" err="1" smtClean="0"/>
              <a:t>Kilintzis</a:t>
            </a:r>
            <a:r>
              <a:rPr lang="en-GB" dirty="0" smtClean="0"/>
              <a:t>). The conference will be held 26-28.9.2019</a:t>
            </a:r>
          </a:p>
          <a:p>
            <a:pPr lvl="0"/>
            <a:r>
              <a:rPr lang="en-GB" dirty="0" smtClean="0"/>
              <a:t>Submitted papers for ICT innovation 2019 in </a:t>
            </a:r>
            <a:r>
              <a:rPr lang="en-GB" dirty="0" err="1" smtClean="0"/>
              <a:t>Ohrid</a:t>
            </a:r>
            <a:r>
              <a:rPr lang="en-GB" dirty="0" smtClean="0"/>
              <a:t> “</a:t>
            </a:r>
            <a:r>
              <a:rPr lang="en-US" dirty="0" smtClean="0"/>
              <a:t>Towards Integration Exposome Data and Personal Health Records in the Age of </a:t>
            </a:r>
            <a:r>
              <a:rPr lang="en-US" dirty="0" err="1" smtClean="0"/>
              <a:t>IoT</a:t>
            </a:r>
            <a:r>
              <a:rPr lang="en-US" dirty="0" smtClean="0"/>
              <a:t>” (</a:t>
            </a:r>
            <a:r>
              <a:rPr lang="en-US" dirty="0" err="1" smtClean="0"/>
              <a:t>Savoska</a:t>
            </a:r>
            <a:r>
              <a:rPr lang="en-US" dirty="0" smtClean="0"/>
              <a:t>, </a:t>
            </a:r>
            <a:r>
              <a:rPr lang="en-US" dirty="0" err="1" smtClean="0"/>
              <a:t>Ristevski</a:t>
            </a:r>
            <a:r>
              <a:rPr lang="en-US" dirty="0" smtClean="0"/>
              <a:t>, </a:t>
            </a:r>
            <a:r>
              <a:rPr lang="en-US" dirty="0" err="1" smtClean="0"/>
              <a:t>Tabakovksa</a:t>
            </a:r>
            <a:r>
              <a:rPr lang="en-US" dirty="0" smtClean="0"/>
              <a:t>, </a:t>
            </a:r>
            <a:r>
              <a:rPr lang="en-US" dirty="0" err="1" smtClean="0"/>
              <a:t>Jolevski</a:t>
            </a:r>
            <a:r>
              <a:rPr lang="en-US" dirty="0" smtClean="0"/>
              <a:t>) – 17-19 October 2019</a:t>
            </a:r>
            <a:endParaRPr lang="en-GB" dirty="0" smtClean="0"/>
          </a:p>
          <a:p>
            <a:pPr lvl="0"/>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e-Learning web platform </a:t>
            </a:r>
            <a:r>
              <a:rPr lang="en-GB" dirty="0" smtClean="0"/>
              <a:t>(D4.2.3)</a:t>
            </a:r>
            <a:endParaRPr lang="en-US" dirty="0"/>
          </a:p>
        </p:txBody>
      </p:sp>
      <p:pic>
        <p:nvPicPr>
          <p:cNvPr id="4" name="Εικόνα 89">
            <a:extLst>
              <a:ext uri="{FF2B5EF4-FFF2-40B4-BE49-F238E27FC236}">
                <a16:creationId xmlns:lc="http://schemas.openxmlformats.org/drawingml/2006/lockedCanva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6="http://schemas.microsoft.com/office/drawing/2014/main" xmlns="" xmlns:wne="http://schemas.microsoft.com/office/word/2006/wordml" xmlns:wp="http://schemas.openxmlformats.org/drawingml/2006/wordprocessingDrawing" xmlns:m="http://schemas.openxmlformats.org/officeDocument/2006/math" xmlns:ve="http://schemas.openxmlformats.org/markup-compatibility/2006" id="{BA7CD3B6-9597-4A5C-8301-131F0FEB2EB5}"/>
              </a:ext>
            </a:extLst>
          </p:cNvPr>
          <p:cNvPicPr>
            <a:picLocks noGrp="1"/>
          </p:cNvPicPr>
          <p:nvPr>
            <p:ph idx="1"/>
          </p:nvPr>
        </p:nvPicPr>
        <p:blipFill rotWithShape="1">
          <a:blip r:embed="rId2" cstate="screen">
            <a:extLst>
              <a:ext uri="{28A0092B-C50C-407E-A947-70E740481C1C}">
                <a14:useLocalDpi xmlns:lc="http://schemas.openxmlformats.org/drawingml/2006/lockedCanvas" xmlns:pic="http://schemas.openxmlformats.org/drawingml/2006/picture"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a:blip>
          <a:srcRect/>
          <a:stretch/>
        </p:blipFill>
        <p:spPr>
          <a:xfrm>
            <a:off x="838200" y="4724400"/>
            <a:ext cx="4758373" cy="2133600"/>
          </a:xfrm>
          <a:prstGeom prst="rect">
            <a:avLst/>
          </a:prstGeom>
        </p:spPr>
      </p:pic>
      <p:sp>
        <p:nvSpPr>
          <p:cNvPr id="8" name="TextBox 7"/>
          <p:cNvSpPr txBox="1"/>
          <p:nvPr/>
        </p:nvSpPr>
        <p:spPr>
          <a:xfrm>
            <a:off x="457200" y="1295400"/>
            <a:ext cx="8458200" cy="3877985"/>
          </a:xfrm>
          <a:prstGeom prst="rect">
            <a:avLst/>
          </a:prstGeom>
          <a:noFill/>
        </p:spPr>
        <p:txBody>
          <a:bodyPr wrap="square" rtlCol="0">
            <a:spAutoFit/>
          </a:bodyPr>
          <a:lstStyle/>
          <a:p>
            <a:pPr fontAlgn="base">
              <a:spcBef>
                <a:spcPct val="0"/>
              </a:spcBef>
              <a:spcAft>
                <a:spcPct val="0"/>
              </a:spcAft>
            </a:pPr>
            <a:r>
              <a:rPr lang="en-GB" sz="2400" dirty="0" smtClean="0">
                <a:solidFill>
                  <a:srgbClr val="0070C0"/>
                </a:solidFill>
                <a:latin typeface="Calibri" pitchFamily="34" charset="0"/>
                <a:ea typeface="Calibri" pitchFamily="34" charset="0"/>
                <a:cs typeface="Times New Roman" pitchFamily="18" charset="0"/>
              </a:rPr>
              <a:t>offer access to </a:t>
            </a:r>
            <a:r>
              <a:rPr lang="en-GB" sz="2400" b="1" dirty="0" smtClean="0">
                <a:solidFill>
                  <a:srgbClr val="0070C0"/>
                </a:solidFill>
                <a:latin typeface="Calibri" pitchFamily="34" charset="0"/>
                <a:ea typeface="Calibri" pitchFamily="34" charset="0"/>
                <a:cs typeface="Times New Roman" pitchFamily="18" charset="0"/>
              </a:rPr>
              <a:t>eLearning for citizens </a:t>
            </a:r>
            <a:r>
              <a:rPr lang="en-GB" sz="2400" dirty="0" smtClean="0">
                <a:solidFill>
                  <a:srgbClr val="0070C0"/>
                </a:solidFill>
                <a:latin typeface="Calibri" pitchFamily="34" charset="0"/>
                <a:ea typeface="Calibri" pitchFamily="34" charset="0"/>
                <a:cs typeface="Times New Roman" pitchFamily="18" charset="0"/>
              </a:rPr>
              <a:t>(health &amp; digital health literacy)</a:t>
            </a:r>
            <a:endParaRPr lang="en-GB" sz="2400" dirty="0" smtClean="0">
              <a:latin typeface="Arial" pitchFamily="34" charset="0"/>
              <a:cs typeface="Arial" pitchFamily="34" charset="0"/>
            </a:endParaRPr>
          </a:p>
          <a:p>
            <a:pPr fontAlgn="base">
              <a:spcBef>
                <a:spcPct val="0"/>
              </a:spcBef>
              <a:spcAft>
                <a:spcPct val="0"/>
              </a:spcAft>
            </a:pPr>
            <a:r>
              <a:rPr lang="en-US" dirty="0" smtClean="0">
                <a:latin typeface="Times New Roman" pitchFamily="18" charset="0"/>
                <a:ea typeface="Calibri" pitchFamily="34" charset="0"/>
                <a:cs typeface="Times New Roman" pitchFamily="18" charset="0"/>
              </a:rPr>
              <a:t>A </a:t>
            </a:r>
            <a:r>
              <a:rPr lang="en-US" b="1" i="1" dirty="0" smtClean="0">
                <a:latin typeface="Times New Roman" pitchFamily="18" charset="0"/>
                <a:ea typeface="Calibri" pitchFamily="34" charset="0"/>
                <a:cs typeface="Times New Roman" pitchFamily="18" charset="0"/>
              </a:rPr>
              <a:t>Visitor </a:t>
            </a:r>
            <a:r>
              <a:rPr lang="en-US" dirty="0" smtClean="0">
                <a:latin typeface="Times New Roman" pitchFamily="18" charset="0"/>
                <a:ea typeface="Calibri" pitchFamily="34" charset="0"/>
                <a:cs typeface="Times New Roman" pitchFamily="18" charset="0"/>
              </a:rPr>
              <a:t>(citizen) can be informed of the existence of a special </a:t>
            </a:r>
            <a:r>
              <a:rPr lang="en-US" b="1" dirty="0" smtClean="0">
                <a:latin typeface="Times New Roman" pitchFamily="18" charset="0"/>
                <a:ea typeface="Calibri" pitchFamily="34" charset="0"/>
                <a:cs typeface="Times New Roman" pitchFamily="18" charset="0"/>
              </a:rPr>
              <a:t>eLearning platform  </a:t>
            </a:r>
            <a:r>
              <a:rPr lang="en-US" dirty="0" smtClean="0">
                <a:latin typeface="Times New Roman" pitchFamily="18" charset="0"/>
                <a:ea typeface="Calibri" pitchFamily="34" charset="0"/>
                <a:cs typeface="Times New Roman" pitchFamily="18" charset="0"/>
              </a:rPr>
              <a:t>and be redirected to it in order to:</a:t>
            </a:r>
            <a:endParaRPr lang="en-US" sz="800" dirty="0" smtClean="0">
              <a:latin typeface="Arial" pitchFamily="34" charset="0"/>
              <a:cs typeface="Arial" pitchFamily="34" charset="0"/>
            </a:endParaRPr>
          </a:p>
          <a:p>
            <a:pPr lvl="0" eaLnBrk="0" fontAlgn="base" hangingPunct="0">
              <a:spcBef>
                <a:spcPct val="0"/>
              </a:spcBef>
              <a:spcAft>
                <a:spcPct val="0"/>
              </a:spcAft>
              <a:buFontTx/>
              <a:buChar char="•"/>
            </a:pPr>
            <a:r>
              <a:rPr lang="en-US" dirty="0" smtClean="0">
                <a:latin typeface="Calibri" pitchFamily="34" charset="0"/>
                <a:ea typeface="Calibri" pitchFamily="34" charset="0"/>
                <a:cs typeface="Times New Roman" pitchFamily="18" charset="0"/>
              </a:rPr>
              <a:t>register to </a:t>
            </a:r>
            <a:r>
              <a:rPr lang="en-US" b="1" dirty="0" smtClean="0">
                <a:solidFill>
                  <a:schemeClr val="tx2">
                    <a:lumMod val="60000"/>
                    <a:lumOff val="40000"/>
                  </a:schemeClr>
                </a:solidFill>
                <a:latin typeface="Calibri" pitchFamily="34" charset="0"/>
                <a:ea typeface="Calibri" pitchFamily="34" charset="0"/>
                <a:cs typeface="Times New Roman" pitchFamily="18" charset="0"/>
              </a:rPr>
              <a:t>special courses </a:t>
            </a:r>
            <a:r>
              <a:rPr lang="en-US" dirty="0" smtClean="0">
                <a:latin typeface="Calibri" pitchFamily="34" charset="0"/>
                <a:ea typeface="Calibri" pitchFamily="34" charset="0"/>
                <a:cs typeface="Times New Roman" pitchFamily="18" charset="0"/>
              </a:rPr>
              <a:t>related to </a:t>
            </a:r>
            <a:r>
              <a:rPr lang="en-US" b="1" dirty="0" smtClean="0">
                <a:latin typeface="Calibri" pitchFamily="34" charset="0"/>
                <a:ea typeface="Calibri" pitchFamily="34" charset="0"/>
                <a:cs typeface="Times New Roman" pitchFamily="18" charset="0"/>
              </a:rPr>
              <a:t>health literacy </a:t>
            </a:r>
            <a:r>
              <a:rPr lang="en-US" dirty="0" smtClean="0">
                <a:latin typeface="Calibri" pitchFamily="34" charset="0"/>
                <a:ea typeface="Calibri" pitchFamily="34" charset="0"/>
                <a:cs typeface="Times New Roman" pitchFamily="18" charset="0"/>
              </a:rPr>
              <a:t>(</a:t>
            </a:r>
            <a:r>
              <a:rPr lang="en-GB" dirty="0" smtClean="0">
                <a:latin typeface="Calibri" pitchFamily="34" charset="0"/>
                <a:ea typeface="Calibri" pitchFamily="34" charset="0"/>
                <a:cs typeface="Times New Roman" pitchFamily="18" charset="0"/>
              </a:rPr>
              <a:t>the ability to obtain, read, understand, and use healthcare information in order to make appropriate health decisions and follow instructions for treatment, e.g., </a:t>
            </a:r>
            <a:r>
              <a:rPr lang="en-US" dirty="0" smtClean="0">
                <a:latin typeface="Calibri" pitchFamily="34" charset="0"/>
                <a:ea typeface="Calibri" pitchFamily="34" charset="0"/>
                <a:cs typeface="Times New Roman" pitchFamily="18" charset="0"/>
              </a:rPr>
              <a:t>for </a:t>
            </a:r>
            <a:r>
              <a:rPr lang="en-GB" dirty="0" smtClean="0">
                <a:latin typeface="Calibri" pitchFamily="34" charset="0"/>
                <a:ea typeface="Calibri" pitchFamily="34" charset="0"/>
                <a:cs typeface="Times New Roman" pitchFamily="18" charset="0"/>
              </a:rPr>
              <a:t>addressing or solving various health problems.</a:t>
            </a:r>
            <a:endParaRPr lang="en-US" sz="800" dirty="0" smtClean="0">
              <a:latin typeface="Arial" pitchFamily="34" charset="0"/>
              <a:cs typeface="Arial" pitchFamily="34" charset="0"/>
            </a:endParaRPr>
          </a:p>
          <a:p>
            <a:pPr lvl="0" eaLnBrk="0" fontAlgn="base" hangingPunct="0">
              <a:spcBef>
                <a:spcPct val="0"/>
              </a:spcBef>
              <a:spcAft>
                <a:spcPct val="0"/>
              </a:spcAft>
              <a:buFontTx/>
              <a:buChar char="•"/>
            </a:pPr>
            <a:r>
              <a:rPr lang="en-US" dirty="0" smtClean="0">
                <a:latin typeface="Calibri" pitchFamily="34" charset="0"/>
                <a:ea typeface="Calibri" pitchFamily="34" charset="0"/>
                <a:cs typeface="Times New Roman" pitchFamily="18" charset="0"/>
              </a:rPr>
              <a:t>register to special courses related to </a:t>
            </a:r>
            <a:r>
              <a:rPr lang="en-US" b="1" dirty="0" smtClean="0">
                <a:latin typeface="Calibri" pitchFamily="34" charset="0"/>
                <a:ea typeface="Calibri" pitchFamily="34" charset="0"/>
                <a:cs typeface="Times New Roman" pitchFamily="18" charset="0"/>
              </a:rPr>
              <a:t>digital health and e-health literacy </a:t>
            </a:r>
            <a:r>
              <a:rPr lang="en-US" dirty="0" smtClean="0">
                <a:latin typeface="Calibri" pitchFamily="34" charset="0"/>
                <a:ea typeface="Calibri" pitchFamily="34" charset="0"/>
                <a:cs typeface="Times New Roman" pitchFamily="18" charset="0"/>
              </a:rPr>
              <a:t>(</a:t>
            </a:r>
            <a:r>
              <a:rPr lang="en-GB" dirty="0" smtClean="0">
                <a:latin typeface="Calibri" pitchFamily="34" charset="0"/>
                <a:ea typeface="Calibri" pitchFamily="34" charset="0"/>
                <a:cs typeface="Times New Roman" pitchFamily="18" charset="0"/>
              </a:rPr>
              <a:t>set of skills, knowledge, and attitudes that a person needs in order to (a) seek, find, and appraise health information and services from electronic sources, and (b) to find, select and make effective use of available tools (PHRs, devices, mobile apps, etc.)</a:t>
            </a:r>
            <a:endParaRPr lang="en-GB" sz="28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34082"/>
          </a:xfrm>
        </p:spPr>
        <p:txBody>
          <a:bodyPr>
            <a:normAutofit fontScale="90000"/>
          </a:bodyPr>
          <a:lstStyle/>
          <a:p>
            <a:pPr lvl="0"/>
            <a:r>
              <a:rPr lang="en-GB" b="1" dirty="0" smtClean="0">
                <a:solidFill>
                  <a:srgbClr val="000000"/>
                </a:solidFill>
                <a:latin typeface="Times New Roman" pitchFamily="18" charset="0"/>
                <a:ea typeface="Calibri" pitchFamily="34" charset="0"/>
                <a:cs typeface="Times New Roman" pitchFamily="18" charset="0"/>
              </a:rPr>
              <a:t>e-learning team </a:t>
            </a:r>
            <a:r>
              <a:rPr lang="en-GB" b="1" dirty="0" smtClean="0">
                <a:solidFill>
                  <a:srgbClr val="000000"/>
                </a:solidFill>
                <a:latin typeface="Times New Roman" pitchFamily="18" charset="0"/>
                <a:ea typeface="Calibri" pitchFamily="34" charset="0"/>
                <a:cs typeface="Times New Roman" pitchFamily="18" charset="0"/>
              </a:rPr>
              <a:t>activities:</a:t>
            </a:r>
            <a:endParaRPr lang="en-US" dirty="0"/>
          </a:p>
        </p:txBody>
      </p:sp>
      <p:graphicFrame>
        <p:nvGraphicFramePr>
          <p:cNvPr id="4" name="Content Placeholder 3"/>
          <p:cNvGraphicFramePr>
            <a:graphicFrameLocks noGrp="1"/>
          </p:cNvGraphicFramePr>
          <p:nvPr>
            <p:ph idx="1"/>
          </p:nvPr>
        </p:nvGraphicFramePr>
        <p:xfrm>
          <a:off x="304800" y="609600"/>
          <a:ext cx="8839200" cy="5796590"/>
        </p:xfrm>
        <a:graphic>
          <a:graphicData uri="http://schemas.openxmlformats.org/drawingml/2006/table">
            <a:tbl>
              <a:tblPr/>
              <a:tblGrid>
                <a:gridCol w="716692"/>
                <a:gridCol w="1114854"/>
                <a:gridCol w="5733535"/>
                <a:gridCol w="557427"/>
                <a:gridCol w="716692"/>
              </a:tblGrid>
              <a:tr h="588340">
                <a:tc>
                  <a:txBody>
                    <a:bodyPr/>
                    <a:lstStyle/>
                    <a:p>
                      <a:pPr marL="0" marR="0" algn="ctr">
                        <a:spcBef>
                          <a:spcPts val="0"/>
                        </a:spcBef>
                        <a:spcAft>
                          <a:spcPts val="0"/>
                        </a:spcAft>
                      </a:pPr>
                      <a:endParaRPr lang="en-GB" sz="700" dirty="0">
                        <a:solidFill>
                          <a:srgbClr val="000000"/>
                        </a:solidFill>
                        <a:latin typeface="Times New Roman"/>
                        <a:ea typeface="Calibri"/>
                      </a:endParaRPr>
                    </a:p>
                    <a:p>
                      <a:pPr marL="0" marR="0" algn="ctr">
                        <a:spcBef>
                          <a:spcPts val="0"/>
                        </a:spcBef>
                        <a:spcAft>
                          <a:spcPts val="0"/>
                        </a:spcAft>
                      </a:pPr>
                      <a:r>
                        <a:rPr lang="en-GB" sz="700" b="1" dirty="0">
                          <a:solidFill>
                            <a:srgbClr val="000000"/>
                          </a:solidFill>
                          <a:latin typeface="Times New Roman"/>
                          <a:ea typeface="Calibri"/>
                        </a:rPr>
                        <a:t>Month</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a:latin typeface="Times New Roman"/>
                        <a:ea typeface="Calibri"/>
                      </a:endParaRPr>
                    </a:p>
                    <a:p>
                      <a:pPr marL="0" marR="0" algn="ctr">
                        <a:spcBef>
                          <a:spcPts val="0"/>
                        </a:spcBef>
                        <a:spcAft>
                          <a:spcPts val="0"/>
                        </a:spcAft>
                      </a:pPr>
                      <a:r>
                        <a:rPr lang="en-GB" sz="700" b="1">
                          <a:solidFill>
                            <a:srgbClr val="000000"/>
                          </a:solidFill>
                          <a:latin typeface="Times New Roman"/>
                          <a:ea typeface="Calibri"/>
                        </a:rPr>
                        <a:t>responsible</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dirty="0">
                        <a:latin typeface="Times New Roman"/>
                        <a:ea typeface="Calibri"/>
                      </a:endParaRPr>
                    </a:p>
                    <a:p>
                      <a:pPr marL="0" marR="0" algn="ctr">
                        <a:spcBef>
                          <a:spcPts val="0"/>
                        </a:spcBef>
                        <a:spcAft>
                          <a:spcPts val="0"/>
                        </a:spcAft>
                      </a:pPr>
                      <a:r>
                        <a:rPr lang="en-GB" sz="700" b="1" dirty="0">
                          <a:solidFill>
                            <a:srgbClr val="000000"/>
                          </a:solidFill>
                          <a:latin typeface="Times New Roman"/>
                          <a:ea typeface="Calibri"/>
                        </a:rPr>
                        <a:t>Planed activity</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a:latin typeface="Times New Roman"/>
                        <a:ea typeface="Calibri"/>
                      </a:endParaRPr>
                    </a:p>
                    <a:p>
                      <a:pPr marL="0" marR="0" algn="ctr">
                        <a:spcBef>
                          <a:spcPts val="0"/>
                        </a:spcBef>
                        <a:spcAft>
                          <a:spcPts val="0"/>
                        </a:spcAft>
                      </a:pPr>
                      <a:r>
                        <a:rPr lang="en-GB" sz="700" b="1">
                          <a:solidFill>
                            <a:srgbClr val="000000"/>
                          </a:solidFill>
                          <a:latin typeface="Times New Roman"/>
                          <a:ea typeface="Calibri"/>
                        </a:rPr>
                        <a:t>Finished activity</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a:latin typeface="Times New Roman"/>
                        <a:ea typeface="Calibri"/>
                      </a:endParaRPr>
                    </a:p>
                    <a:p>
                      <a:pPr marL="0" marR="0" algn="ctr">
                        <a:spcBef>
                          <a:spcPts val="0"/>
                        </a:spcBef>
                        <a:spcAft>
                          <a:spcPts val="0"/>
                        </a:spcAft>
                      </a:pPr>
                      <a:r>
                        <a:rPr lang="en-GB" sz="700" b="1">
                          <a:solidFill>
                            <a:srgbClr val="000000"/>
                          </a:solidFill>
                          <a:latin typeface="Times New Roman"/>
                          <a:ea typeface="Calibri"/>
                        </a:rPr>
                        <a:t>Notes</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1003452">
                <a:tc rowSpan="2">
                  <a:txBody>
                    <a:bodyPr/>
                    <a:lstStyle/>
                    <a:p>
                      <a:pPr marL="0" marR="0">
                        <a:spcBef>
                          <a:spcPts val="0"/>
                        </a:spcBef>
                        <a:spcAft>
                          <a:spcPts val="0"/>
                        </a:spcAft>
                      </a:pPr>
                      <a:endParaRPr lang="en-US" sz="700" dirty="0">
                        <a:latin typeface="Times New Roman"/>
                        <a:ea typeface="Calibri"/>
                      </a:endParaRPr>
                    </a:p>
                    <a:p>
                      <a:pPr marL="0" marR="0">
                        <a:spcBef>
                          <a:spcPts val="0"/>
                        </a:spcBef>
                        <a:spcAft>
                          <a:spcPts val="0"/>
                        </a:spcAft>
                      </a:pPr>
                      <a:r>
                        <a:rPr lang="en-GB" sz="700" b="1" dirty="0" smtClean="0">
                          <a:solidFill>
                            <a:srgbClr val="000000"/>
                          </a:solidFill>
                          <a:latin typeface="Times New Roman"/>
                          <a:ea typeface="Calibri"/>
                        </a:rPr>
                        <a:t>March</a:t>
                      </a:r>
                      <a:r>
                        <a:rPr lang="en-GB" sz="700" b="1" baseline="0" dirty="0" smtClean="0">
                          <a:solidFill>
                            <a:srgbClr val="000000"/>
                          </a:solidFill>
                          <a:latin typeface="Times New Roman"/>
                          <a:ea typeface="Calibri"/>
                        </a:rPr>
                        <a:t>  -April </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70C0"/>
                          </a:solidFill>
                          <a:latin typeface="Times New Roman"/>
                          <a:ea typeface="Calibri"/>
                        </a:rPr>
                        <a:t>e-learning team</a:t>
                      </a:r>
                      <a:endParaRPr lang="en-US" sz="12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rgbClr val="000000"/>
                          </a:solidFill>
                          <a:latin typeface="Times New Roman"/>
                          <a:ea typeface="Times New Roman"/>
                          <a:cs typeface="+mn-cs"/>
                        </a:rPr>
                        <a:t>Technical specification for  formats of learning courses and contents intended to improve the digital and health literacy among children, people with disability and elderly people (Technical specification </a:t>
                      </a:r>
                      <a:r>
                        <a:rPr lang="en-GB" sz="1600" kern="1200" baseline="0" dirty="0" smtClean="0">
                          <a:solidFill>
                            <a:srgbClr val="000000"/>
                          </a:solidFill>
                          <a:latin typeface="Times New Roman"/>
                          <a:ea typeface="Times New Roman"/>
                          <a:cs typeface="+mn-cs"/>
                        </a:rPr>
                        <a:t> is made with PB4 and PB6 and sent to PB3 and LB1)</a:t>
                      </a:r>
                      <a:endParaRPr lang="en-US" sz="16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None/>
                      </a:pPr>
                      <a:r>
                        <a:rPr lang="en-US" sz="1600" baseline="0" dirty="0" smtClean="0">
                          <a:solidFill>
                            <a:schemeClr val="tx1"/>
                          </a:solidFill>
                          <a:latin typeface="Calibri"/>
                          <a:ea typeface="Calibri"/>
                          <a:cs typeface="Times New Roman"/>
                        </a:rPr>
                        <a:t>Yes</a:t>
                      </a:r>
                      <a:endParaRPr lang="en-US" sz="1600" baseline="0" dirty="0">
                        <a:solidFill>
                          <a:schemeClr val="tx1"/>
                        </a:solidFill>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07">
                <a:tc vMerge="1">
                  <a:txBody>
                    <a:bodyPr/>
                    <a:lstStyle/>
                    <a:p>
                      <a:endParaRPr lang="en-US"/>
                    </a:p>
                  </a:txBody>
                  <a:tcPr/>
                </a:tc>
                <a:tc>
                  <a:txBody>
                    <a:bodyPr/>
                    <a:lstStyle/>
                    <a:p>
                      <a:endParaRPr lang="en-US" dirty="0"/>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rgbClr val="000000"/>
                          </a:solidFill>
                          <a:latin typeface="Times New Roman"/>
                          <a:ea typeface="Times New Roman"/>
                          <a:cs typeface="+mn-cs"/>
                        </a:rPr>
                        <a:t>Preparation e-learning platform for posting courses (we still are waiting for content (from PB3) – main menu posted for internal use (</a:t>
                      </a:r>
                      <a:r>
                        <a:rPr lang="en-US" sz="1600" kern="1200" dirty="0" smtClean="0">
                          <a:solidFill>
                            <a:srgbClr val="000000"/>
                          </a:solidFill>
                          <a:latin typeface="Times New Roman"/>
                          <a:ea typeface="Times New Roman"/>
                          <a:cs typeface="+mn-cs"/>
                        </a:rPr>
                        <a:t>Procurement procedure NCDP – PB3)</a:t>
                      </a: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200" baseline="0" dirty="0" smtClean="0">
                          <a:solidFill>
                            <a:schemeClr val="tx1"/>
                          </a:solidFill>
                          <a:latin typeface="Calibri"/>
                          <a:ea typeface="Calibri"/>
                          <a:cs typeface="Times New Roman"/>
                        </a:rPr>
                        <a:t>Yes</a:t>
                      </a: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endParaRPr lang="en-US" sz="1600" kern="1200" dirty="0" smtClean="0">
                        <a:solidFill>
                          <a:srgbClr val="000000"/>
                        </a:solidFill>
                        <a:latin typeface="Times New Roman"/>
                        <a:ea typeface="Times New Roman"/>
                        <a:cs typeface="+mn-cs"/>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451">
                <a:tc>
                  <a:txBody>
                    <a:bodyPr/>
                    <a:lstStyle/>
                    <a:p>
                      <a:pPr marL="0" marR="0">
                        <a:spcBef>
                          <a:spcPts val="0"/>
                        </a:spcBef>
                        <a:spcAft>
                          <a:spcPts val="0"/>
                        </a:spcAft>
                      </a:pP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451">
                <a:tc>
                  <a:txBody>
                    <a:bodyPr/>
                    <a:lstStyle/>
                    <a:p>
                      <a:pPr marL="0" marR="0">
                        <a:spcBef>
                          <a:spcPts val="0"/>
                        </a:spcBef>
                        <a:spcAft>
                          <a:spcPts val="0"/>
                        </a:spcAft>
                      </a:pPr>
                      <a:r>
                        <a:rPr lang="en-US" sz="700" dirty="0" smtClean="0">
                          <a:latin typeface="Times New Roman"/>
                          <a:ea typeface="Calibri"/>
                        </a:rPr>
                        <a:t>May</a:t>
                      </a:r>
                      <a:r>
                        <a:rPr lang="en-US" sz="700" baseline="0" dirty="0" smtClean="0">
                          <a:latin typeface="Times New Roman"/>
                          <a:ea typeface="Calibri"/>
                        </a:rPr>
                        <a:t> 2019 – Sep 2019</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70C0"/>
                          </a:solidFill>
                          <a:latin typeface="Times New Roman"/>
                          <a:ea typeface="Calibri"/>
                        </a:rPr>
                        <a:t>e-learning team</a:t>
                      </a:r>
                      <a:endParaRPr lang="en-US" sz="12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kern="1200" dirty="0" smtClean="0">
                          <a:solidFill>
                            <a:srgbClr val="000000"/>
                          </a:solidFill>
                          <a:latin typeface="Times New Roman"/>
                          <a:ea typeface="Times New Roman"/>
                          <a:cs typeface="+mn-cs"/>
                        </a:rPr>
                        <a:t>Testing </a:t>
                      </a:r>
                      <a:r>
                        <a:rPr lang="en-GB" sz="1600" kern="1200" dirty="0" err="1" smtClean="0">
                          <a:solidFill>
                            <a:srgbClr val="000000"/>
                          </a:solidFill>
                          <a:latin typeface="Times New Roman"/>
                          <a:ea typeface="Times New Roman"/>
                          <a:cs typeface="+mn-cs"/>
                        </a:rPr>
                        <a:t>ATutor</a:t>
                      </a:r>
                      <a:r>
                        <a:rPr lang="en-GB" sz="1600" kern="1200" dirty="0" smtClean="0">
                          <a:solidFill>
                            <a:srgbClr val="000000"/>
                          </a:solidFill>
                          <a:latin typeface="Times New Roman"/>
                          <a:ea typeface="Times New Roman"/>
                          <a:cs typeface="+mn-cs"/>
                        </a:rPr>
                        <a:t> for some examples – materials for WCAG2.0 for internal use: Defining different </a:t>
                      </a:r>
                      <a:r>
                        <a:rPr lang="en-US" sz="1600" kern="1200" dirty="0" smtClean="0">
                          <a:solidFill>
                            <a:srgbClr val="000000"/>
                          </a:solidFill>
                          <a:latin typeface="Times New Roman"/>
                          <a:ea typeface="Times New Roman"/>
                          <a:cs typeface="+mn-cs"/>
                        </a:rPr>
                        <a:t>course participants’ group</a:t>
                      </a:r>
                      <a:r>
                        <a:rPr lang="en-GB" sz="1600" kern="1200" dirty="0" smtClean="0">
                          <a:solidFill>
                            <a:srgbClr val="000000"/>
                          </a:solidFill>
                          <a:latin typeface="Times New Roman"/>
                          <a:ea typeface="Times New Roman"/>
                          <a:cs typeface="+mn-cs"/>
                        </a:rPr>
                        <a:t> (people with </a:t>
                      </a:r>
                      <a:r>
                        <a:rPr lang="en-US" sz="1600" kern="1200" dirty="0" smtClean="0">
                          <a:solidFill>
                            <a:srgbClr val="000000"/>
                          </a:solidFill>
                          <a:latin typeface="Times New Roman"/>
                          <a:ea typeface="Times New Roman"/>
                          <a:cs typeface="+mn-cs"/>
                        </a:rPr>
                        <a:t>impaired vision</a:t>
                      </a:r>
                      <a:r>
                        <a:rPr lang="mk-MK" sz="1600" kern="1200" dirty="0" smtClean="0">
                          <a:solidFill>
                            <a:srgbClr val="000000"/>
                          </a:solidFill>
                          <a:latin typeface="Times New Roman"/>
                          <a:ea typeface="Times New Roman"/>
                          <a:cs typeface="+mn-cs"/>
                        </a:rPr>
                        <a:t>,</a:t>
                      </a:r>
                      <a:r>
                        <a:rPr lang="en-US" sz="1600" kern="1200" dirty="0" smtClean="0">
                          <a:solidFill>
                            <a:srgbClr val="000000"/>
                          </a:solidFill>
                          <a:latin typeface="Times New Roman"/>
                          <a:ea typeface="Times New Roman"/>
                          <a:cs typeface="+mn-cs"/>
                        </a:rPr>
                        <a:t> impaired hearing, elderly people...)</a:t>
                      </a:r>
                      <a:r>
                        <a:rPr lang="mk-MK" sz="1600" kern="1200" dirty="0" smtClean="0">
                          <a:solidFill>
                            <a:srgbClr val="000000"/>
                          </a:solidFill>
                          <a:latin typeface="Times New Roman"/>
                          <a:ea typeface="Times New Roman"/>
                          <a:cs typeface="+mn-cs"/>
                        </a:rPr>
                        <a:t>. Т</a:t>
                      </a:r>
                      <a:r>
                        <a:rPr lang="en-US" sz="1600" kern="1200" dirty="0" smtClean="0">
                          <a:solidFill>
                            <a:srgbClr val="000000"/>
                          </a:solidFill>
                          <a:latin typeface="Times New Roman"/>
                          <a:ea typeface="Times New Roman"/>
                          <a:cs typeface="+mn-cs"/>
                        </a:rPr>
                        <a:t>he content will be adapted for each group</a:t>
                      </a:r>
                      <a:r>
                        <a:rPr lang="mk-MK" sz="1600" kern="1200" dirty="0" smtClean="0">
                          <a:solidFill>
                            <a:srgbClr val="000000"/>
                          </a:solidFill>
                          <a:latin typeface="Times New Roman"/>
                          <a:ea typeface="Times New Roman"/>
                          <a:cs typeface="+mn-cs"/>
                        </a:rPr>
                        <a:t>:</a:t>
                      </a:r>
                      <a:r>
                        <a:rPr lang="en-US" sz="1600" kern="1200" dirty="0" smtClean="0">
                          <a:solidFill>
                            <a:srgbClr val="000000"/>
                          </a:solidFill>
                          <a:latin typeface="Times New Roman"/>
                          <a:ea typeface="Times New Roman"/>
                          <a:cs typeface="+mn-cs"/>
                        </a:rPr>
                        <a:t> If it is about children, alternative content can be produced that will be written in a way that is easy to understand for children, will contain more pictures, audio and videos that are interesting and age-appropriate. In the case of the elderly, the content can be capitalized and navigation can be easy.</a:t>
                      </a:r>
                      <a:r>
                        <a:rPr lang="en-US" sz="1600" kern="1200" baseline="0" dirty="0" smtClean="0">
                          <a:solidFill>
                            <a:srgbClr val="000000"/>
                          </a:solidFill>
                          <a:latin typeface="Times New Roman"/>
                          <a:ea typeface="Times New Roman"/>
                          <a:cs typeface="+mn-cs"/>
                        </a:rPr>
                        <a:t> </a:t>
                      </a:r>
                      <a:r>
                        <a:rPr lang="en-US" sz="1600" kern="1200" dirty="0" smtClean="0">
                          <a:solidFill>
                            <a:srgbClr val="000000"/>
                          </a:solidFill>
                          <a:latin typeface="Times New Roman"/>
                          <a:ea typeface="Times New Roman"/>
                          <a:cs typeface="+mn-cs"/>
                        </a:rPr>
                        <a:t>In the case of people with visual impairments, the textual content can be displayed as audio content, so that those who have problems with reading the textual content will be able to hear it.</a:t>
                      </a:r>
                      <a:endParaRPr lang="en-US" sz="1600" kern="1200" dirty="0">
                        <a:solidFill>
                          <a:srgbClr val="000000"/>
                        </a:solidFill>
                        <a:latin typeface="Times New Roman"/>
                        <a:ea typeface="Times New Roman"/>
                        <a:cs typeface="+mn-cs"/>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Wingdings"/>
                        <a:buNone/>
                        <a:tabLst/>
                        <a:defRPr/>
                      </a:pPr>
                      <a:r>
                        <a:rPr lang="en-US" sz="1600" kern="1200" baseline="0" dirty="0" smtClean="0">
                          <a:solidFill>
                            <a:schemeClr val="tx1"/>
                          </a:solidFill>
                          <a:latin typeface="+mn-lt"/>
                          <a:ea typeface="Calibri"/>
                          <a:cs typeface="Times New Roman"/>
                        </a:rPr>
                        <a:t>Yes</a:t>
                      </a: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glavna navigacija.PNG"/>
          <p:cNvPicPr/>
          <p:nvPr/>
        </p:nvPicPr>
        <p:blipFill>
          <a:blip r:embed="rId2"/>
          <a:stretch>
            <a:fillRect/>
          </a:stretch>
        </p:blipFill>
        <p:spPr>
          <a:xfrm>
            <a:off x="2133600" y="3124200"/>
            <a:ext cx="5791200" cy="533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23904</TotalTime>
  <Words>1690</Words>
  <Application>Microsoft Office PowerPoint</Application>
  <PresentationFormat>On-screen Show (4:3)</PresentationFormat>
  <Paragraphs>192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Progress and plans at local level</vt:lpstr>
      <vt:lpstr>Contents of the Presentation </vt:lpstr>
      <vt:lpstr>Status of the activities – PB2</vt:lpstr>
      <vt:lpstr>Work progress in deliverables - 1 </vt:lpstr>
      <vt:lpstr>The status of PB2 expenditures paid out so far</vt:lpstr>
      <vt:lpstr>The expected expenditures paid out until 31.12.2019</vt:lpstr>
      <vt:lpstr>The status of activities performed and/or planned for the dissemination / publicity of the Project</vt:lpstr>
      <vt:lpstr>e-Learning web platform (D4.2.3)</vt:lpstr>
      <vt:lpstr>e-learning team activities:</vt:lpstr>
      <vt:lpstr>E-learning for e-health - views</vt:lpstr>
      <vt:lpstr>Slide 11</vt:lpstr>
      <vt:lpstr>Additional reading recourses</vt:lpstr>
      <vt:lpstr>PHR - mobile app for citizens (D5.2.2)</vt:lpstr>
      <vt:lpstr>PHR - mobile app for citizens (D5.2.2)</vt:lpstr>
      <vt:lpstr>PHR - mobile app for citizens (D5.2.2)-2</vt:lpstr>
      <vt:lpstr>Screens from mobile app for citizens – we working….</vt:lpstr>
      <vt:lpstr>Slide 17</vt:lpstr>
      <vt:lpstr>e-Prescription &amp; e-Referral (D4.2.4)</vt:lpstr>
      <vt:lpstr>Slide 19</vt:lpstr>
      <vt:lpstr>Problems, Risks and issues to be considered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Snezana</cp:lastModifiedBy>
  <cp:revision>187</cp:revision>
  <dcterms:created xsi:type="dcterms:W3CDTF">2017-09-06T09:12:49Z</dcterms:created>
  <dcterms:modified xsi:type="dcterms:W3CDTF">2019-09-04T14:09:26Z</dcterms:modified>
</cp:coreProperties>
</file>