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0"/>
  </p:notesMasterIdLst>
  <p:sldIdLst>
    <p:sldId id="256" r:id="rId2"/>
    <p:sldId id="301" r:id="rId3"/>
    <p:sldId id="302" r:id="rId4"/>
    <p:sldId id="306" r:id="rId5"/>
    <p:sldId id="307" r:id="rId6"/>
    <p:sldId id="303" r:id="rId7"/>
    <p:sldId id="304" r:id="rId8"/>
    <p:sldId id="305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F8F"/>
    <a:srgbClr val="1571CD"/>
    <a:srgbClr val="A36298"/>
    <a:srgbClr val="98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0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725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xmlns="" id="{1B495F56-C729-4F5D-BC87-DEEDF2E390C1}"/>
              </a:ext>
            </a:extLst>
          </p:cNvPr>
          <p:cNvSpPr/>
          <p:nvPr userDrawn="1"/>
        </p:nvSpPr>
        <p:spPr>
          <a:xfrm>
            <a:off x="1267252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latin typeface="Open Sans Condensed Light" panose="020B0306030504020204" pitchFamily="34" charset="0"/>
              <a:ea typeface="Open Sans Condensed Light" panose="020B0306030504020204" pitchFamily="34" charset="0"/>
              <a:cs typeface="Open Sans Condensed Light" panose="020B0306030504020204" pitchFamily="34" charset="0"/>
            </a:endParaRPr>
          </a:p>
          <a:p>
            <a:pPr algn="ctr"/>
            <a:endParaRPr lang="en-US" sz="1400" b="1" dirty="0">
              <a:solidFill>
                <a:srgbClr val="0F4F8F"/>
              </a:solidFill>
              <a:latin typeface="Open Sans Condensed Light" panose="020B0306030504020204" pitchFamily="34" charset="0"/>
              <a:ea typeface="Open Sans Condensed Light" panose="020B0306030504020204" pitchFamily="34" charset="0"/>
              <a:cs typeface="Open Sans Condensed Light" panose="020B0306030504020204" pitchFamily="34" charset="0"/>
            </a:endParaRPr>
          </a:p>
          <a:p>
            <a:pPr algn="ctr"/>
            <a:endParaRPr lang="en-US" b="1" dirty="0">
              <a:solidFill>
                <a:srgbClr val="0F4F8F"/>
              </a:solidFill>
              <a:latin typeface="Open Sans Condensed Light" panose="020B0306030504020204" pitchFamily="34" charset="0"/>
              <a:ea typeface="Open Sans Condensed Light" panose="020B0306030504020204" pitchFamily="34" charset="0"/>
              <a:cs typeface="Open Sans Condensed Light" panose="020B0306030504020204" pitchFamily="34" charset="0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</a:br>
            <a:r>
              <a:rPr lang="en-US" sz="2000" b="1" dirty="0">
                <a:solidFill>
                  <a:srgbClr val="A36298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 </a:t>
            </a:r>
          </a:p>
          <a:p>
            <a:pPr algn="ctr"/>
            <a:r>
              <a:rPr lang="en-GB" sz="1200" i="0" dirty="0">
                <a:solidFill>
                  <a:srgbClr val="A36298"/>
                </a:solidFill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(Reg. No: 1816 / Subsidy Contract No: Cross4all-CN1-SO1.2-SC015)</a:t>
            </a:r>
            <a:endParaRPr lang="en-US" i="0" dirty="0">
              <a:solidFill>
                <a:srgbClr val="A36298"/>
              </a:solidFill>
              <a:latin typeface="Open Sans Condensed Light" panose="020B0306030504020204" pitchFamily="34" charset="0"/>
              <a:ea typeface="Open Sans Condensed Light" panose="020B0306030504020204" pitchFamily="34" charset="0"/>
              <a:cs typeface="Open Sans Condensed Light" panose="020B0306030504020204" pitchFamily="34" charset="0"/>
            </a:endParaRPr>
          </a:p>
        </p:txBody>
      </p:sp>
      <p:pic>
        <p:nvPicPr>
          <p:cNvPr id="20" name="Εικόνα 19">
            <a:extLst>
              <a:ext uri="{FF2B5EF4-FFF2-40B4-BE49-F238E27FC236}">
                <a16:creationId xmlns:a16="http://schemas.microsoft.com/office/drawing/2014/main" xmlns="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366" y="363738"/>
            <a:ext cx="1940566" cy="1251343"/>
          </a:xfrm>
          <a:prstGeom prst="rect">
            <a:avLst/>
          </a:prstGeom>
        </p:spPr>
      </p:pic>
      <p:cxnSp>
        <p:nvCxnSpPr>
          <p:cNvPr id="13" name="12 - Ευθεία γραμμή σύνδεσης">
            <a:extLst>
              <a:ext uri="{FF2B5EF4-FFF2-40B4-BE49-F238E27FC236}">
                <a16:creationId xmlns:a16="http://schemas.microsoft.com/office/drawing/2014/main" xmlns="" id="{302BBAEC-BEE8-42B9-84FA-AF527A88A3CC}"/>
              </a:ext>
            </a:extLst>
          </p:cNvPr>
          <p:cNvCxnSpPr/>
          <p:nvPr userDrawn="1"/>
        </p:nvCxnSpPr>
        <p:spPr>
          <a:xfrm>
            <a:off x="2755616" y="3355404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Ομάδα 13">
            <a:extLst>
              <a:ext uri="{FF2B5EF4-FFF2-40B4-BE49-F238E27FC236}">
                <a16:creationId xmlns:a16="http://schemas.microsoft.com/office/drawing/2014/main" xmlns="" id="{A40B494F-6710-44F1-A695-93B3C8BC292B}"/>
              </a:ext>
            </a:extLst>
          </p:cNvPr>
          <p:cNvGrpSpPr/>
          <p:nvPr userDrawn="1"/>
        </p:nvGrpSpPr>
        <p:grpSpPr>
          <a:xfrm>
            <a:off x="1327616" y="5775280"/>
            <a:ext cx="6488767" cy="770059"/>
            <a:chOff x="402889" y="3162256"/>
            <a:chExt cx="11335794" cy="1345284"/>
          </a:xfrm>
        </p:grpSpPr>
        <p:pic>
          <p:nvPicPr>
            <p:cNvPr id="15" name="Εικόνα 14">
              <a:extLst>
                <a:ext uri="{FF2B5EF4-FFF2-40B4-BE49-F238E27FC236}">
                  <a16:creationId xmlns:a16="http://schemas.microsoft.com/office/drawing/2014/main" xmlns="" id="{5D433394-2A1B-43AB-9C56-3AD948A5A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889" y="3162256"/>
              <a:ext cx="1345284" cy="1345284"/>
            </a:xfrm>
            <a:prstGeom prst="rect">
              <a:avLst/>
            </a:prstGeom>
          </p:spPr>
        </p:pic>
        <p:pic>
          <p:nvPicPr>
            <p:cNvPr id="16" name="Εικόνα 15">
              <a:extLst>
                <a:ext uri="{FF2B5EF4-FFF2-40B4-BE49-F238E27FC236}">
                  <a16:creationId xmlns:a16="http://schemas.microsoft.com/office/drawing/2014/main" xmlns="" id="{FD36588B-75F2-42BD-8CFA-173B95385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1073" y="3255493"/>
              <a:ext cx="1345284" cy="1158809"/>
            </a:xfrm>
            <a:prstGeom prst="rect">
              <a:avLst/>
            </a:prstGeom>
          </p:spPr>
        </p:pic>
        <p:pic>
          <p:nvPicPr>
            <p:cNvPr id="17" name="Εικόνα 16">
              <a:extLst>
                <a:ext uri="{FF2B5EF4-FFF2-40B4-BE49-F238E27FC236}">
                  <a16:creationId xmlns:a16="http://schemas.microsoft.com/office/drawing/2014/main" xmlns="" id="{24993374-1D8A-4394-98E9-F866D702D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9261" y="3349923"/>
              <a:ext cx="1345280" cy="969947"/>
            </a:xfrm>
            <a:prstGeom prst="rect">
              <a:avLst/>
            </a:prstGeom>
          </p:spPr>
        </p:pic>
        <p:pic>
          <p:nvPicPr>
            <p:cNvPr id="18" name="Εικόνα 17">
              <a:extLst>
                <a:ext uri="{FF2B5EF4-FFF2-40B4-BE49-F238E27FC236}">
                  <a16:creationId xmlns:a16="http://schemas.microsoft.com/office/drawing/2014/main" xmlns="" id="{7C326A25-C062-4193-9B69-678D86D5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8184" y="3162256"/>
              <a:ext cx="898369" cy="1345284"/>
            </a:xfrm>
            <a:prstGeom prst="rect">
              <a:avLst/>
            </a:prstGeom>
          </p:spPr>
        </p:pic>
        <p:pic>
          <p:nvPicPr>
            <p:cNvPr id="19" name="Εικόνα 18">
              <a:extLst>
                <a:ext uri="{FF2B5EF4-FFF2-40B4-BE49-F238E27FC236}">
                  <a16:creationId xmlns:a16="http://schemas.microsoft.com/office/drawing/2014/main" xmlns="" id="{EF20867B-12EB-4093-9B89-EEE3F88B7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5624" y="3611701"/>
              <a:ext cx="1345284" cy="446390"/>
            </a:xfrm>
            <a:prstGeom prst="rect">
              <a:avLst/>
            </a:prstGeom>
          </p:spPr>
        </p:pic>
        <p:pic>
          <p:nvPicPr>
            <p:cNvPr id="27" name="Εικόνα 26">
              <a:extLst>
                <a:ext uri="{FF2B5EF4-FFF2-40B4-BE49-F238E27FC236}">
                  <a16:creationId xmlns:a16="http://schemas.microsoft.com/office/drawing/2014/main" xmlns="" id="{8D81AE43-AE20-44CA-B1C6-91290C994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4250" y="3209116"/>
              <a:ext cx="1244433" cy="1244433"/>
            </a:xfrm>
            <a:prstGeom prst="rect">
              <a:avLst/>
            </a:prstGeom>
          </p:spPr>
        </p:pic>
      </p:grpSp>
      <p:pic>
        <p:nvPicPr>
          <p:cNvPr id="21" name="Εικόνα 20">
            <a:extLst>
              <a:ext uri="{FF2B5EF4-FFF2-40B4-BE49-F238E27FC236}">
                <a16:creationId xmlns:a16="http://schemas.microsoft.com/office/drawing/2014/main" xmlns="" id="{D60A481A-A881-426E-8475-9D2199FFB8DE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35" y="207377"/>
            <a:ext cx="4600575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xmlns="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1pPr>
            <a:lvl2pPr>
              <a:defRPr sz="220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2pPr>
            <a:lvl3pPr>
              <a:defRPr sz="220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3pPr>
            <a:lvl4pPr>
              <a:defRPr sz="220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4pPr>
            <a:lvl5pPr>
              <a:defRPr sz="220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xmlns="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xmlns="" id="{6D25F28D-27E2-454F-82BD-AF8ED2239A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483768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xmlns="" id="{5B396CB5-2E40-4340-8245-AABAF4EEECA9}"/>
              </a:ext>
            </a:extLst>
          </p:cNvPr>
          <p:cNvSpPr/>
          <p:nvPr userDrawn="1"/>
        </p:nvSpPr>
        <p:spPr>
          <a:xfrm>
            <a:off x="927674" y="908720"/>
            <a:ext cx="7806722" cy="59299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xmlns="" id="{57734D68-D433-418C-80C0-0D7DD2644A22}"/>
              </a:ext>
            </a:extLst>
          </p:cNvPr>
          <p:cNvSpPr/>
          <p:nvPr userDrawn="1"/>
        </p:nvSpPr>
        <p:spPr>
          <a:xfrm>
            <a:off x="2515403" y="6390364"/>
            <a:ext cx="4504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2637155" algn="ctr"/>
                <a:tab pos="5274310" algn="r"/>
              </a:tabLst>
            </a:pPr>
            <a:r>
              <a:rPr lang="en-US" sz="1100" dirty="0">
                <a:solidFill>
                  <a:srgbClr val="0F4F8F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project is co-funded by the European Union and </a:t>
            </a:r>
            <a:br>
              <a:rPr lang="en-US" sz="1100" dirty="0">
                <a:solidFill>
                  <a:srgbClr val="0F4F8F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100" dirty="0">
                <a:solidFill>
                  <a:srgbClr val="0F4F8F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National Funds of the participating countries</a:t>
            </a:r>
            <a:endParaRPr lang="en-US" sz="12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AAE77317-88CA-4797-812A-B671DE8B0B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3" r="44088" b="9202"/>
          <a:stretch/>
        </p:blipFill>
        <p:spPr>
          <a:xfrm>
            <a:off x="127072" y="268120"/>
            <a:ext cx="700512" cy="720228"/>
          </a:xfrm>
          <a:prstGeom prst="rect">
            <a:avLst/>
          </a:prstGeom>
        </p:spPr>
      </p:pic>
      <p:sp>
        <p:nvSpPr>
          <p:cNvPr id="12" name="Line 8">
            <a:extLst>
              <a:ext uri="{FF2B5EF4-FFF2-40B4-BE49-F238E27FC236}">
                <a16:creationId xmlns:a16="http://schemas.microsoft.com/office/drawing/2014/main" xmlns="" id="{AD8C29FB-D1A5-4F75-ABAF-A5F95B7E550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020272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xmlns="" id="{9DA42902-75D6-4F8F-90F1-09739E31C3EF}"/>
              </a:ext>
            </a:extLst>
          </p:cNvPr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83"/>
          <a:stretch/>
        </p:blipFill>
        <p:spPr bwMode="auto">
          <a:xfrm>
            <a:off x="293271" y="6290477"/>
            <a:ext cx="2266754" cy="497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xmlns="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431" y="3499421"/>
            <a:ext cx="8072494" cy="1220959"/>
          </a:xfrm>
        </p:spPr>
        <p:txBody>
          <a:bodyPr>
            <a:normAutofit/>
          </a:bodyPr>
          <a:lstStyle/>
          <a:p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Project Meeting in Municipality of </a:t>
            </a:r>
            <a:r>
              <a:rPr lang="en-GB" dirty="0" err="1" smtClean="0"/>
              <a:t>Ohrid</a:t>
            </a:r>
            <a:r>
              <a:rPr lang="en-GB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/>
            </a:r>
            <a:br>
              <a:rPr lang="en-GB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1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Presenter: </a:t>
            </a:r>
            <a:r>
              <a:rPr lang="en-GB" sz="1800" dirty="0" err="1" smtClean="0"/>
              <a:t>Gjorgji</a:t>
            </a:r>
            <a:r>
              <a:rPr lang="en-GB" sz="1800" dirty="0" smtClean="0"/>
              <a:t> </a:t>
            </a:r>
            <a:r>
              <a:rPr lang="en-GB" sz="1800" dirty="0" err="1" smtClean="0"/>
              <a:t>Trpeski</a:t>
            </a:r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xmlns="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94" y="4708026"/>
            <a:ext cx="8072494" cy="1002265"/>
          </a:xfrm>
          <a:solidFill>
            <a:srgbClr val="0F4F8F"/>
          </a:solidFill>
          <a:ln>
            <a:solidFill>
              <a:srgbClr val="0F4F8F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4</a:t>
            </a:r>
            <a:r>
              <a:rPr lang="en-GB" sz="20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2000" b="1" dirty="0" smtClean="0">
                <a:solidFill>
                  <a:schemeClr val="bg1"/>
                </a:solidFill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Project Meeting, </a:t>
            </a:r>
            <a:r>
              <a:rPr lang="en-GB" sz="2000" b="1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{</a:t>
            </a:r>
            <a:r>
              <a:rPr lang="en-GB" sz="2000" b="1" dirty="0" smtClean="0">
                <a:solidFill>
                  <a:schemeClr val="bg1"/>
                </a:solidFill>
              </a:rPr>
              <a:t>05</a:t>
            </a:r>
            <a:r>
              <a:rPr lang="en-GB" sz="2000" b="1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-06} {</a:t>
            </a:r>
            <a:r>
              <a:rPr lang="en-GB" sz="2000" b="1" dirty="0" smtClean="0">
                <a:solidFill>
                  <a:schemeClr val="bg1"/>
                </a:solidFill>
              </a:rPr>
              <a:t>September</a:t>
            </a:r>
            <a:r>
              <a:rPr lang="en-GB" sz="2000" b="1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} {</a:t>
            </a:r>
            <a:r>
              <a:rPr lang="en-GB" sz="2000" b="1" dirty="0" smtClean="0">
                <a:solidFill>
                  <a:schemeClr val="bg1"/>
                </a:solidFill>
              </a:rPr>
              <a:t>2019</a:t>
            </a:r>
            <a:r>
              <a:rPr lang="en-GB" sz="2000" b="1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}</a:t>
            </a:r>
            <a:endParaRPr lang="en-GB" sz="20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Host: </a:t>
            </a:r>
            <a:r>
              <a:rPr lang="en-GB" sz="1500" dirty="0" smtClean="0">
                <a:solidFill>
                  <a:schemeClr val="bg1"/>
                </a:solidFill>
              </a:rPr>
              <a:t>Municipality </a:t>
            </a:r>
            <a:r>
              <a:rPr lang="en-GB" sz="15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(</a:t>
            </a:r>
            <a:r>
              <a:rPr lang="en-GB" sz="15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PB4)</a:t>
            </a:r>
            <a:endParaRPr lang="en-GB" sz="15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Venue: </a:t>
            </a:r>
            <a:r>
              <a:rPr lang="en-GB" sz="1500" dirty="0" smtClean="0">
                <a:solidFill>
                  <a:schemeClr val="bg1"/>
                </a:solidFill>
              </a:rPr>
              <a:t>Hotel </a:t>
            </a:r>
            <a:r>
              <a:rPr lang="en-GB" sz="1500" dirty="0" err="1" smtClean="0">
                <a:solidFill>
                  <a:schemeClr val="bg1"/>
                </a:solidFill>
              </a:rPr>
              <a:t>Metropol</a:t>
            </a:r>
            <a:r>
              <a:rPr lang="en-GB" sz="1500" dirty="0" smtClean="0">
                <a:solidFill>
                  <a:schemeClr val="bg1"/>
                </a:solidFill>
              </a:rPr>
              <a:t> - </a:t>
            </a:r>
            <a:r>
              <a:rPr lang="en-GB" sz="1500" dirty="0" err="1" smtClean="0">
                <a:solidFill>
                  <a:schemeClr val="bg1"/>
                </a:solidFill>
              </a:rPr>
              <a:t>Ohrid</a:t>
            </a:r>
            <a:endParaRPr lang="en-GB" sz="15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10000"/>
              </a:lnSpc>
            </a:pPr>
            <a:endParaRPr lang="en-US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xmlns="" id="{E853FD28-4274-463C-B1F9-4D4166E35D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571430" y="5720235"/>
            <a:ext cx="8072494" cy="864096"/>
          </a:xfrm>
          <a:prstGeom prst="rect">
            <a:avLst/>
          </a:prstGeom>
          <a:noFill/>
          <a:ln>
            <a:solidFill>
              <a:srgbClr val="0F4F8F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</a:pPr>
            <a:endParaRPr lang="en-US" sz="20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staff recruitments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r>
              <a:rPr lang="en-US" sz="2400" b="1" i="1" dirty="0" smtClean="0"/>
              <a:t>WP1</a:t>
            </a:r>
          </a:p>
          <a:p>
            <a:pPr marL="457200" lvl="1" indent="0">
              <a:buNone/>
            </a:pPr>
            <a:r>
              <a:rPr lang="en-US" sz="2400" i="1" dirty="0" smtClean="0"/>
              <a:t>Project Staff</a:t>
            </a:r>
            <a:endParaRPr lang="en-US" sz="2400" i="1" dirty="0"/>
          </a:p>
          <a:p>
            <a:pPr marL="457200" lvl="1" indent="0">
              <a:buNone/>
            </a:pPr>
            <a:r>
              <a:rPr lang="en-US" sz="2400" dirty="0"/>
              <a:t>D1.4.2</a:t>
            </a:r>
            <a:r>
              <a:rPr lang="en-US" sz="2400" dirty="0"/>
              <a:t> </a:t>
            </a:r>
            <a:r>
              <a:rPr lang="en-US" sz="2400" dirty="0"/>
              <a:t>Staff Costs</a:t>
            </a:r>
            <a:r>
              <a:rPr lang="en-US" sz="2400" dirty="0"/>
              <a:t> </a:t>
            </a:r>
            <a:r>
              <a:rPr lang="en-US" sz="2400" dirty="0"/>
              <a:t>Project manager</a:t>
            </a:r>
            <a:r>
              <a:rPr lang="en-US" sz="2400" dirty="0"/>
              <a:t> </a:t>
            </a:r>
            <a:r>
              <a:rPr lang="en-US" sz="2400" dirty="0"/>
              <a:t>1 Person responsible (local Project Manager) for the management of the project (reporting, monitoring, etc.) - part time, 24 months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>D1.4.2</a:t>
            </a:r>
            <a:r>
              <a:rPr lang="en-US" sz="2400" dirty="0"/>
              <a:t> </a:t>
            </a:r>
            <a:r>
              <a:rPr lang="en-US" sz="2400" dirty="0"/>
              <a:t>Staff Costs</a:t>
            </a:r>
            <a:r>
              <a:rPr lang="en-US" sz="2400" dirty="0"/>
              <a:t> </a:t>
            </a:r>
            <a:r>
              <a:rPr lang="en-US" sz="2400" dirty="0"/>
              <a:t>Financial manager</a:t>
            </a:r>
            <a:r>
              <a:rPr lang="en-US" sz="2400" dirty="0"/>
              <a:t> </a:t>
            </a:r>
            <a:r>
              <a:rPr lang="en-US" sz="2400" dirty="0"/>
              <a:t>1 Person (Financial Manager) responsible for financial issues- part time, 24 </a:t>
            </a:r>
            <a:r>
              <a:rPr lang="en-US" sz="2400" dirty="0" smtClean="0"/>
              <a:t>months</a:t>
            </a:r>
          </a:p>
          <a:p>
            <a:pPr marL="457200" lvl="1" indent="0">
              <a:buNone/>
            </a:pPr>
            <a:r>
              <a:rPr lang="en-US" sz="2400" dirty="0" smtClean="0"/>
              <a:t>Organization of events</a:t>
            </a:r>
          </a:p>
          <a:p>
            <a:pPr marL="457200" lvl="1" indent="0">
              <a:buNone/>
            </a:pPr>
            <a:r>
              <a:rPr lang="en-US" sz="2400" b="1" dirty="0" smtClean="0"/>
              <a:t>WP2</a:t>
            </a:r>
          </a:p>
          <a:p>
            <a:pPr marL="457200" lvl="1" indent="0">
              <a:buNone/>
            </a:pPr>
            <a:r>
              <a:rPr lang="en-US" sz="2400" dirty="0" smtClean="0"/>
              <a:t>D2.4.3 </a:t>
            </a:r>
            <a:r>
              <a:rPr lang="en-US" sz="2400" dirty="0"/>
              <a:t>Staff Costs</a:t>
            </a:r>
            <a:r>
              <a:rPr lang="en-US" sz="2400" dirty="0"/>
              <a:t> </a:t>
            </a:r>
            <a:r>
              <a:rPr lang="en-US" sz="2400" dirty="0"/>
              <a:t>Administrative staff</a:t>
            </a:r>
            <a:r>
              <a:rPr lang="en-US" sz="2400" dirty="0"/>
              <a:t> </a:t>
            </a:r>
            <a:r>
              <a:rPr lang="en-US" sz="2400" dirty="0"/>
              <a:t>1 Person (Assistant) responsible for organizing the event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b="1" dirty="0" smtClean="0"/>
              <a:t>WP3</a:t>
            </a:r>
          </a:p>
          <a:p>
            <a:pPr marL="457200" lvl="1" indent="0">
              <a:buNone/>
            </a:pPr>
            <a:r>
              <a:rPr lang="en-US" sz="2400" dirty="0"/>
              <a:t>D3.4.2</a:t>
            </a:r>
            <a:r>
              <a:rPr lang="en-US" sz="2400" dirty="0"/>
              <a:t> </a:t>
            </a:r>
            <a:r>
              <a:rPr lang="en-US" sz="2400" dirty="0"/>
              <a:t>External Expertise and Services</a:t>
            </a:r>
            <a:r>
              <a:rPr lang="en-US" sz="2400" dirty="0"/>
              <a:t> </a:t>
            </a:r>
            <a:r>
              <a:rPr lang="en-US" sz="2400" dirty="0"/>
              <a:t>Technical or scientific Expertise</a:t>
            </a:r>
            <a:r>
              <a:rPr lang="en-US" sz="2400" dirty="0"/>
              <a:t> </a:t>
            </a:r>
            <a:r>
              <a:rPr lang="en-US" sz="2400" dirty="0"/>
              <a:t>1. Recruitment and payment of the inspectors (3 inspectors X 4 months X 550€). 2. Transportation and catering (4 months X 400€/month)</a:t>
            </a:r>
            <a:r>
              <a:rPr lang="en-US" sz="2400" dirty="0"/>
              <a:t> </a:t>
            </a:r>
            <a:endParaRPr lang="en-US" sz="2400" b="1" dirty="0" smtClean="0"/>
          </a:p>
          <a:p>
            <a:pPr marL="457200" lvl="1" indent="0">
              <a:buNone/>
            </a:pPr>
            <a:r>
              <a:rPr lang="en-US" sz="2400" dirty="0"/>
              <a:t>D3.4.2</a:t>
            </a:r>
            <a:r>
              <a:rPr lang="en-US" sz="2400" dirty="0"/>
              <a:t> </a:t>
            </a:r>
            <a:r>
              <a:rPr lang="en-US" sz="2400" dirty="0"/>
              <a:t>Staff Costs</a:t>
            </a:r>
            <a:r>
              <a:rPr lang="en-US" sz="2400" dirty="0"/>
              <a:t> </a:t>
            </a:r>
            <a:r>
              <a:rPr lang="en-US" sz="2400" dirty="0"/>
              <a:t>Technical Staff</a:t>
            </a:r>
            <a:r>
              <a:rPr lang="en-US" sz="2400" dirty="0"/>
              <a:t> </a:t>
            </a:r>
            <a:r>
              <a:rPr lang="en-US" sz="2400" dirty="0"/>
              <a:t>Person responsible for coordinating the inspections, making all preparatory communications, reporting, etc. Approx. 216 </a:t>
            </a:r>
            <a:r>
              <a:rPr lang="en-US" sz="2400" dirty="0" err="1"/>
              <a:t>hrs</a:t>
            </a:r>
            <a:r>
              <a:rPr lang="en-US" sz="2400" dirty="0"/>
              <a:t> within 5 months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>D3.4.4</a:t>
            </a:r>
            <a:r>
              <a:rPr lang="en-US" sz="2400" dirty="0"/>
              <a:t> </a:t>
            </a:r>
            <a:r>
              <a:rPr lang="en-US" sz="2400" dirty="0"/>
              <a:t>Staff Costs</a:t>
            </a:r>
            <a:r>
              <a:rPr lang="en-US" sz="2400" dirty="0"/>
              <a:t> </a:t>
            </a:r>
            <a:r>
              <a:rPr lang="en-US" sz="2400" dirty="0"/>
              <a:t>Technical Staff</a:t>
            </a:r>
            <a:r>
              <a:rPr lang="en-US" sz="2400" dirty="0"/>
              <a:t> </a:t>
            </a:r>
            <a:r>
              <a:rPr lang="en-US" sz="2400" dirty="0"/>
              <a:t>Person responsible for </a:t>
            </a:r>
            <a:r>
              <a:rPr lang="en-US" sz="2400" dirty="0" err="1"/>
              <a:t>organising</a:t>
            </a:r>
            <a:r>
              <a:rPr lang="en-US" sz="2400" dirty="0"/>
              <a:t> the workshops (planning, communications, reporting, etc.)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b="1" dirty="0" smtClean="0"/>
              <a:t>WP4</a:t>
            </a:r>
          </a:p>
          <a:p>
            <a:pPr marL="457200" lvl="1" indent="0">
              <a:buNone/>
            </a:pPr>
            <a:r>
              <a:rPr lang="en-US" sz="2400" dirty="0"/>
              <a:t>D4.4.5</a:t>
            </a:r>
            <a:r>
              <a:rPr lang="en-US" sz="2400" dirty="0"/>
              <a:t> </a:t>
            </a:r>
            <a:r>
              <a:rPr lang="en-US" sz="2400" dirty="0"/>
              <a:t>Staff Costs</a:t>
            </a:r>
            <a:r>
              <a:rPr lang="en-US" sz="2400" dirty="0"/>
              <a:t> </a:t>
            </a:r>
            <a:r>
              <a:rPr lang="en-US" sz="2400" dirty="0"/>
              <a:t>Technical Staff</a:t>
            </a:r>
            <a:r>
              <a:rPr lang="en-US" sz="2400" dirty="0"/>
              <a:t> </a:t>
            </a:r>
            <a:r>
              <a:rPr lang="en-US" sz="2400" dirty="0"/>
              <a:t>1 Person responsible for the </a:t>
            </a:r>
            <a:r>
              <a:rPr lang="en-US" sz="2400" dirty="0" err="1"/>
              <a:t>HelpDesk</a:t>
            </a:r>
            <a:r>
              <a:rPr lang="en-US" sz="2400" dirty="0"/>
              <a:t> for vulnerable groups (6 months, 160hrs / month)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b="1" dirty="0" smtClean="0"/>
              <a:t>WP6</a:t>
            </a:r>
          </a:p>
          <a:p>
            <a:pPr marL="457200" lvl="1" indent="0">
              <a:buNone/>
            </a:pPr>
            <a:r>
              <a:rPr lang="en-US" sz="2400" dirty="0"/>
              <a:t>D6.4.1</a:t>
            </a:r>
            <a:r>
              <a:rPr lang="en-US" sz="2400" dirty="0"/>
              <a:t> </a:t>
            </a:r>
            <a:r>
              <a:rPr lang="en-US" sz="2400" dirty="0"/>
              <a:t>Staff Costs</a:t>
            </a:r>
            <a:r>
              <a:rPr lang="en-US" sz="2400" dirty="0"/>
              <a:t> </a:t>
            </a:r>
            <a:r>
              <a:rPr lang="en-US" sz="2400" dirty="0"/>
              <a:t>Technical Staff</a:t>
            </a:r>
            <a:r>
              <a:rPr lang="en-US" sz="2400" dirty="0"/>
              <a:t> </a:t>
            </a:r>
            <a:r>
              <a:rPr lang="en-US" sz="2400" dirty="0"/>
              <a:t>Person responsible for coordinating the pilot </a:t>
            </a:r>
            <a:r>
              <a:rPr lang="en-US" sz="2400" dirty="0" err="1"/>
              <a:t>programme</a:t>
            </a:r>
            <a:r>
              <a:rPr lang="en-US" sz="2400" dirty="0"/>
              <a:t> in </a:t>
            </a:r>
            <a:r>
              <a:rPr lang="en-US" sz="2400" dirty="0" err="1"/>
              <a:t>Ohrid</a:t>
            </a:r>
            <a:r>
              <a:rPr lang="en-US" sz="2400" dirty="0"/>
              <a:t>. Approx. 240 </a:t>
            </a:r>
            <a:r>
              <a:rPr lang="en-US" sz="2400" dirty="0" err="1"/>
              <a:t>hrs</a:t>
            </a:r>
            <a:r>
              <a:rPr lang="en-US" sz="2400" dirty="0"/>
              <a:t> in 7 months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D6.4.2 </a:t>
            </a:r>
            <a:r>
              <a:rPr lang="en-US" sz="2400" dirty="0"/>
              <a:t>Staff Costs</a:t>
            </a:r>
            <a:r>
              <a:rPr lang="en-US" sz="2400" dirty="0"/>
              <a:t> </a:t>
            </a:r>
            <a:r>
              <a:rPr lang="en-US" sz="2400" dirty="0"/>
              <a:t>Technical Staff</a:t>
            </a:r>
            <a:r>
              <a:rPr lang="en-US" sz="2400" dirty="0"/>
              <a:t> </a:t>
            </a:r>
            <a:r>
              <a:rPr lang="en-US" sz="2400" dirty="0"/>
              <a:t>Person responsible for coordinating the mobile </a:t>
            </a:r>
            <a:r>
              <a:rPr lang="en-US" sz="2400" dirty="0" err="1"/>
              <a:t>programme</a:t>
            </a:r>
            <a:r>
              <a:rPr lang="en-US" sz="2400" dirty="0"/>
              <a:t> in </a:t>
            </a:r>
            <a:r>
              <a:rPr lang="en-US" sz="2400" dirty="0" err="1"/>
              <a:t>Ohrid</a:t>
            </a:r>
            <a:r>
              <a:rPr lang="en-US" sz="2400" dirty="0"/>
              <a:t>. Approx. 4 months X 72hrs/ month</a:t>
            </a:r>
            <a:r>
              <a:rPr lang="en-US" sz="2400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69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r>
              <a:rPr lang="en-US" dirty="0" smtClean="0"/>
              <a:t>WP1</a:t>
            </a:r>
          </a:p>
          <a:p>
            <a:pPr marL="457200" lvl="1" indent="0">
              <a:buNone/>
            </a:pPr>
            <a:r>
              <a:rPr lang="en-US" dirty="0" smtClean="0"/>
              <a:t>D1.4.3 </a:t>
            </a:r>
            <a:r>
              <a:rPr lang="en-US" dirty="0"/>
              <a:t>External Expertise and Services Event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err="1"/>
              <a:t>Organisation</a:t>
            </a:r>
            <a:r>
              <a:rPr lang="en-US" dirty="0"/>
              <a:t> of 1 two-days meeting (coffee/beverages, meals for 20 people in each meeting). 1 Meeting X 2 days X 20 persons X 15€ per persons/ per day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WP2</a:t>
            </a:r>
          </a:p>
          <a:p>
            <a:pPr marL="457200" lvl="1" indent="0">
              <a:buNone/>
            </a:pPr>
            <a:r>
              <a:rPr lang="en-US" dirty="0"/>
              <a:t>D2.4.3 External Expertise and Services Event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err="1"/>
              <a:t>Organisation</a:t>
            </a:r>
            <a:r>
              <a:rPr lang="en-US" dirty="0"/>
              <a:t> of a one-day Public Project Event (Opening Project Conference). Snacks, coffees and beverages for 150 persons (150 X 6€) + sign language translation (30€/</a:t>
            </a:r>
            <a:r>
              <a:rPr lang="en-US" dirty="0" err="1"/>
              <a:t>hr</a:t>
            </a:r>
            <a:r>
              <a:rPr lang="en-US" dirty="0"/>
              <a:t> X 4hrs) + live broadcasting service (0,00€) + conference room &amp; equipment (250€) 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WP3</a:t>
            </a:r>
          </a:p>
          <a:p>
            <a:pPr marL="457200" lvl="1" indent="0">
              <a:buNone/>
            </a:pPr>
            <a:r>
              <a:rPr lang="en-US" dirty="0"/>
              <a:t>D3.4.1</a:t>
            </a:r>
            <a:r>
              <a:rPr lang="en-US" dirty="0"/>
              <a:t> </a:t>
            </a:r>
            <a:r>
              <a:rPr lang="en-US" dirty="0"/>
              <a:t>External Expertise and Services</a:t>
            </a:r>
            <a:r>
              <a:rPr lang="en-US" dirty="0"/>
              <a:t> </a:t>
            </a:r>
            <a:r>
              <a:rPr lang="en-US" dirty="0"/>
              <a:t>Other</a:t>
            </a:r>
            <a:r>
              <a:rPr lang="en-US" dirty="0"/>
              <a:t> </a:t>
            </a:r>
            <a:r>
              <a:rPr lang="en-US" dirty="0"/>
              <a:t>Public opinion poll (questionnaire-based, through telephone survey) with 2000 people minimum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D3.4.1</a:t>
            </a:r>
            <a:r>
              <a:rPr lang="en-US" dirty="0"/>
              <a:t> </a:t>
            </a:r>
            <a:r>
              <a:rPr lang="en-US" dirty="0"/>
              <a:t>External Expertise and Services</a:t>
            </a:r>
            <a:r>
              <a:rPr lang="en-US" dirty="0"/>
              <a:t> </a:t>
            </a:r>
            <a:r>
              <a:rPr lang="en-US" dirty="0"/>
              <a:t>Other</a:t>
            </a:r>
            <a:r>
              <a:rPr lang="en-US" dirty="0"/>
              <a:t> </a:t>
            </a:r>
            <a:r>
              <a:rPr lang="en-US" dirty="0"/>
              <a:t>Translation costs (EN) for of the  final report of the Public opinion poll (80 pages X 12€/page)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D3.4.3</a:t>
            </a:r>
            <a:r>
              <a:rPr lang="en-US" dirty="0"/>
              <a:t> </a:t>
            </a:r>
            <a:r>
              <a:rPr lang="en-US" dirty="0"/>
              <a:t>External Expertise and Services</a:t>
            </a:r>
            <a:r>
              <a:rPr lang="en-US" dirty="0"/>
              <a:t> </a:t>
            </a:r>
            <a:r>
              <a:rPr lang="en-US" dirty="0"/>
              <a:t>Other</a:t>
            </a:r>
            <a:r>
              <a:rPr lang="en-US" dirty="0"/>
              <a:t> </a:t>
            </a:r>
            <a:r>
              <a:rPr lang="en-US" dirty="0"/>
              <a:t>Publishing (printing) of the Joint Guide (see D4.3.3). EN (1000 items X 2,5euro / item), GR (2000 items X 2,5 euro/item), MK (2000 items X 2,5 euro / item)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D3.4.4</a:t>
            </a:r>
            <a:r>
              <a:rPr lang="en-US" dirty="0"/>
              <a:t> </a:t>
            </a:r>
            <a:r>
              <a:rPr lang="en-US" dirty="0"/>
              <a:t>External Expertise and Services</a:t>
            </a:r>
            <a:r>
              <a:rPr lang="en-US" dirty="0"/>
              <a:t> </a:t>
            </a:r>
            <a:r>
              <a:rPr lang="en-US" dirty="0"/>
              <a:t>Event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err="1"/>
              <a:t>Organisation</a:t>
            </a:r>
            <a:r>
              <a:rPr lang="en-US" dirty="0"/>
              <a:t> of 2 three-day workshops. Snacks, coffees etc. for 80 persons (80 X 5€ X 3 days) + room &amp; equipment (150€ X 3 days )+ live broadcasting (0,00€/day) + notepads, pens, folders, etc. for 100 persons (100 X 0,75€)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D3.4.4</a:t>
            </a:r>
            <a:r>
              <a:rPr lang="en-US" dirty="0"/>
              <a:t> </a:t>
            </a:r>
            <a:r>
              <a:rPr lang="en-US" dirty="0"/>
              <a:t>External Expertise and Services</a:t>
            </a:r>
            <a:r>
              <a:rPr lang="en-US" dirty="0"/>
              <a:t> </a:t>
            </a:r>
            <a:r>
              <a:rPr lang="en-US" dirty="0"/>
              <a:t>Technical or scientific Expertise</a:t>
            </a:r>
            <a:r>
              <a:rPr lang="en-US" dirty="0"/>
              <a:t> </a:t>
            </a:r>
            <a:r>
              <a:rPr lang="en-US" dirty="0"/>
              <a:t>Payment to 3 adult trainers, to prepare the </a:t>
            </a:r>
            <a:r>
              <a:rPr lang="en-US" dirty="0" smtClean="0"/>
              <a:t>educational </a:t>
            </a:r>
            <a:r>
              <a:rPr lang="en-US" dirty="0"/>
              <a:t>material and conduct 1 day training (1 day for each workshop)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7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en-US" dirty="0" smtClean="0"/>
              <a:t>WP4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D4.4.5 Equipment Other specific equipment Supply, installation and maintenance service for 1 public (indoor) interactive workbench (4500€). </a:t>
            </a:r>
          </a:p>
          <a:p>
            <a:pPr marL="457200" lvl="1" indent="0">
              <a:buNone/>
            </a:pPr>
            <a:r>
              <a:rPr lang="en-US" dirty="0"/>
              <a:t>WP5</a:t>
            </a:r>
          </a:p>
          <a:p>
            <a:pPr marL="457200" lvl="1" indent="0">
              <a:buNone/>
            </a:pPr>
            <a:r>
              <a:rPr lang="en-US" dirty="0"/>
              <a:t>D5.4.1 Equipment Other specific equipment Provision, installation and maintenance of 3 complete sets of equipment (tablet, wireless sensors for vital sign recording (heart rate, heart pressure, spirometer, cardiograph, weight scale, body temperature, and arterial oxyhemoglobin saturation (Sp02), etc.)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D5.4.2</a:t>
            </a:r>
            <a:r>
              <a:rPr lang="en-US" dirty="0"/>
              <a:t> </a:t>
            </a:r>
            <a:r>
              <a:rPr lang="en-US" dirty="0"/>
              <a:t>Equipment</a:t>
            </a:r>
            <a:r>
              <a:rPr lang="en-US" dirty="0"/>
              <a:t> </a:t>
            </a:r>
            <a:r>
              <a:rPr lang="en-US" dirty="0"/>
              <a:t>Other specific equipment</a:t>
            </a:r>
            <a:r>
              <a:rPr lang="en-US" dirty="0"/>
              <a:t> </a:t>
            </a:r>
            <a:r>
              <a:rPr lang="en-US" dirty="0"/>
              <a:t>Provision, installation and maintenance of 7 complete sets of equipment (tablet/mobile, wireless multi sensor for vital sign recording (heart rate, heart pressure, breath rating, cardiograph, body temperature, glucometer, etc.)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WP6</a:t>
            </a:r>
          </a:p>
          <a:p>
            <a:pPr marL="457200" lvl="1" indent="0">
              <a:buNone/>
            </a:pPr>
            <a:r>
              <a:rPr lang="en-US" dirty="0"/>
              <a:t>D6.4.1</a:t>
            </a:r>
            <a:r>
              <a:rPr lang="en-US" dirty="0"/>
              <a:t> </a:t>
            </a:r>
            <a:r>
              <a:rPr lang="en-US" dirty="0"/>
              <a:t>External Expertise and Services</a:t>
            </a:r>
            <a:r>
              <a:rPr lang="en-US" dirty="0"/>
              <a:t> </a:t>
            </a:r>
            <a:r>
              <a:rPr lang="en-US" dirty="0"/>
              <a:t>Technical or scientific Expertise</a:t>
            </a:r>
            <a:r>
              <a:rPr lang="en-US" dirty="0"/>
              <a:t> </a:t>
            </a:r>
            <a:r>
              <a:rPr lang="en-US" dirty="0"/>
              <a:t>Recruitment of experts team for the local center (2 nurse, 1 psychologist, 2 health visitor, 1 social worker, 1 data administrator). Estimated as follows:  7 professionals X 6 months of the Pilot </a:t>
            </a:r>
            <a:r>
              <a:rPr lang="en-US" dirty="0" err="1"/>
              <a:t>programme</a:t>
            </a:r>
            <a:r>
              <a:rPr lang="en-US" dirty="0"/>
              <a:t> in the Municipality X 500€/month in average.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D6.4.2</a:t>
            </a:r>
            <a:r>
              <a:rPr lang="en-US" dirty="0"/>
              <a:t> </a:t>
            </a:r>
            <a:r>
              <a:rPr lang="en-US" dirty="0"/>
              <a:t>External Expertise and Services</a:t>
            </a:r>
            <a:r>
              <a:rPr lang="en-US" dirty="0"/>
              <a:t> </a:t>
            </a:r>
            <a:r>
              <a:rPr lang="en-US" dirty="0"/>
              <a:t>Technical or scientific Expertise</a:t>
            </a:r>
            <a:r>
              <a:rPr lang="en-US" dirty="0"/>
              <a:t> </a:t>
            </a:r>
            <a:r>
              <a:rPr lang="en-US" dirty="0"/>
              <a:t>Recruitment of expert teams for the mobile units (2 health visitors, 2 social workers, data administrator,). Estimated as follows:  5 professionals X  3 months of the Mobile Units </a:t>
            </a:r>
            <a:r>
              <a:rPr lang="en-US" dirty="0" err="1"/>
              <a:t>Programme</a:t>
            </a:r>
            <a:r>
              <a:rPr lang="en-US" dirty="0"/>
              <a:t> X 600€ / month + travel costs (2350€).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65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D6.4.2</a:t>
            </a:r>
            <a:r>
              <a:rPr lang="en-US" dirty="0"/>
              <a:t> </a:t>
            </a:r>
            <a:r>
              <a:rPr lang="en-US" dirty="0"/>
              <a:t>Equipment</a:t>
            </a:r>
            <a:r>
              <a:rPr lang="en-US" dirty="0"/>
              <a:t> </a:t>
            </a:r>
            <a:r>
              <a:rPr lang="en-US" dirty="0"/>
              <a:t>Other specific equipment</a:t>
            </a:r>
            <a:r>
              <a:rPr lang="en-US" dirty="0"/>
              <a:t> </a:t>
            </a:r>
            <a:r>
              <a:rPr lang="en-US" dirty="0"/>
              <a:t>1 urban vehicle X20100 </a:t>
            </a:r>
            <a:r>
              <a:rPr lang="en-US" dirty="0" err="1"/>
              <a:t>eur</a:t>
            </a:r>
            <a:r>
              <a:rPr lang="en-US" dirty="0"/>
              <a:t> = 20 100 </a:t>
            </a:r>
            <a:r>
              <a:rPr lang="en-US" dirty="0" err="1"/>
              <a:t>eur</a:t>
            </a:r>
            <a:r>
              <a:rPr lang="en-US" dirty="0"/>
              <a:t> . The vehicle shall be used for transport of the mobile units in the  remote places for the pilot and mobile </a:t>
            </a:r>
            <a:r>
              <a:rPr lang="en-US" dirty="0" err="1"/>
              <a:t>programme</a:t>
            </a:r>
            <a:r>
              <a:rPr lang="en-US" dirty="0"/>
              <a:t> in </a:t>
            </a:r>
            <a:r>
              <a:rPr lang="en-US" dirty="0" err="1"/>
              <a:t>Ohrid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60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 smtClean="0"/>
              <a:t>Current problems – Verification of Costs – transfer of funds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4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expenditures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i="1" dirty="0"/>
              <a:t>paid out so </a:t>
            </a:r>
            <a:r>
              <a:rPr lang="en-US" i="1" dirty="0" smtClean="0"/>
              <a:t>far 2000 EUR</a:t>
            </a:r>
            <a:endParaRPr lang="en-US" i="1" dirty="0"/>
          </a:p>
          <a:p>
            <a:pPr lvl="1"/>
            <a:r>
              <a:rPr lang="en-US" i="1" dirty="0"/>
              <a:t>verified so far</a:t>
            </a:r>
          </a:p>
          <a:p>
            <a:pPr lvl="1"/>
            <a:r>
              <a:rPr lang="en-US" i="1" dirty="0"/>
              <a:t>expected paid out expenditures so </a:t>
            </a:r>
            <a:r>
              <a:rPr lang="en-US" i="1" dirty="0" smtClean="0"/>
              <a:t>far – 30000 EUR</a:t>
            </a:r>
            <a:endParaRPr lang="en-US" i="1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91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Publicity outcomes and plans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WP1</a:t>
            </a:r>
          </a:p>
          <a:p>
            <a:pPr marL="457200" lvl="1" indent="0">
              <a:buNone/>
            </a:pPr>
            <a:r>
              <a:rPr lang="en-US" dirty="0"/>
              <a:t>D1.4.3 External Expertise and Services Event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err="1"/>
              <a:t>Organisation</a:t>
            </a:r>
            <a:r>
              <a:rPr lang="en-US" dirty="0"/>
              <a:t> of 1 two-days meeting (coffee/beverages, meals for 20 people in each meeting). 1 Meeting X 2 days X 20 persons X 15€ per persons/ per day </a:t>
            </a:r>
          </a:p>
          <a:p>
            <a:pPr marL="457200" lvl="1" indent="0">
              <a:buNone/>
            </a:pPr>
            <a:r>
              <a:rPr lang="en-US" dirty="0"/>
              <a:t>WP2</a:t>
            </a:r>
          </a:p>
          <a:p>
            <a:pPr marL="457200" lvl="1" indent="0">
              <a:buNone/>
            </a:pPr>
            <a:r>
              <a:rPr lang="en-US" dirty="0"/>
              <a:t>D2.4.3 External Expertise and Services Event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err="1"/>
              <a:t>Organisation</a:t>
            </a:r>
            <a:r>
              <a:rPr lang="en-US" dirty="0"/>
              <a:t> of a one-day Public Project Event (Opening Project Conference). Snacks, coffees and beverages for 150 persons (150 X 6€) + sign language translation (30€/</a:t>
            </a:r>
            <a:r>
              <a:rPr lang="en-US" dirty="0" err="1"/>
              <a:t>hr</a:t>
            </a:r>
            <a:r>
              <a:rPr lang="en-US" dirty="0"/>
              <a:t> X 4hrs) + live broadcasting service (0,00€) + conference room &amp; equipment (250€)  </a:t>
            </a:r>
          </a:p>
        </p:txBody>
      </p:sp>
    </p:spTree>
    <p:extLst>
      <p:ext uri="{BB962C8B-B14F-4D97-AF65-F5344CB8AC3E}">
        <p14:creationId xmlns:p14="http://schemas.microsoft.com/office/powerpoint/2010/main" val="29267417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1317</TotalTime>
  <Words>991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Open Sans</vt:lpstr>
      <vt:lpstr>Open Sans Condensed</vt:lpstr>
      <vt:lpstr>Open Sans Condensed Light</vt:lpstr>
      <vt:lpstr>Open Sans Light</vt:lpstr>
      <vt:lpstr>Θέμα του Office</vt:lpstr>
      <vt:lpstr>4th Project Meeting in Municipality of Ohrid Presenter: Gjorgji Trpeski</vt:lpstr>
      <vt:lpstr>Status of staff recruitments </vt:lpstr>
      <vt:lpstr>Status of Tenders</vt:lpstr>
      <vt:lpstr>Status of Tenders</vt:lpstr>
      <vt:lpstr>Status of Tenders</vt:lpstr>
      <vt:lpstr>Implementation progress</vt:lpstr>
      <vt:lpstr>Status of expenditures </vt:lpstr>
      <vt:lpstr>Publicity outcomes and plans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Windows User</cp:lastModifiedBy>
  <cp:revision>66</cp:revision>
  <cp:lastPrinted>2019-04-08T17:16:41Z</cp:lastPrinted>
  <dcterms:created xsi:type="dcterms:W3CDTF">2017-09-06T09:12:49Z</dcterms:created>
  <dcterms:modified xsi:type="dcterms:W3CDTF">2019-09-04T18:35:34Z</dcterms:modified>
</cp:coreProperties>
</file>