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1" r:id="rId3"/>
    <p:sldId id="310" r:id="rId4"/>
    <p:sldId id="302" r:id="rId5"/>
    <p:sldId id="314" r:id="rId6"/>
    <p:sldId id="319" r:id="rId7"/>
    <p:sldId id="320" r:id="rId8"/>
    <p:sldId id="311" r:id="rId9"/>
    <p:sldId id="313" r:id="rId10"/>
    <p:sldId id="312" r:id="rId11"/>
    <p:sldId id="321" r:id="rId12"/>
    <p:sldId id="318" r:id="rId13"/>
    <p:sldId id="322" r:id="rId14"/>
    <p:sldId id="315" r:id="rId15"/>
    <p:sldId id="316" r:id="rId16"/>
    <p:sldId id="304" r:id="rId17"/>
    <p:sldId id="305" r:id="rId18"/>
    <p:sldId id="317" r:id="rId19"/>
    <p:sldId id="323" r:id="rId20"/>
  </p:sldIdLst>
  <p:sldSz cx="9144000" cy="6858000" type="screen4x3"/>
  <p:notesSz cx="6669088" cy="97758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161"/>
    <a:srgbClr val="A36298"/>
    <a:srgbClr val="1571CD"/>
    <a:srgbClr val="0F4F8F"/>
    <a:srgbClr val="98C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01" autoAdjust="0"/>
  </p:normalViewPr>
  <p:slideViewPr>
    <p:cSldViewPr>
      <p:cViewPr varScale="1">
        <p:scale>
          <a:sx n="40" d="100"/>
          <a:sy n="40" d="100"/>
        </p:scale>
        <p:origin x="193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954" y="-84"/>
      </p:cViewPr>
      <p:guideLst>
        <p:guide orient="horz" pos="3079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88792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88792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r">
              <a:defRPr sz="1200"/>
            </a:lvl1pPr>
          </a:lstStyle>
          <a:p>
            <a:fld id="{C226683E-05A5-468A-875A-9B9361C68514}" type="datetimeFigureOut">
              <a:rPr lang="el-GR" smtClean="0"/>
              <a:t>05/09/19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285462"/>
            <a:ext cx="2890665" cy="488792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776866" y="9285462"/>
            <a:ext cx="2890665" cy="488792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r">
              <a:defRPr sz="1200"/>
            </a:lvl1pPr>
          </a:lstStyle>
          <a:p>
            <a:fld id="{C07502CE-7ED2-49B2-9E0C-BE25A32F625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6267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8792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8792"/>
          </a:xfrm>
          <a:prstGeom prst="rect">
            <a:avLst/>
          </a:prstGeom>
        </p:spPr>
        <p:txBody>
          <a:bodyPr vert="horz" lIns="90187" tIns="45094" rIns="90187" bIns="45094" rtlCol="0"/>
          <a:lstStyle>
            <a:lvl1pPr algn="r">
              <a:defRPr sz="1200"/>
            </a:lvl1pPr>
          </a:lstStyle>
          <a:p>
            <a:fld id="{C19B48D5-814A-427E-A07A-062ADF82EC30}" type="datetimeFigureOut">
              <a:rPr lang="el-GR" smtClean="0"/>
              <a:pPr/>
              <a:t>05/09/19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87" tIns="45094" rIns="90187" bIns="45094" rtlCol="0" anchor="ctr"/>
          <a:lstStyle/>
          <a:p>
            <a:r>
              <a:rPr lang="el-GR" dirty="0" err="1"/>
              <a:t>Δερ</a:t>
            </a:r>
            <a:r>
              <a:rPr lang="el-GR" dirty="0"/>
              <a:t> </a:t>
            </a:r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66909" y="4643517"/>
            <a:ext cx="5335270" cy="4399122"/>
          </a:xfrm>
          <a:prstGeom prst="rect">
            <a:avLst/>
          </a:prstGeom>
        </p:spPr>
        <p:txBody>
          <a:bodyPr vert="horz" lIns="90187" tIns="45094" rIns="90187" bIns="45094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285338"/>
            <a:ext cx="2889938" cy="488792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777607" y="9285338"/>
            <a:ext cx="2889938" cy="488792"/>
          </a:xfrm>
          <a:prstGeom prst="rect">
            <a:avLst/>
          </a:prstGeom>
        </p:spPr>
        <p:txBody>
          <a:bodyPr vert="horz" lIns="90187" tIns="45094" rIns="90187" bIns="45094" rtlCol="0" anchor="b"/>
          <a:lstStyle>
            <a:lvl1pPr algn="r">
              <a:defRPr sz="1200"/>
            </a:lvl1pPr>
          </a:lstStyle>
          <a:p>
            <a:fld id="{64906105-2895-4AE0-AEA3-D1AC0CC26DE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794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07900" y="3504872"/>
            <a:ext cx="8072494" cy="655617"/>
          </a:xfrm>
        </p:spPr>
        <p:txBody>
          <a:bodyPr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07900" y="4266476"/>
            <a:ext cx="8072494" cy="9660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1B495F56-C729-4F5D-BC87-DEEDF2E390C1}"/>
              </a:ext>
            </a:extLst>
          </p:cNvPr>
          <p:cNvSpPr/>
          <p:nvPr userDrawn="1"/>
        </p:nvSpPr>
        <p:spPr>
          <a:xfrm>
            <a:off x="1267252" y="1476792"/>
            <a:ext cx="669674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  <a:t>Cross-border initiative for integrated health and social services promoting safe ageing, early prevention and independent living for all</a:t>
            </a:r>
            <a:b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</a:br>
            <a:r>
              <a:rPr lang="en-US" sz="2000" b="1" dirty="0">
                <a:solidFill>
                  <a:srgbClr val="A36298"/>
                </a:solidFill>
                <a:ea typeface="ＭＳ Ｐゴシック" pitchFamily="-28" charset="-128"/>
              </a:rPr>
              <a:t>– Cross4all –</a:t>
            </a:r>
            <a:r>
              <a:rPr lang="en-US" sz="1800" b="1" dirty="0">
                <a:solidFill>
                  <a:srgbClr val="A36298"/>
                </a:solidFill>
                <a:ea typeface="ＭＳ Ｐゴシック" pitchFamily="-28" charset="-128"/>
              </a:rPr>
              <a:t> </a:t>
            </a:r>
          </a:p>
          <a:p>
            <a:pPr algn="ctr"/>
            <a:r>
              <a:rPr lang="en-GB" sz="1200" i="0" dirty="0">
                <a:solidFill>
                  <a:srgbClr val="A36298"/>
                </a:solidFill>
                <a:ea typeface="ＭＳ Ｐゴシック" pitchFamily="-28" charset="-128"/>
              </a:rPr>
              <a:t>(Reg. No: 1816 / Subsidy Contract No: Cross4all-CN1-SO1.2-SC015)</a:t>
            </a:r>
            <a:endParaRPr lang="en-US" i="0" dirty="0">
              <a:solidFill>
                <a:srgbClr val="A36298"/>
              </a:solidFill>
            </a:endParaRPr>
          </a:p>
        </p:txBody>
      </p:sp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8CB1EB-C855-4420-A7C4-DA41BEE644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366" y="363738"/>
            <a:ext cx="1940566" cy="1251343"/>
          </a:xfrm>
          <a:prstGeom prst="rect">
            <a:avLst/>
          </a:prstGeom>
        </p:spPr>
      </p:pic>
      <p:cxnSp>
        <p:nvCxnSpPr>
          <p:cNvPr id="13" name="12 - Ευθεία γραμμή σύνδεσης">
            <a:extLst>
              <a:ext uri="{FF2B5EF4-FFF2-40B4-BE49-F238E27FC236}">
                <a16:creationId xmlns:a16="http://schemas.microsoft.com/office/drawing/2014/main" id="{302BBAEC-BEE8-42B9-84FA-AF527A88A3CC}"/>
              </a:ext>
            </a:extLst>
          </p:cNvPr>
          <p:cNvCxnSpPr/>
          <p:nvPr userDrawn="1"/>
        </p:nvCxnSpPr>
        <p:spPr>
          <a:xfrm>
            <a:off x="2755616" y="3355404"/>
            <a:ext cx="3714776" cy="1588"/>
          </a:xfrm>
          <a:prstGeom prst="line">
            <a:avLst/>
          </a:prstGeom>
          <a:ln w="19050">
            <a:solidFill>
              <a:srgbClr val="A362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Ομάδα 13">
            <a:extLst>
              <a:ext uri="{FF2B5EF4-FFF2-40B4-BE49-F238E27FC236}">
                <a16:creationId xmlns:a16="http://schemas.microsoft.com/office/drawing/2014/main" id="{A40B494F-6710-44F1-A695-93B3C8BC292B}"/>
              </a:ext>
            </a:extLst>
          </p:cNvPr>
          <p:cNvGrpSpPr/>
          <p:nvPr userDrawn="1"/>
        </p:nvGrpSpPr>
        <p:grpSpPr>
          <a:xfrm>
            <a:off x="1327616" y="5775280"/>
            <a:ext cx="6488767" cy="770059"/>
            <a:chOff x="402889" y="3162256"/>
            <a:chExt cx="11335794" cy="1345284"/>
          </a:xfrm>
        </p:grpSpPr>
        <p:pic>
          <p:nvPicPr>
            <p:cNvPr id="15" name="Εικόνα 14">
              <a:extLst>
                <a:ext uri="{FF2B5EF4-FFF2-40B4-BE49-F238E27FC236}">
                  <a16:creationId xmlns:a16="http://schemas.microsoft.com/office/drawing/2014/main" id="{5D433394-2A1B-43AB-9C56-3AD948A5A3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889" y="3162256"/>
              <a:ext cx="1345284" cy="1345284"/>
            </a:xfrm>
            <a:prstGeom prst="rect">
              <a:avLst/>
            </a:prstGeom>
          </p:spPr>
        </p:pic>
        <p:pic>
          <p:nvPicPr>
            <p:cNvPr id="16" name="Εικόνα 15">
              <a:extLst>
                <a:ext uri="{FF2B5EF4-FFF2-40B4-BE49-F238E27FC236}">
                  <a16:creationId xmlns:a16="http://schemas.microsoft.com/office/drawing/2014/main" id="{FD36588B-75F2-42BD-8CFA-173B95385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1073" y="3255493"/>
              <a:ext cx="1345284" cy="1158809"/>
            </a:xfrm>
            <a:prstGeom prst="rect">
              <a:avLst/>
            </a:prstGeom>
          </p:spPr>
        </p:pic>
        <p:pic>
          <p:nvPicPr>
            <p:cNvPr id="17" name="Εικόνα 16">
              <a:extLst>
                <a:ext uri="{FF2B5EF4-FFF2-40B4-BE49-F238E27FC236}">
                  <a16:creationId xmlns:a16="http://schemas.microsoft.com/office/drawing/2014/main" id="{24993374-1D8A-4394-98E9-F866D702DC7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9261" y="3349923"/>
              <a:ext cx="1345280" cy="969947"/>
            </a:xfrm>
            <a:prstGeom prst="rect">
              <a:avLst/>
            </a:prstGeom>
          </p:spPr>
        </p:pic>
        <p:pic>
          <p:nvPicPr>
            <p:cNvPr id="18" name="Εικόνα 17">
              <a:extLst>
                <a:ext uri="{FF2B5EF4-FFF2-40B4-BE49-F238E27FC236}">
                  <a16:creationId xmlns:a16="http://schemas.microsoft.com/office/drawing/2014/main" id="{7C326A25-C062-4193-9B69-678D86D53B6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8184" y="3162256"/>
              <a:ext cx="898369" cy="1345284"/>
            </a:xfrm>
            <a:prstGeom prst="rect">
              <a:avLst/>
            </a:prstGeom>
          </p:spPr>
        </p:pic>
        <p:pic>
          <p:nvPicPr>
            <p:cNvPr id="19" name="Εικόνα 18">
              <a:extLst>
                <a:ext uri="{FF2B5EF4-FFF2-40B4-BE49-F238E27FC236}">
                  <a16:creationId xmlns:a16="http://schemas.microsoft.com/office/drawing/2014/main" id="{EF20867B-12EB-4093-9B89-EEE3F88B7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5624" y="3611701"/>
              <a:ext cx="1345284" cy="446390"/>
            </a:xfrm>
            <a:prstGeom prst="rect">
              <a:avLst/>
            </a:prstGeom>
          </p:spPr>
        </p:pic>
        <p:pic>
          <p:nvPicPr>
            <p:cNvPr id="27" name="Εικόνα 26">
              <a:extLst>
                <a:ext uri="{FF2B5EF4-FFF2-40B4-BE49-F238E27FC236}">
                  <a16:creationId xmlns:a16="http://schemas.microsoft.com/office/drawing/2014/main" id="{8D81AE43-AE20-44CA-B1C6-91290C99406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4250" y="3209116"/>
              <a:ext cx="1244433" cy="1244433"/>
            </a:xfrm>
            <a:prstGeom prst="rect">
              <a:avLst/>
            </a:prstGeom>
          </p:spPr>
        </p:pic>
      </p:grpSp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D60A481A-A881-426E-8475-9D2199FFB8DE}"/>
              </a:ext>
            </a:extLst>
          </p:cNvPr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35" y="207377"/>
            <a:ext cx="4600575" cy="151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05/09/19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05/09/19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E93E9E61-EE2E-4840-BA32-FF9F620D19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02" b="5754"/>
          <a:stretch/>
        </p:blipFill>
        <p:spPr>
          <a:xfrm>
            <a:off x="6910164" y="6374474"/>
            <a:ext cx="1940566" cy="46104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63408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36298"/>
                </a:solidFill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  <a:lvl4pPr>
              <a:defRPr sz="2200">
                <a:latin typeface="+mn-lt"/>
              </a:defRPr>
            </a:lvl4pPr>
            <a:lvl5pPr>
              <a:defRPr sz="2200">
                <a:latin typeface="+mn-lt"/>
              </a:defRPr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id="{CBE2806C-DD83-45B5-BB8B-E865F58DE3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8596" y="6357958"/>
            <a:ext cx="8305800" cy="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6D25F28D-27E2-454F-82BD-AF8ED2239AA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483768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5B396CB5-2E40-4340-8245-AABAF4EEECA9}"/>
              </a:ext>
            </a:extLst>
          </p:cNvPr>
          <p:cNvSpPr/>
          <p:nvPr userDrawn="1"/>
        </p:nvSpPr>
        <p:spPr>
          <a:xfrm>
            <a:off x="927674" y="908720"/>
            <a:ext cx="7806722" cy="59299"/>
          </a:xfrm>
          <a:prstGeom prst="rect">
            <a:avLst/>
          </a:prstGeom>
          <a:solidFill>
            <a:srgbClr val="A36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57734D68-D433-418C-80C0-0D7DD2644A22}"/>
              </a:ext>
            </a:extLst>
          </p:cNvPr>
          <p:cNvSpPr/>
          <p:nvPr userDrawn="1"/>
        </p:nvSpPr>
        <p:spPr>
          <a:xfrm>
            <a:off x="2515403" y="6390364"/>
            <a:ext cx="45048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2637155" algn="ctr"/>
                <a:tab pos="5274310" algn="r"/>
              </a:tabLst>
            </a:pPr>
            <a: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project is co-funded by the European Union and National Funds </a:t>
            </a:r>
            <a:b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participating countries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AAE77317-88CA-4797-812A-B671DE8B0B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3" r="44088" b="9202"/>
          <a:stretch/>
        </p:blipFill>
        <p:spPr>
          <a:xfrm>
            <a:off x="127072" y="268120"/>
            <a:ext cx="700512" cy="720228"/>
          </a:xfrm>
          <a:prstGeom prst="rect">
            <a:avLst/>
          </a:prstGeom>
        </p:spPr>
      </p:pic>
      <p:sp>
        <p:nvSpPr>
          <p:cNvPr id="12" name="Line 8">
            <a:extLst>
              <a:ext uri="{FF2B5EF4-FFF2-40B4-BE49-F238E27FC236}">
                <a16:creationId xmlns:a16="http://schemas.microsoft.com/office/drawing/2014/main" id="{AD8C29FB-D1A5-4F75-ABAF-A5F95B7E550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7020272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9DA42902-75D6-4F8F-90F1-09739E31C3EF}"/>
              </a:ext>
            </a:extLst>
          </p:cNvPr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283"/>
          <a:stretch/>
        </p:blipFill>
        <p:spPr bwMode="auto">
          <a:xfrm>
            <a:off x="293271" y="6290477"/>
            <a:ext cx="2266754" cy="497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05/09/19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05/09/19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05/09/19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05/09/19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05/09/19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05/09/19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05/09/19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05/09/19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1D2D0ED-5B63-4087-A4B2-62C7D4B6A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431" y="3499421"/>
            <a:ext cx="8072494" cy="1220959"/>
          </a:xfrm>
        </p:spPr>
        <p:txBody>
          <a:bodyPr>
            <a:normAutofit/>
          </a:bodyPr>
          <a:lstStyle/>
          <a:p>
            <a:r>
              <a:rPr lang="en-GB" dirty="0"/>
              <a:t>Progress and plans of PB5</a:t>
            </a:r>
            <a:endParaRPr lang="en-US" dirty="0"/>
          </a:p>
        </p:txBody>
      </p:sp>
      <p:sp>
        <p:nvSpPr>
          <p:cNvPr id="7" name="Υπότιτλος 6">
            <a:extLst>
              <a:ext uri="{FF2B5EF4-FFF2-40B4-BE49-F238E27FC236}">
                <a16:creationId xmlns:a16="http://schemas.microsoft.com/office/drawing/2014/main" id="{DD7C0C43-FD63-4397-A514-2C8615015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94" y="4708026"/>
            <a:ext cx="8072494" cy="1002265"/>
          </a:xfrm>
          <a:solidFill>
            <a:srgbClr val="A36298"/>
          </a:solidFill>
          <a:ln>
            <a:solidFill>
              <a:srgbClr val="A36298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000" b="1" dirty="0">
                <a:solidFill>
                  <a:schemeClr val="bg1"/>
                </a:solidFill>
              </a:rPr>
              <a:t>4</a:t>
            </a:r>
            <a:r>
              <a:rPr lang="en-GB" sz="2000" b="1" baseline="30000" dirty="0">
                <a:solidFill>
                  <a:schemeClr val="bg1"/>
                </a:solidFill>
              </a:rPr>
              <a:t>th </a:t>
            </a:r>
            <a:r>
              <a:rPr lang="en-GB" sz="2000" b="1" dirty="0">
                <a:solidFill>
                  <a:schemeClr val="bg1"/>
                </a:solidFill>
              </a:rPr>
              <a:t>Project Meeting, 4-6 September 2019</a:t>
            </a:r>
          </a:p>
          <a:p>
            <a:pPr>
              <a:lnSpc>
                <a:spcPct val="110000"/>
              </a:lnSpc>
            </a:pPr>
            <a:r>
              <a:rPr lang="en-GB" sz="1500" dirty="0">
                <a:solidFill>
                  <a:schemeClr val="bg1"/>
                </a:solidFill>
              </a:rPr>
              <a:t>Host: Municipality of </a:t>
            </a:r>
            <a:r>
              <a:rPr lang="en-GB" sz="1500" dirty="0" err="1">
                <a:solidFill>
                  <a:schemeClr val="bg1"/>
                </a:solidFill>
              </a:rPr>
              <a:t>Ohrid</a:t>
            </a:r>
            <a:r>
              <a:rPr lang="en-GB" sz="1500" dirty="0">
                <a:solidFill>
                  <a:schemeClr val="bg1"/>
                </a:solidFill>
              </a:rPr>
              <a:t>, Republic of North Macedonia (PB4)</a:t>
            </a:r>
          </a:p>
          <a:p>
            <a:pPr>
              <a:lnSpc>
                <a:spcPct val="110000"/>
              </a:lnSpc>
            </a:pPr>
            <a:r>
              <a:rPr lang="en-GB" sz="1500" dirty="0">
                <a:solidFill>
                  <a:schemeClr val="bg1"/>
                </a:solidFill>
              </a:rPr>
              <a:t>Venue: HOTEL METROPOL, </a:t>
            </a:r>
            <a:r>
              <a:rPr lang="en-GB" sz="1500" dirty="0" err="1">
                <a:solidFill>
                  <a:schemeClr val="bg1"/>
                </a:solidFill>
              </a:rPr>
              <a:t>Ohrid</a:t>
            </a:r>
            <a:endParaRPr lang="en-GB" sz="1500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E853FD28-4274-463C-B1F9-4D4166E35DF9}"/>
              </a:ext>
            </a:extLst>
          </p:cNvPr>
          <p:cNvSpPr/>
          <p:nvPr/>
        </p:nvSpPr>
        <p:spPr>
          <a:xfrm>
            <a:off x="571430" y="5720235"/>
            <a:ext cx="8072494" cy="864096"/>
          </a:xfrm>
          <a:prstGeom prst="rect">
            <a:avLst/>
          </a:prstGeom>
          <a:noFill/>
          <a:ln>
            <a:solidFill>
              <a:srgbClr val="A36298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10000"/>
              </a:lnSpc>
              <a:spcBef>
                <a:spcPct val="20000"/>
              </a:spcBef>
            </a:pPr>
            <a:endParaRPr lang="en-U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 and status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u="sng" dirty="0"/>
              <a:t>WP3 (esp. Activity 3.3, 3.4, 3.5 )</a:t>
            </a:r>
            <a:endParaRPr lang="el-GR" sz="1600" dirty="0"/>
          </a:p>
          <a:p>
            <a:r>
              <a:rPr lang="en-US" sz="1600" b="1" dirty="0"/>
              <a:t>Key Staff assigned </a:t>
            </a:r>
            <a:r>
              <a:rPr lang="en-US" sz="1600" dirty="0"/>
              <a:t>to the Project</a:t>
            </a:r>
          </a:p>
          <a:p>
            <a:r>
              <a:rPr lang="en-US" sz="1600" dirty="0"/>
              <a:t>Studying - Archiving - </a:t>
            </a:r>
            <a:r>
              <a:rPr lang="en-US" sz="1600" b="1" dirty="0"/>
              <a:t>Desk based investigation research </a:t>
            </a:r>
            <a:r>
              <a:rPr lang="en-US" sz="1600" dirty="0"/>
              <a:t>in relation to the subject to be addressed in WP3 </a:t>
            </a:r>
          </a:p>
          <a:p>
            <a:r>
              <a:rPr lang="en-US" sz="1600" b="1" dirty="0"/>
              <a:t>Studying</a:t>
            </a:r>
            <a:r>
              <a:rPr lang="en-US" sz="1600" dirty="0"/>
              <a:t> the </a:t>
            </a:r>
            <a:r>
              <a:rPr lang="en-US" sz="1600" b="1" dirty="0"/>
              <a:t>requirements</a:t>
            </a:r>
            <a:r>
              <a:rPr lang="en-US" sz="1600" dirty="0"/>
              <a:t> of the relevant </a:t>
            </a:r>
            <a:r>
              <a:rPr lang="en-US" sz="1600" b="1" dirty="0"/>
              <a:t>tender</a:t>
            </a:r>
            <a:r>
              <a:rPr lang="en-US" sz="1600" dirty="0"/>
              <a:t> that is focusing on </a:t>
            </a:r>
            <a:r>
              <a:rPr lang="en-US" sz="1600" b="1" dirty="0"/>
              <a:t>Activity 3.3: </a:t>
            </a:r>
            <a:r>
              <a:rPr lang="en-US" sz="1600" dirty="0"/>
              <a:t>Common strategy, action plan &amp; guide, Activity 3.4: Workshops (health &amp; social care professionals) &amp; </a:t>
            </a:r>
            <a:r>
              <a:rPr lang="en-US" sz="1600" b="1" dirty="0"/>
              <a:t>Activity 3.5</a:t>
            </a:r>
            <a:r>
              <a:rPr lang="en-US" sz="1600" dirty="0"/>
              <a:t>: Awareness and activation raising campaign</a:t>
            </a:r>
          </a:p>
          <a:p>
            <a:r>
              <a:rPr lang="en-US" sz="1600" b="1" dirty="0"/>
              <a:t>Drafting the relevant tender </a:t>
            </a:r>
            <a:r>
              <a:rPr lang="en-US" sz="1600" dirty="0"/>
              <a:t>(requirements, introductory section, main objective, etc.) for </a:t>
            </a:r>
          </a:p>
          <a:p>
            <a:pPr lvl="1"/>
            <a:r>
              <a:rPr lang="en-US" sz="1600" b="1" dirty="0"/>
              <a:t>D3.5.3 </a:t>
            </a:r>
            <a:r>
              <a:rPr lang="en-US" sz="1600" dirty="0"/>
              <a:t>Contribution to the Joint Strategy and Action Plan formulation, </a:t>
            </a:r>
          </a:p>
          <a:p>
            <a:pPr lvl="1"/>
            <a:r>
              <a:rPr lang="en-US" sz="1600" b="1" dirty="0"/>
              <a:t>D3.5.4</a:t>
            </a:r>
            <a:r>
              <a:rPr lang="en-US" sz="1600" dirty="0"/>
              <a:t> </a:t>
            </a:r>
            <a:r>
              <a:rPr lang="en-US" sz="1600" dirty="0" err="1"/>
              <a:t>Organisation</a:t>
            </a:r>
            <a:r>
              <a:rPr lang="en-US" sz="1600" dirty="0"/>
              <a:t> of 2 three-day workshops for health and social care professionals, Preparation of the educational material and conduction of 1 day training for health and social care professionals (1 day for each workshop), and payment to 3 adult trainers </a:t>
            </a:r>
          </a:p>
          <a:p>
            <a:pPr lvl="1"/>
            <a:r>
              <a:rPr lang="en-US" sz="1600" b="1" dirty="0"/>
              <a:t>D3.5.5 </a:t>
            </a:r>
            <a:r>
              <a:rPr lang="en-US" sz="1600" dirty="0" err="1"/>
              <a:t>Organisation</a:t>
            </a:r>
            <a:r>
              <a:rPr lang="en-US" sz="1600" dirty="0"/>
              <a:t> of 1 three-day seminar on health literacy and digital health literacy of citizens, Preparation of the educational material and conduction of the 1 day training (1 day for each workshop) to improve the levels of health literacy and digital health literacy among the citizens and to better self-manage their health issues, and exploit outcomes of the Project, and payment to 3 special adult trainers. </a:t>
            </a:r>
          </a:p>
          <a:p>
            <a:pPr lvl="0"/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2306623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 and status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u="sng" dirty="0"/>
              <a:t>WP3 (esp. Activity 3.3, 3.4, 3.5 )</a:t>
            </a:r>
            <a:endParaRPr lang="el-GR" sz="1600" dirty="0"/>
          </a:p>
          <a:p>
            <a:r>
              <a:rPr lang="en-US" sz="1600" b="1" dirty="0"/>
              <a:t>Procurement</a:t>
            </a:r>
            <a:r>
              <a:rPr lang="en-US" sz="1600" dirty="0"/>
              <a:t> for WP3 </a:t>
            </a:r>
            <a:r>
              <a:rPr lang="en-US" sz="1600" b="1" dirty="0"/>
              <a:t>completed 15/1/2019</a:t>
            </a:r>
            <a:endParaRPr lang="en-US" sz="1600" dirty="0"/>
          </a:p>
          <a:p>
            <a:pPr lvl="1"/>
            <a:r>
              <a:rPr lang="en-US" sz="1600" dirty="0"/>
              <a:t>Preparation &amp; completion of the </a:t>
            </a:r>
            <a:r>
              <a:rPr lang="en-US" sz="1600" b="1" dirty="0"/>
              <a:t>Terms of References</a:t>
            </a:r>
            <a:r>
              <a:rPr lang="en-US" sz="1600" dirty="0"/>
              <a:t> for the </a:t>
            </a:r>
            <a:r>
              <a:rPr lang="en-US" sz="1600" b="1" dirty="0"/>
              <a:t>tender</a:t>
            </a:r>
            <a:r>
              <a:rPr lang="en-US" sz="1600" dirty="0"/>
              <a:t> of specialized services for </a:t>
            </a:r>
            <a:r>
              <a:rPr lang="en-US" sz="1600" b="1" dirty="0"/>
              <a:t>D3.5.3, D3.5.4, D3.5.5</a:t>
            </a:r>
            <a:r>
              <a:rPr lang="en-US" sz="1600" dirty="0"/>
              <a:t>. (1580/15.01.2019) entitled “Provision of services for the implementation of the Cross4all Project activities”, total budget estimated at </a:t>
            </a:r>
            <a:r>
              <a:rPr lang="en-US" sz="1600" b="1" dirty="0"/>
              <a:t>21.889,98</a:t>
            </a:r>
            <a:r>
              <a:rPr lang="en-US" sz="1600" dirty="0"/>
              <a:t> </a:t>
            </a:r>
            <a:r>
              <a:rPr lang="en-US" sz="1600" b="1" dirty="0"/>
              <a:t>Euro</a:t>
            </a:r>
            <a:r>
              <a:rPr lang="en-US" sz="1600" dirty="0"/>
              <a:t> (including VAT).</a:t>
            </a:r>
          </a:p>
          <a:p>
            <a:r>
              <a:rPr lang="en-US" sz="1600" b="1" dirty="0"/>
              <a:t>Tender published 12/2/2019</a:t>
            </a:r>
          </a:p>
          <a:p>
            <a:pPr lvl="1"/>
            <a:r>
              <a:rPr lang="en-US" sz="1600" dirty="0"/>
              <a:t>The </a:t>
            </a:r>
            <a:r>
              <a:rPr lang="en-US" sz="1600" b="1" dirty="0"/>
              <a:t>tender</a:t>
            </a:r>
            <a:r>
              <a:rPr lang="en-US" sz="1600" dirty="0"/>
              <a:t> (5226/12-02-2019 Call/Invitation for Tenders) was </a:t>
            </a:r>
            <a:r>
              <a:rPr lang="en-US" sz="1600" b="1" dirty="0"/>
              <a:t>published</a:t>
            </a:r>
            <a:r>
              <a:rPr lang="en-US" sz="1600" dirty="0"/>
              <a:t> appropriately on </a:t>
            </a:r>
            <a:r>
              <a:rPr lang="en-US" sz="1600" b="1" dirty="0"/>
              <a:t>12/02/2019</a:t>
            </a:r>
            <a:endParaRPr lang="en-US" sz="1600" dirty="0"/>
          </a:p>
          <a:p>
            <a:r>
              <a:rPr lang="en-US" sz="1600" b="1" dirty="0"/>
              <a:t>Contract signed 1/4/2019</a:t>
            </a:r>
          </a:p>
          <a:p>
            <a:pPr lvl="1"/>
            <a:r>
              <a:rPr lang="en-US" sz="1600" b="1" dirty="0"/>
              <a:t>Assignment completed</a:t>
            </a:r>
            <a:r>
              <a:rPr lang="en-US" sz="1600" dirty="0"/>
              <a:t> on </a:t>
            </a:r>
            <a:r>
              <a:rPr lang="en-US" sz="1600" b="1" dirty="0"/>
              <a:t>1/4/2019</a:t>
            </a:r>
            <a:r>
              <a:rPr lang="en-US" sz="1600" dirty="0"/>
              <a:t> (signing of the Contract with the Contractor</a:t>
            </a:r>
          </a:p>
          <a:p>
            <a:pPr lvl="1"/>
            <a:r>
              <a:rPr lang="en-US" sz="1600" dirty="0"/>
              <a:t>Contract is being implemented (</a:t>
            </a:r>
            <a:r>
              <a:rPr lang="en-US" sz="1600" b="1" dirty="0"/>
              <a:t>established communication, e-mails &amp; meetings, receive and review intermediate deliverables </a:t>
            </a:r>
            <a:r>
              <a:rPr lang="en-US" sz="1600" dirty="0"/>
              <a:t>etc.). </a:t>
            </a:r>
          </a:p>
          <a:p>
            <a:pPr lvl="1"/>
            <a:r>
              <a:rPr lang="en-US" sz="1600" b="1" dirty="0"/>
              <a:t>Workshops &amp; Seminar to be </a:t>
            </a:r>
            <a:r>
              <a:rPr lang="en-US" sz="1600" b="1" dirty="0" err="1"/>
              <a:t>organised</a:t>
            </a:r>
            <a:r>
              <a:rPr lang="en-US" sz="1600" b="1" dirty="0"/>
              <a:t> in autumn 2019. </a:t>
            </a:r>
          </a:p>
          <a:p>
            <a:pPr lvl="1"/>
            <a:r>
              <a:rPr lang="en-US" sz="1600" b="1" dirty="0"/>
              <a:t>Contribution to the Joint Strategy &amp; Action Plan formulation is under preparation.</a:t>
            </a:r>
          </a:p>
          <a:p>
            <a:pPr lvl="0"/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1716171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 and status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u="sng" dirty="0"/>
              <a:t>WP4 </a:t>
            </a:r>
            <a:r>
              <a:rPr lang="en-US" sz="1800" u="sng" dirty="0"/>
              <a:t>(Activity 4.5)</a:t>
            </a:r>
            <a:r>
              <a:rPr lang="en-US" sz="1800" b="1" u="sng" dirty="0"/>
              <a:t> &amp; WP5 </a:t>
            </a:r>
            <a:r>
              <a:rPr lang="en-US" sz="1800" u="sng" dirty="0"/>
              <a:t>(Activity 5.1, 5.2)</a:t>
            </a:r>
            <a:r>
              <a:rPr lang="en-US" sz="1800" b="1" u="sng" dirty="0"/>
              <a:t>: Equipment of the Pilot </a:t>
            </a:r>
            <a:r>
              <a:rPr lang="en-US" sz="1800" b="1" u="sng" dirty="0" err="1"/>
              <a:t>programme</a:t>
            </a:r>
            <a:endParaRPr lang="el-GR" sz="1800" dirty="0"/>
          </a:p>
          <a:p>
            <a:pPr lvl="0"/>
            <a:r>
              <a:rPr lang="en-US" sz="1800" b="1" dirty="0"/>
              <a:t>Programming of the work of WP 5, </a:t>
            </a:r>
            <a:r>
              <a:rPr lang="en-US" sz="1800" dirty="0"/>
              <a:t>particularly programming Activity 5.1: Mobile sets for preventive health checks &amp; Activity 5.2: Tele-monitoring kits for remote citizens </a:t>
            </a:r>
          </a:p>
          <a:p>
            <a:pPr lvl="1"/>
            <a:r>
              <a:rPr lang="en-US" sz="1800" b="1" dirty="0"/>
              <a:t>communication with LB, </a:t>
            </a:r>
          </a:p>
          <a:p>
            <a:pPr lvl="1"/>
            <a:r>
              <a:rPr lang="en-US" sz="1800" b="1" dirty="0"/>
              <a:t>meetings with LB &amp; KAPI</a:t>
            </a:r>
            <a:r>
              <a:rPr lang="el-GR" sz="1800" b="1" dirty="0"/>
              <a:t>-</a:t>
            </a:r>
            <a:r>
              <a:rPr lang="en-US" sz="1800" b="1" dirty="0"/>
              <a:t>legal entity of local </a:t>
            </a:r>
            <a:r>
              <a:rPr lang="en-US" sz="1800" b="1" dirty="0" err="1"/>
              <a:t>centre</a:t>
            </a:r>
            <a:endParaRPr lang="en-US" sz="1800" dirty="0"/>
          </a:p>
          <a:p>
            <a:pPr lvl="0"/>
            <a:r>
              <a:rPr lang="en-US" sz="1800" dirty="0"/>
              <a:t>Preparation &amp; completion of the </a:t>
            </a:r>
            <a:r>
              <a:rPr lang="en-US" sz="1800" b="1" dirty="0"/>
              <a:t>Terms of References</a:t>
            </a:r>
            <a:r>
              <a:rPr lang="en-US" sz="1800" dirty="0"/>
              <a:t> for the </a:t>
            </a:r>
            <a:r>
              <a:rPr lang="en-US" sz="1800" b="1" dirty="0"/>
              <a:t>tender</a:t>
            </a:r>
            <a:r>
              <a:rPr lang="en-US" sz="1800" dirty="0"/>
              <a:t> of supply of equipment for </a:t>
            </a:r>
            <a:r>
              <a:rPr lang="en-GB" sz="1800" b="1" dirty="0"/>
              <a:t>D4.5.5,</a:t>
            </a:r>
            <a:r>
              <a:rPr lang="en-US" sz="1800" b="1" dirty="0"/>
              <a:t> D5.5.1, D5.5.2 </a:t>
            </a:r>
            <a:r>
              <a:rPr lang="en-US" sz="1800" dirty="0"/>
              <a:t>(15766/</a:t>
            </a:r>
            <a:r>
              <a:rPr lang="en-US" sz="1800" b="1" dirty="0"/>
              <a:t>24.05.2019</a:t>
            </a:r>
            <a:r>
              <a:rPr lang="en-US" sz="1800" dirty="0"/>
              <a:t>) entitled “Supply of equipment for implementation of the Cross4all Project”, total budget estimated at </a:t>
            </a:r>
            <a:r>
              <a:rPr lang="en-US" sz="1800" b="1" dirty="0"/>
              <a:t>50.899,98</a:t>
            </a:r>
            <a:r>
              <a:rPr lang="en-US" sz="1800" dirty="0"/>
              <a:t> </a:t>
            </a:r>
            <a:r>
              <a:rPr lang="en-US" sz="1800" b="1" dirty="0"/>
              <a:t>Euro</a:t>
            </a:r>
            <a:r>
              <a:rPr lang="en-US" sz="1800" dirty="0"/>
              <a:t> (including VAT). </a:t>
            </a:r>
          </a:p>
          <a:p>
            <a:pPr lvl="0"/>
            <a:r>
              <a:rPr lang="en-US" sz="1800" b="1" dirty="0"/>
              <a:t>Tender</a:t>
            </a:r>
            <a:r>
              <a:rPr lang="en-US" sz="1800" dirty="0"/>
              <a:t> was </a:t>
            </a:r>
            <a:r>
              <a:rPr lang="en-US" sz="1800" b="1" dirty="0"/>
              <a:t>published</a:t>
            </a:r>
            <a:r>
              <a:rPr lang="en-US" sz="1800" dirty="0"/>
              <a:t> on </a:t>
            </a:r>
            <a:r>
              <a:rPr lang="en-US" sz="1800" b="1" dirty="0"/>
              <a:t>4/7/2019</a:t>
            </a:r>
            <a:r>
              <a:rPr lang="en-US" sz="1800" dirty="0"/>
              <a:t> (see Tender 17/19476/02.07.2019)</a:t>
            </a:r>
            <a:r>
              <a:rPr lang="en-US" sz="1800" baseline="30000" dirty="0"/>
              <a:t> </a:t>
            </a:r>
            <a:endParaRPr lang="en-US" sz="1800" dirty="0"/>
          </a:p>
          <a:p>
            <a:pPr lvl="0"/>
            <a:r>
              <a:rPr lang="en-US" sz="1800" b="1" dirty="0" err="1"/>
              <a:t>ToRs</a:t>
            </a:r>
            <a:r>
              <a:rPr lang="en-US" sz="1800" dirty="0"/>
              <a:t> were previously </a:t>
            </a:r>
            <a:r>
              <a:rPr lang="en-US" sz="1800" b="1" dirty="0"/>
              <a:t>sent to Project officer</a:t>
            </a:r>
            <a:r>
              <a:rPr lang="en-US" sz="1800" dirty="0"/>
              <a:t> &amp; to </a:t>
            </a:r>
            <a:r>
              <a:rPr lang="en-US" sz="1800" b="1" dirty="0"/>
              <a:t>LB1</a:t>
            </a:r>
            <a:r>
              <a:rPr lang="en-US" sz="1800" dirty="0"/>
              <a:t>, and then to Partners </a:t>
            </a:r>
            <a:r>
              <a:rPr lang="en-US" sz="1800" b="1" dirty="0"/>
              <a:t>PB4</a:t>
            </a:r>
            <a:r>
              <a:rPr lang="en-US" sz="1800" dirty="0"/>
              <a:t> and </a:t>
            </a:r>
            <a:r>
              <a:rPr lang="en-US" sz="1800" b="1" dirty="0"/>
              <a:t>PB6</a:t>
            </a:r>
            <a:r>
              <a:rPr lang="en-US" sz="1800" dirty="0"/>
              <a:t> </a:t>
            </a:r>
            <a:r>
              <a:rPr lang="en-GB" sz="1800" dirty="0"/>
              <a:t>as it might be of help to them</a:t>
            </a:r>
          </a:p>
          <a:p>
            <a:pPr lvl="0"/>
            <a:endParaRPr lang="el-GR" sz="1800" dirty="0"/>
          </a:p>
          <a:p>
            <a:pPr marL="0" lvl="0" indent="0">
              <a:buNone/>
            </a:pP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953299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 and status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5893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u="sng" dirty="0"/>
              <a:t>WP4 </a:t>
            </a:r>
            <a:r>
              <a:rPr lang="en-US" sz="1800" u="sng" dirty="0"/>
              <a:t>(Activity 4.5) </a:t>
            </a:r>
            <a:r>
              <a:rPr lang="en-US" sz="1800" b="1" u="sng" dirty="0"/>
              <a:t>&amp; WP6 (</a:t>
            </a:r>
            <a:r>
              <a:rPr lang="en-US" sz="1800" u="sng" dirty="0"/>
              <a:t>Activity 6.1, 6.2)</a:t>
            </a:r>
            <a:r>
              <a:rPr lang="en-US" sz="1800" b="1" u="sng" dirty="0"/>
              <a:t>: Services of Pilot </a:t>
            </a:r>
            <a:r>
              <a:rPr lang="en-US" sz="1800" b="1" u="sng" dirty="0" err="1"/>
              <a:t>programme</a:t>
            </a:r>
            <a:endParaRPr lang="en-US" sz="1800" b="1" u="sng" dirty="0"/>
          </a:p>
          <a:p>
            <a:pPr lvl="0"/>
            <a:r>
              <a:rPr lang="en-US" sz="1800" dirty="0"/>
              <a:t>Preparation &amp; completion of the </a:t>
            </a:r>
            <a:r>
              <a:rPr lang="en-US" sz="1800" b="1" dirty="0"/>
              <a:t>Terms of References</a:t>
            </a:r>
            <a:r>
              <a:rPr lang="en-US" sz="1800" dirty="0"/>
              <a:t> for the </a:t>
            </a:r>
            <a:r>
              <a:rPr lang="en-US" sz="1800" b="1" dirty="0"/>
              <a:t>tender</a:t>
            </a:r>
            <a:r>
              <a:rPr lang="en-US" sz="1800" dirty="0"/>
              <a:t> of the pilot </a:t>
            </a:r>
            <a:r>
              <a:rPr lang="en-US" sz="1800" dirty="0" err="1"/>
              <a:t>programme</a:t>
            </a:r>
            <a:r>
              <a:rPr lang="en-US" sz="1800" dirty="0"/>
              <a:t> for </a:t>
            </a:r>
            <a:r>
              <a:rPr lang="en-GB" sz="1800" b="1" dirty="0"/>
              <a:t>D4.5.5,</a:t>
            </a:r>
            <a:r>
              <a:rPr lang="en-US" sz="1800" b="1" dirty="0"/>
              <a:t> D6.5.1, D6.5.2</a:t>
            </a:r>
            <a:r>
              <a:rPr lang="en-US" sz="1800" dirty="0"/>
              <a:t> (19182/</a:t>
            </a:r>
            <a:r>
              <a:rPr lang="en-US" sz="1800" b="1" dirty="0"/>
              <a:t>28.06.2019</a:t>
            </a:r>
            <a:r>
              <a:rPr lang="en-US" sz="1800" dirty="0"/>
              <a:t> entitled “Support services of the pilot </a:t>
            </a:r>
            <a:r>
              <a:rPr lang="en-US" sz="1800" dirty="0" err="1"/>
              <a:t>programme</a:t>
            </a:r>
            <a:r>
              <a:rPr lang="en-US" sz="1800" dirty="0"/>
              <a:t> of the Municipality of Neapoli-</a:t>
            </a:r>
            <a:r>
              <a:rPr lang="en-US" sz="1800" dirty="0" err="1"/>
              <a:t>Sykies</a:t>
            </a:r>
            <a:r>
              <a:rPr lang="en-US" sz="1800" dirty="0"/>
              <a:t> in the context of the Cross4all Project”, total budget estimated at </a:t>
            </a:r>
            <a:r>
              <a:rPr lang="en-US" sz="1800" b="1" dirty="0"/>
              <a:t>99.299,93 Euro</a:t>
            </a:r>
            <a:r>
              <a:rPr lang="en-US" sz="1800" dirty="0"/>
              <a:t> (including VAT)</a:t>
            </a:r>
          </a:p>
          <a:p>
            <a:pPr lvl="0"/>
            <a:r>
              <a:rPr lang="en-US" sz="1800" b="1" dirty="0"/>
              <a:t>Tender</a:t>
            </a:r>
            <a:r>
              <a:rPr lang="en-US" sz="1800" dirty="0"/>
              <a:t> was </a:t>
            </a:r>
            <a:r>
              <a:rPr lang="en-US" sz="1800" b="1" dirty="0"/>
              <a:t>published</a:t>
            </a:r>
            <a:r>
              <a:rPr lang="en-US" sz="1800" dirty="0"/>
              <a:t> on 8/8/2019 </a:t>
            </a:r>
          </a:p>
          <a:p>
            <a:pPr lvl="0"/>
            <a:r>
              <a:rPr lang="en-US" sz="1800" b="1" dirty="0"/>
              <a:t>Tender is being processed</a:t>
            </a:r>
            <a:r>
              <a:rPr lang="en-US" sz="1800" dirty="0"/>
              <a:t>: submission deadline 10/9 &amp; opening of offers 16/9</a:t>
            </a:r>
          </a:p>
          <a:p>
            <a:pPr lvl="0"/>
            <a:endParaRPr lang="el-GR" sz="1800" dirty="0"/>
          </a:p>
          <a:p>
            <a:pPr lvl="0"/>
            <a:endParaRPr lang="el-GR" sz="1800" dirty="0"/>
          </a:p>
          <a:p>
            <a:pPr marL="0" lvl="0" indent="0">
              <a:buNone/>
            </a:pP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463039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Problems </a:t>
            </a:r>
            <a:r>
              <a:rPr lang="en-GB" sz="2400" dirty="0"/>
              <a:t>per Task / WP, corrective actions taken and proposed solutions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en-US" sz="5600" b="1" u="sng" dirty="0"/>
              <a:t>WP1 </a:t>
            </a:r>
            <a:r>
              <a:rPr lang="en-US" sz="5600" u="sng" dirty="0"/>
              <a:t>(Activity 1.5, D1.5.5): </a:t>
            </a:r>
          </a:p>
          <a:p>
            <a:pPr marL="400050" lvl="1" indent="0">
              <a:buNone/>
            </a:pPr>
            <a:r>
              <a:rPr lang="en-US" sz="5600" dirty="0"/>
              <a:t>PB5 </a:t>
            </a:r>
            <a:r>
              <a:rPr lang="en-US" sz="5600" b="1" dirty="0"/>
              <a:t>Request for Designation of a First Level Controller </a:t>
            </a:r>
            <a:r>
              <a:rPr lang="en-US" sz="5600" dirty="0"/>
              <a:t>was </a:t>
            </a:r>
            <a:r>
              <a:rPr lang="en-US" sz="5600" b="1" dirty="0"/>
              <a:t>submitted</a:t>
            </a:r>
            <a:r>
              <a:rPr lang="en-US" sz="5600" dirty="0"/>
              <a:t> (10239/</a:t>
            </a:r>
            <a:r>
              <a:rPr lang="en-US" sz="5600" b="1" dirty="0"/>
              <a:t>26.03.2019</a:t>
            </a:r>
            <a:r>
              <a:rPr lang="en-US" sz="5600" dirty="0"/>
              <a:t>) </a:t>
            </a:r>
            <a:r>
              <a:rPr lang="en-US" sz="5600" b="1" dirty="0"/>
              <a:t>according</a:t>
            </a:r>
            <a:r>
              <a:rPr lang="en-US" sz="5600" dirty="0"/>
              <a:t> </a:t>
            </a:r>
            <a:r>
              <a:rPr lang="en-US" sz="5600" b="1" dirty="0"/>
              <a:t>to MA instructions </a:t>
            </a:r>
            <a:r>
              <a:rPr lang="en-US" sz="5600" dirty="0"/>
              <a:t>(“</a:t>
            </a:r>
            <a:r>
              <a:rPr lang="en-US" sz="5600" i="1" dirty="0"/>
              <a:t>submit all expenditures of the period until December 2019 independently of the low amount of expenditures and request for a First Level Controller”)</a:t>
            </a:r>
            <a:r>
              <a:rPr lang="en-US" sz="5600" dirty="0"/>
              <a:t>. However, the </a:t>
            </a:r>
            <a:r>
              <a:rPr lang="en-US" sz="5600" b="1" dirty="0"/>
              <a:t>request could not proceed </a:t>
            </a:r>
            <a:r>
              <a:rPr lang="en-US" sz="5600" dirty="0"/>
              <a:t>because the expenditures were too low, and the request will </a:t>
            </a:r>
            <a:r>
              <a:rPr lang="en-US" sz="5600" b="1" dirty="0"/>
              <a:t>have </a:t>
            </a:r>
            <a:r>
              <a:rPr lang="el-GR" sz="5600" b="1" dirty="0"/>
              <a:t>το </a:t>
            </a:r>
            <a:r>
              <a:rPr lang="en-US" sz="5600" b="1" dirty="0"/>
              <a:t>be applied again </a:t>
            </a:r>
            <a:r>
              <a:rPr lang="en-US" sz="5600" dirty="0"/>
              <a:t>when the </a:t>
            </a:r>
            <a:r>
              <a:rPr lang="en-US" sz="5600" b="1" dirty="0"/>
              <a:t>expenditures</a:t>
            </a:r>
            <a:r>
              <a:rPr lang="en-US" sz="5600" dirty="0"/>
              <a:t> of PB5 will be around </a:t>
            </a:r>
            <a:r>
              <a:rPr lang="en-US" sz="5600" b="1" dirty="0"/>
              <a:t>15.000 to 20.000 </a:t>
            </a:r>
            <a:r>
              <a:rPr lang="el-GR" sz="5600" dirty="0"/>
              <a:t>€</a:t>
            </a:r>
            <a:endParaRPr lang="en-US" sz="5600" dirty="0"/>
          </a:p>
          <a:p>
            <a:pPr lvl="0"/>
            <a:endParaRPr lang="el-GR" sz="5600" dirty="0"/>
          </a:p>
          <a:p>
            <a:pPr lvl="0"/>
            <a:r>
              <a:rPr lang="en-US" sz="5600" b="1" u="sng" dirty="0"/>
              <a:t>WP4, WP5, WP6: </a:t>
            </a:r>
          </a:p>
          <a:p>
            <a:pPr marL="400050" lvl="1" indent="0">
              <a:buNone/>
            </a:pPr>
            <a:r>
              <a:rPr lang="en-US" sz="5600" b="1" dirty="0"/>
              <a:t>Time-consuming procedures </a:t>
            </a:r>
            <a:r>
              <a:rPr lang="en-US" sz="5600" dirty="0"/>
              <a:t>for </a:t>
            </a:r>
          </a:p>
          <a:p>
            <a:pPr lvl="1" indent="-342900"/>
            <a:r>
              <a:rPr lang="en-US" sz="5600" dirty="0"/>
              <a:t>a) </a:t>
            </a:r>
            <a:r>
              <a:rPr lang="en-US" sz="5600" b="1" dirty="0"/>
              <a:t>Specification of devices </a:t>
            </a:r>
            <a:r>
              <a:rPr lang="en-US" sz="5600" dirty="0"/>
              <a:t>&amp; their technical characteristics (D5.5.1, D5.5.2)</a:t>
            </a:r>
          </a:p>
          <a:p>
            <a:pPr lvl="1" indent="-342900"/>
            <a:r>
              <a:rPr lang="en-US" sz="5600" dirty="0"/>
              <a:t>b) </a:t>
            </a:r>
            <a:r>
              <a:rPr lang="en-US" sz="5600" b="1" dirty="0"/>
              <a:t>Internal – Municipal procedures for Publication of Tenders </a:t>
            </a:r>
            <a:r>
              <a:rPr lang="en-US" sz="5600" dirty="0"/>
              <a:t>(e.g., D4.5.5, D5.5.1, D5.5.2 equipment and D4.5.5, D6.5.1, D6.5.2 services)</a:t>
            </a:r>
          </a:p>
          <a:p>
            <a:pPr lvl="0"/>
            <a:endParaRPr lang="el-GR" sz="5600" dirty="0"/>
          </a:p>
          <a:p>
            <a:pPr lvl="0"/>
            <a:r>
              <a:rPr lang="en-US" sz="5600" b="1" u="sng" dirty="0"/>
              <a:t>WP6</a:t>
            </a:r>
            <a:r>
              <a:rPr lang="en-US" sz="5600" u="sng" dirty="0"/>
              <a:t> (Activity 6.5, D6.5.5): </a:t>
            </a:r>
          </a:p>
          <a:p>
            <a:pPr marL="400050" lvl="1" indent="0">
              <a:buNone/>
            </a:pPr>
            <a:r>
              <a:rPr lang="en-US" sz="5600" dirty="0"/>
              <a:t>The </a:t>
            </a:r>
            <a:r>
              <a:rPr lang="en-US" sz="5600" b="1" dirty="0"/>
              <a:t>destinations of the study visits should be finalized </a:t>
            </a:r>
            <a:r>
              <a:rPr lang="en-US" sz="5600" dirty="0"/>
              <a:t>as soon as possible, </a:t>
            </a:r>
            <a:r>
              <a:rPr lang="en-US" sz="5600" b="1" dirty="0"/>
              <a:t>as this may affect PB5 participation</a:t>
            </a:r>
            <a:r>
              <a:rPr lang="en-US" sz="5600" dirty="0"/>
              <a:t>, due to its very time-consuming procedures for pre-approval of trips abroad.</a:t>
            </a:r>
          </a:p>
          <a:p>
            <a:pPr lvl="1" indent="-342900"/>
            <a:r>
              <a:rPr lang="en-US" sz="5600" dirty="0"/>
              <a:t>PB5 has communicated many times with PB6 noting that we are still awaiting for PB6 feedback regarding destinations to be selected for the study visits. </a:t>
            </a:r>
          </a:p>
          <a:p>
            <a:pPr lvl="1" indent="-342900"/>
            <a:r>
              <a:rPr lang="en-US" sz="5600" dirty="0"/>
              <a:t>Since the internal procedures in the Municipality, just like in all public bodies, require very </a:t>
            </a:r>
            <a:r>
              <a:rPr lang="en-US" sz="5600" b="1" dirty="0"/>
              <a:t>time-consuming procedures for pre-approval of trips abroad</a:t>
            </a:r>
            <a:r>
              <a:rPr lang="en-US" sz="5600" dirty="0"/>
              <a:t>, the </a:t>
            </a:r>
            <a:r>
              <a:rPr lang="en-US" sz="5600" b="1" dirty="0"/>
              <a:t>proposed schedule is needed so as PB5 participation can be arranged appropriately in the study visits.</a:t>
            </a:r>
          </a:p>
          <a:p>
            <a:pPr lvl="1" indent="-342900"/>
            <a:endParaRPr lang="en-US" b="1" dirty="0"/>
          </a:p>
          <a:p>
            <a:pPr lvl="0"/>
            <a:r>
              <a:rPr lang="en-US" sz="6400" b="1" dirty="0">
                <a:solidFill>
                  <a:srgbClr val="00B050"/>
                </a:solidFill>
              </a:rPr>
              <a:t>Proposed solutions</a:t>
            </a:r>
          </a:p>
          <a:p>
            <a:pPr marL="400050" lvl="1" indent="0">
              <a:buNone/>
            </a:pPr>
            <a:r>
              <a:rPr lang="en-US" sz="6400" b="1" dirty="0">
                <a:solidFill>
                  <a:srgbClr val="00B050"/>
                </a:solidFill>
              </a:rPr>
              <a:t>Extension of the Cross4all Project: six (6) </a:t>
            </a:r>
            <a:r>
              <a:rPr lang="en-US" sz="6400" b="1">
                <a:solidFill>
                  <a:srgbClr val="00B050"/>
                </a:solidFill>
              </a:rPr>
              <a:t>months </a:t>
            </a:r>
            <a:endParaRPr lang="en-US" sz="6400" b="1" dirty="0">
              <a:solidFill>
                <a:srgbClr val="00B050"/>
              </a:solidFill>
            </a:endParaRPr>
          </a:p>
          <a:p>
            <a:pPr lvl="1" indent="-342900"/>
            <a:endParaRPr lang="en-US" b="1" dirty="0"/>
          </a:p>
          <a:p>
            <a:pPr lvl="1" indent="-342900"/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150360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274638"/>
            <a:ext cx="8136904" cy="634082"/>
          </a:xfrm>
        </p:spPr>
        <p:txBody>
          <a:bodyPr>
            <a:noAutofit/>
          </a:bodyPr>
          <a:lstStyle/>
          <a:p>
            <a:r>
              <a:rPr lang="en-GB" sz="2800" b="1" dirty="0"/>
              <a:t>Comparison of technical progress against planned</a:t>
            </a:r>
            <a:br>
              <a:rPr lang="el-GR" sz="2800" dirty="0"/>
            </a:br>
            <a:endParaRPr lang="en-GB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Designation of First Level Controller could not be completed</a:t>
            </a:r>
          </a:p>
          <a:p>
            <a:pPr lvl="0"/>
            <a:endParaRPr lang="el-GR" dirty="0"/>
          </a:p>
          <a:p>
            <a:pPr lvl="0"/>
            <a:r>
              <a:rPr lang="en-US" dirty="0"/>
              <a:t>The pilot </a:t>
            </a:r>
            <a:r>
              <a:rPr lang="en-US" dirty="0" err="1"/>
              <a:t>programme</a:t>
            </a:r>
            <a:r>
              <a:rPr lang="en-US" dirty="0"/>
              <a:t> (acquirement of equipment, helpdesk, local </a:t>
            </a:r>
            <a:r>
              <a:rPr lang="en-US" dirty="0" err="1"/>
              <a:t>centre</a:t>
            </a:r>
            <a:r>
              <a:rPr lang="en-US" dirty="0"/>
              <a:t> &amp; mobile unit) cannot be ready at the time planned</a:t>
            </a:r>
          </a:p>
          <a:p>
            <a:pPr lvl="0"/>
            <a:endParaRPr lang="el-GR" dirty="0"/>
          </a:p>
          <a:p>
            <a:pPr lvl="0"/>
            <a:r>
              <a:rPr lang="en-US" dirty="0"/>
              <a:t>Study visits (D6.5.5) should have been scheduled (at least) and partially implemented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3903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expenditures 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Expenditures until 31.08.2019</a:t>
            </a:r>
          </a:p>
          <a:p>
            <a:pPr lvl="1"/>
            <a:r>
              <a:rPr lang="en-US" dirty="0"/>
              <a:t>Contracted: 	</a:t>
            </a:r>
            <a:r>
              <a:rPr lang="el-GR" dirty="0"/>
              <a:t>€</a:t>
            </a:r>
            <a:r>
              <a:rPr lang="en-US" dirty="0"/>
              <a:t>53</a:t>
            </a:r>
            <a:r>
              <a:rPr lang="el-GR" dirty="0"/>
              <a:t>.</a:t>
            </a:r>
            <a:r>
              <a:rPr lang="en-US" dirty="0"/>
              <a:t>044,10 (25% of total, Staff 100%)</a:t>
            </a:r>
            <a:endParaRPr lang="el-GR" dirty="0"/>
          </a:p>
          <a:p>
            <a:pPr lvl="1"/>
            <a:r>
              <a:rPr lang="en-US" dirty="0"/>
              <a:t>Paid out: 		</a:t>
            </a:r>
            <a:r>
              <a:rPr lang="el-GR" dirty="0"/>
              <a:t>€</a:t>
            </a:r>
            <a:r>
              <a:rPr lang="en-US" dirty="0"/>
              <a:t>13.094,68 (6% of total)</a:t>
            </a:r>
            <a:endParaRPr lang="el-GR" dirty="0"/>
          </a:p>
          <a:p>
            <a:pPr lvl="1"/>
            <a:r>
              <a:rPr lang="en-US" dirty="0"/>
              <a:t>Verified:		</a:t>
            </a:r>
            <a:r>
              <a:rPr lang="el-GR" dirty="0"/>
              <a:t>€0,0 </a:t>
            </a:r>
            <a:r>
              <a:rPr lang="el-GR" sz="2000" dirty="0"/>
              <a:t>(</a:t>
            </a:r>
            <a:r>
              <a:rPr lang="en-US" sz="2000" dirty="0"/>
              <a:t>FLC to be contracted ~Dec 2019) </a:t>
            </a:r>
            <a:endParaRPr lang="en-US" dirty="0"/>
          </a:p>
          <a:p>
            <a:pPr lvl="1"/>
            <a:endParaRPr lang="en-US" i="1" dirty="0"/>
          </a:p>
          <a:p>
            <a:r>
              <a:rPr lang="en-US" b="1" dirty="0"/>
              <a:t>Expected paid out expenditures until 31.12.2019</a:t>
            </a:r>
            <a:endParaRPr lang="en-US" sz="2000" i="1" dirty="0"/>
          </a:p>
          <a:p>
            <a:pPr lvl="1"/>
            <a:r>
              <a:rPr lang="en-US" b="1" dirty="0"/>
              <a:t>Total</a:t>
            </a:r>
            <a:r>
              <a:rPr lang="en-US" dirty="0"/>
              <a:t>:  </a:t>
            </a:r>
            <a:r>
              <a:rPr lang="el-GR" dirty="0"/>
              <a:t>	</a:t>
            </a:r>
            <a:r>
              <a:rPr lang="en-US" dirty="0"/>
              <a:t>	</a:t>
            </a:r>
            <a:r>
              <a:rPr lang="el-GR" b="1" dirty="0"/>
              <a:t>€</a:t>
            </a:r>
            <a:r>
              <a:rPr lang="en-US" b="1" dirty="0"/>
              <a:t>92.693,29 (43,5%)</a:t>
            </a:r>
          </a:p>
        </p:txBody>
      </p:sp>
    </p:spTree>
    <p:extLst>
      <p:ext uri="{BB962C8B-B14F-4D97-AF65-F5344CB8AC3E}">
        <p14:creationId xmlns:p14="http://schemas.microsoft.com/office/powerpoint/2010/main" val="3749918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Publicity outcomes and plans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/>
              <a:t>OUTCOMES:</a:t>
            </a:r>
          </a:p>
          <a:p>
            <a:pPr>
              <a:spcAft>
                <a:spcPts val="600"/>
              </a:spcAft>
            </a:pPr>
            <a:r>
              <a:rPr lang="en-US" dirty="0"/>
              <a:t>Publicity actions of the </a:t>
            </a:r>
            <a:r>
              <a:rPr lang="en-US" dirty="0" err="1"/>
              <a:t>MoNs</a:t>
            </a:r>
            <a:r>
              <a:rPr lang="en-US" dirty="0"/>
              <a:t> were focused: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on actions concerning the diffusion of information about the Project and the Programme in the </a:t>
            </a:r>
            <a:r>
              <a:rPr lang="en-US" dirty="0" err="1"/>
              <a:t>MoNS</a:t>
            </a:r>
            <a:r>
              <a:rPr lang="en-US" dirty="0"/>
              <a:t> webpage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on actions concerning the hiring of the Local Project Manager Assistant according to information and publicity rules/measures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on invitation &amp; tenders (WP1, WP1&amp;WP2, WP3, WP4&amp;WP5, WP4&amp;WP6) according to information and publicity rules/measures - All tenders were appropriately disseminated</a:t>
            </a:r>
          </a:p>
          <a:p>
            <a:pPr marL="0" indent="0">
              <a:spcAft>
                <a:spcPts val="600"/>
              </a:spcAft>
              <a:buNone/>
            </a:pPr>
            <a:endParaRPr lang="en-US" b="1" dirty="0"/>
          </a:p>
          <a:p>
            <a:pPr marL="0" indent="0">
              <a:spcAft>
                <a:spcPts val="600"/>
              </a:spcAft>
              <a:buNone/>
            </a:pPr>
            <a:r>
              <a:rPr lang="en-US" b="1" dirty="0"/>
              <a:t>PLANS</a:t>
            </a:r>
            <a:r>
              <a:rPr lang="en-US" dirty="0"/>
              <a:t>: (Project meeting) &amp; Closing event in Thessaloniki (2020)</a:t>
            </a:r>
          </a:p>
        </p:txBody>
      </p:sp>
    </p:spTree>
    <p:extLst>
      <p:ext uri="{BB962C8B-B14F-4D97-AF65-F5344CB8AC3E}">
        <p14:creationId xmlns:p14="http://schemas.microsoft.com/office/powerpoint/2010/main" val="2926741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</a:pPr>
            <a:r>
              <a:rPr lang="en-GB" sz="2800" b="1" dirty="0"/>
              <a:t>Planned activities for the next reporting period</a:t>
            </a:r>
            <a:endParaRPr lang="en-US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492941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Request for Designation of a First Level Controller: ~Oct/Nov19</a:t>
            </a:r>
          </a:p>
          <a:p>
            <a:pPr marL="0" indent="0">
              <a:buNone/>
            </a:pPr>
            <a:r>
              <a:rPr lang="en-US" dirty="0"/>
              <a:t>       Designation of FLC: ~Dec19</a:t>
            </a:r>
          </a:p>
          <a:p>
            <a:pPr marL="0" indent="0">
              <a:buNone/>
            </a:pPr>
            <a:r>
              <a:rPr lang="en-US" dirty="0"/>
              <a:t>       Verification of expenditures: end of Dec19</a:t>
            </a:r>
          </a:p>
          <a:p>
            <a:endParaRPr lang="en-US" dirty="0"/>
          </a:p>
          <a:p>
            <a:pPr lvl="0"/>
            <a:r>
              <a:rPr lang="en-US" dirty="0"/>
              <a:t>Finalizing D3.5.3, D3.5.4, D3.5.5 (Action plan, Workshops, Awareness Seminar): ~Oct/Nov19</a:t>
            </a:r>
          </a:p>
          <a:p>
            <a:pPr lvl="0"/>
            <a:endParaRPr lang="el-GR" dirty="0"/>
          </a:p>
          <a:p>
            <a:pPr lvl="0"/>
            <a:r>
              <a:rPr lang="en-US" dirty="0"/>
              <a:t>Assigning tender &amp; Contract signing for D4.5.5 (</a:t>
            </a:r>
            <a:r>
              <a:rPr lang="en-US" dirty="0" err="1"/>
              <a:t>infokiosks</a:t>
            </a:r>
            <a:r>
              <a:rPr lang="en-US" dirty="0"/>
              <a:t>) &amp; part of D5.5.1: ~Oct19, Establishment of equipment ~Nov19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Republishing of tender for D5.5.1 (medical devices) &amp; D5.5.2 (PC equipment): ~end of Sept19</a:t>
            </a:r>
          </a:p>
          <a:p>
            <a:pPr marL="0" lvl="0" indent="0">
              <a:buNone/>
            </a:pPr>
            <a:r>
              <a:rPr lang="en-US" dirty="0"/>
              <a:t>       Assigning tender, Contract signing, Establishment of equipment ~Nov19</a:t>
            </a:r>
          </a:p>
          <a:p>
            <a:pPr lvl="0"/>
            <a:endParaRPr lang="el-GR" dirty="0"/>
          </a:p>
          <a:p>
            <a:r>
              <a:rPr lang="en-US" dirty="0"/>
              <a:t>Assigning tender, Contract signing of D4.5.5, D6.5.1, D6.5.2: ~Oct/Nov19</a:t>
            </a:r>
          </a:p>
          <a:p>
            <a:endParaRPr lang="en-US" dirty="0"/>
          </a:p>
          <a:p>
            <a:r>
              <a:rPr lang="en-US" dirty="0"/>
              <a:t>Organization of Project meeting &amp; Closing Event: 2020</a:t>
            </a:r>
          </a:p>
        </p:txBody>
      </p:sp>
    </p:spTree>
    <p:extLst>
      <p:ext uri="{BB962C8B-B14F-4D97-AF65-F5344CB8AC3E}">
        <p14:creationId xmlns:p14="http://schemas.microsoft.com/office/powerpoint/2010/main" val="2701966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24" y="1700809"/>
            <a:ext cx="8568952" cy="1368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Thank you for your attention :-) </a:t>
            </a:r>
          </a:p>
        </p:txBody>
      </p:sp>
    </p:spTree>
    <p:extLst>
      <p:ext uri="{BB962C8B-B14F-4D97-AF65-F5344CB8AC3E}">
        <p14:creationId xmlns:p14="http://schemas.microsoft.com/office/powerpoint/2010/main" val="2540996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staff recruitments 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91877"/>
            <a:ext cx="8229600" cy="492941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Description (D1.5.2, D3.5.3, D6.5.1)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/>
          </a:p>
          <a:p>
            <a:pPr>
              <a:spcBef>
                <a:spcPts val="0"/>
              </a:spcBef>
            </a:pPr>
            <a:r>
              <a:rPr lang="en-US" sz="1800" dirty="0"/>
              <a:t>Staff #1 </a:t>
            </a:r>
            <a:r>
              <a:rPr lang="en-US" sz="1800" b="1" dirty="0">
                <a:solidFill>
                  <a:srgbClr val="00B050"/>
                </a:solidFill>
              </a:rPr>
              <a:t>- assigned</a:t>
            </a:r>
            <a:endParaRPr lang="en-US" sz="1800" dirty="0"/>
          </a:p>
          <a:p>
            <a:pPr lvl="1">
              <a:spcBef>
                <a:spcPts val="0"/>
              </a:spcBef>
            </a:pPr>
            <a:r>
              <a:rPr lang="en-US" sz="1800" dirty="0"/>
              <a:t>Local Project &amp; Financial Manager (</a:t>
            </a:r>
            <a:r>
              <a:rPr lang="en-US" sz="1800" b="1" dirty="0">
                <a:solidFill>
                  <a:srgbClr val="00B050"/>
                </a:solidFill>
              </a:rPr>
              <a:t>D1.5.2</a:t>
            </a:r>
            <a:r>
              <a:rPr lang="en-US" sz="1800" dirty="0"/>
              <a:t>)_Giannis </a:t>
            </a:r>
            <a:r>
              <a:rPr lang="en-US" sz="1800" dirty="0" err="1"/>
              <a:t>Polyhroniadis</a:t>
            </a:r>
            <a:endParaRPr lang="en-US" sz="1800" dirty="0"/>
          </a:p>
          <a:p>
            <a:pPr lvl="1">
              <a:spcBef>
                <a:spcPts val="0"/>
              </a:spcBef>
            </a:pPr>
            <a:r>
              <a:rPr lang="en-US" sz="1800" dirty="0"/>
              <a:t>Scientific Coordinator (</a:t>
            </a:r>
            <a:r>
              <a:rPr lang="en-US" sz="1800" b="1" dirty="0">
                <a:solidFill>
                  <a:srgbClr val="00B050"/>
                </a:solidFill>
              </a:rPr>
              <a:t>D1.5.2</a:t>
            </a:r>
            <a:r>
              <a:rPr lang="en-US" sz="1800" dirty="0"/>
              <a:t>)_</a:t>
            </a:r>
            <a:r>
              <a:rPr lang="en-US" sz="1800" dirty="0" err="1"/>
              <a:t>Maro</a:t>
            </a:r>
            <a:r>
              <a:rPr lang="en-US" sz="1800" dirty="0"/>
              <a:t> </a:t>
            </a:r>
            <a:r>
              <a:rPr lang="en-US" sz="1800" dirty="0" err="1"/>
              <a:t>Vassara</a:t>
            </a:r>
            <a:endParaRPr lang="en-US" sz="1800" dirty="0"/>
          </a:p>
          <a:p>
            <a:pPr marL="457200" lvl="1" indent="0">
              <a:spcBef>
                <a:spcPts val="0"/>
              </a:spcBef>
              <a:buNone/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Staff #2 </a:t>
            </a:r>
            <a:r>
              <a:rPr lang="en-US" sz="1800" b="1" dirty="0">
                <a:solidFill>
                  <a:srgbClr val="00B050"/>
                </a:solidFill>
              </a:rPr>
              <a:t>– hired </a:t>
            </a:r>
            <a:r>
              <a:rPr lang="el-GR" sz="1800" dirty="0"/>
              <a:t>(</a:t>
            </a:r>
            <a:r>
              <a:rPr lang="en-US" sz="1800" dirty="0"/>
              <a:t>Oct18 published, Nov 18 contracted)_Sofia </a:t>
            </a:r>
            <a:r>
              <a:rPr lang="en-US" sz="1800" dirty="0" err="1"/>
              <a:t>Mizamtsi</a:t>
            </a:r>
            <a:endParaRPr lang="en-US" sz="1800" dirty="0"/>
          </a:p>
          <a:p>
            <a:pPr lvl="1">
              <a:spcBef>
                <a:spcPts val="0"/>
              </a:spcBef>
            </a:pPr>
            <a:r>
              <a:rPr lang="en-US" sz="1800" dirty="0"/>
              <a:t>Local Project Manager assistant (</a:t>
            </a:r>
            <a:r>
              <a:rPr lang="en-US" sz="1800" b="1" dirty="0">
                <a:solidFill>
                  <a:srgbClr val="00B050"/>
                </a:solidFill>
              </a:rPr>
              <a:t>D1.5.2</a:t>
            </a:r>
            <a:r>
              <a:rPr lang="en-US" sz="1800" dirty="0"/>
              <a:t>)</a:t>
            </a:r>
            <a:endParaRPr lang="en-US" sz="1800" b="1" dirty="0">
              <a:solidFill>
                <a:srgbClr val="00B050"/>
              </a:solidFill>
            </a:endParaRPr>
          </a:p>
          <a:p>
            <a:pPr lvl="2">
              <a:spcBef>
                <a:spcPts val="0"/>
              </a:spcBef>
            </a:pPr>
            <a:r>
              <a:rPr lang="en-US" sz="1800" dirty="0"/>
              <a:t>Support the Project &amp; Financial Manager </a:t>
            </a:r>
          </a:p>
          <a:p>
            <a:pPr lvl="2">
              <a:spcBef>
                <a:spcPts val="0"/>
              </a:spcBef>
            </a:pPr>
            <a:r>
              <a:rPr lang="en-US" sz="1800" dirty="0"/>
              <a:t>Preparing &amp; monitoring the tenders</a:t>
            </a:r>
          </a:p>
          <a:p>
            <a:pPr lvl="3">
              <a:spcBef>
                <a:spcPts val="0"/>
              </a:spcBef>
            </a:pPr>
            <a:r>
              <a:rPr lang="en-US" sz="1800" i="1" dirty="0"/>
              <a:t>WP1 tender: </a:t>
            </a:r>
            <a:r>
              <a:rPr lang="en-US" sz="1800" i="1" u="sng" dirty="0"/>
              <a:t>FLC</a:t>
            </a:r>
            <a:r>
              <a:rPr lang="en-US" sz="1800" i="1" dirty="0"/>
              <a:t> (D1.5.5)</a:t>
            </a:r>
          </a:p>
          <a:p>
            <a:pPr lvl="3">
              <a:spcBef>
                <a:spcPts val="0"/>
              </a:spcBef>
            </a:pPr>
            <a:r>
              <a:rPr lang="en-US" sz="1800" i="1" dirty="0"/>
              <a:t>WP1 &amp; WP2 tender: </a:t>
            </a:r>
            <a:r>
              <a:rPr lang="en-US" sz="1800" i="1" u="sng" dirty="0"/>
              <a:t>Meeting &amp; Closing Event </a:t>
            </a:r>
            <a:r>
              <a:rPr lang="en-US" sz="1800" i="1" dirty="0"/>
              <a:t>(D1.5.3 &amp; D2.5.3)</a:t>
            </a:r>
          </a:p>
          <a:p>
            <a:pPr lvl="3">
              <a:spcBef>
                <a:spcPts val="0"/>
              </a:spcBef>
            </a:pPr>
            <a:r>
              <a:rPr lang="en-US" sz="1800" i="1" dirty="0"/>
              <a:t>WP3 tender: Contribution to </a:t>
            </a:r>
            <a:r>
              <a:rPr lang="en-US" sz="1800" i="1" u="sng" dirty="0"/>
              <a:t>Joint Strategy &amp; Action Plan </a:t>
            </a:r>
            <a:r>
              <a:rPr lang="en-US" sz="1800" i="1" dirty="0"/>
              <a:t>formulation (</a:t>
            </a:r>
            <a:r>
              <a:rPr lang="en-US" sz="1800" b="1" dirty="0">
                <a:solidFill>
                  <a:srgbClr val="00B050"/>
                </a:solidFill>
              </a:rPr>
              <a:t>D3.5.3</a:t>
            </a:r>
            <a:r>
              <a:rPr lang="en-US" sz="1800" i="1" dirty="0"/>
              <a:t>), 2 </a:t>
            </a:r>
            <a:r>
              <a:rPr lang="en-US" sz="1800" i="1" u="sng" dirty="0"/>
              <a:t>Workshops</a:t>
            </a:r>
            <a:r>
              <a:rPr lang="en-US" sz="1800" i="1" dirty="0"/>
              <a:t> &amp; 1 </a:t>
            </a:r>
            <a:r>
              <a:rPr lang="en-US" sz="1800" i="1" u="sng" dirty="0"/>
              <a:t>Seminar</a:t>
            </a:r>
            <a:r>
              <a:rPr lang="en-US" sz="1800" i="1" dirty="0"/>
              <a:t> (D3.5.4, D3.5.5) </a:t>
            </a:r>
          </a:p>
          <a:p>
            <a:pPr lvl="3">
              <a:spcBef>
                <a:spcPts val="0"/>
              </a:spcBef>
            </a:pPr>
            <a:r>
              <a:rPr lang="en-US" sz="1800" i="1" dirty="0"/>
              <a:t>WP4 &amp; WP5 tender: </a:t>
            </a:r>
            <a:r>
              <a:rPr lang="en-US" sz="1800" i="1" u="sng" dirty="0"/>
              <a:t>Equipment</a:t>
            </a:r>
            <a:r>
              <a:rPr lang="en-US" sz="1800" i="1" dirty="0"/>
              <a:t> (D4.5.5, D5.5.1, D5.5.2)</a:t>
            </a:r>
          </a:p>
          <a:p>
            <a:pPr lvl="3">
              <a:spcBef>
                <a:spcPts val="0"/>
              </a:spcBef>
            </a:pPr>
            <a:r>
              <a:rPr lang="en-US" sz="1800" i="1" dirty="0"/>
              <a:t>WP4 &amp; WP6 tender: </a:t>
            </a:r>
            <a:r>
              <a:rPr lang="en-US" sz="1800" i="1" u="sng" dirty="0"/>
              <a:t>Pilot </a:t>
            </a:r>
            <a:r>
              <a:rPr lang="en-US" sz="1800" i="1" u="sng" dirty="0" err="1"/>
              <a:t>Programme</a:t>
            </a:r>
            <a:r>
              <a:rPr lang="en-US" sz="1800" i="1" u="sng" dirty="0"/>
              <a:t> Services-</a:t>
            </a:r>
            <a:r>
              <a:rPr lang="en-US" sz="1800" i="1" dirty="0"/>
              <a:t>Helpdesk, local </a:t>
            </a:r>
            <a:r>
              <a:rPr lang="en-US" sz="1800" i="1" dirty="0" err="1"/>
              <a:t>centre</a:t>
            </a:r>
            <a:r>
              <a:rPr lang="en-US" sz="1800" i="1" dirty="0"/>
              <a:t> &amp; mobile unit (D4.5.5, D6.5.1, D6.5.2)</a:t>
            </a:r>
          </a:p>
          <a:p>
            <a:pPr lvl="2">
              <a:spcBef>
                <a:spcPts val="0"/>
              </a:spcBef>
            </a:pPr>
            <a:r>
              <a:rPr lang="en-US" sz="1800" dirty="0"/>
              <a:t>Coordinator of the Pilot </a:t>
            </a:r>
            <a:r>
              <a:rPr lang="en-US" sz="1800" dirty="0" err="1"/>
              <a:t>Programme</a:t>
            </a:r>
            <a:r>
              <a:rPr lang="en-US" sz="1800" dirty="0"/>
              <a:t> (</a:t>
            </a:r>
            <a:r>
              <a:rPr lang="en-US" sz="1800" b="1" dirty="0">
                <a:solidFill>
                  <a:srgbClr val="00B050"/>
                </a:solidFill>
              </a:rPr>
              <a:t>D6.5.1</a:t>
            </a:r>
            <a:r>
              <a:rPr lang="en-US" sz="1800" dirty="0"/>
              <a:t>)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619500" y="2560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b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69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36EB47-AEE2-4DBD-8EBE-14CEA01C4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staff recruitments </a:t>
            </a:r>
          </a:p>
        </p:txBody>
      </p:sp>
      <p:graphicFrame>
        <p:nvGraphicFramePr>
          <p:cNvPr id="6" name="Θέση περιεχομένου 5">
            <a:extLst>
              <a:ext uri="{FF2B5EF4-FFF2-40B4-BE49-F238E27FC236}">
                <a16:creationId xmlns:a16="http://schemas.microsoft.com/office/drawing/2014/main" id="{A8CD0AC0-6B05-413A-84E9-0723C00DA4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0116149"/>
              </p:ext>
            </p:extLst>
          </p:nvPr>
        </p:nvGraphicFramePr>
        <p:xfrm>
          <a:off x="457199" y="1070527"/>
          <a:ext cx="8229600" cy="2790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219">
                  <a:extLst>
                    <a:ext uri="{9D8B030D-6E8A-4147-A177-3AD203B41FA5}">
                      <a16:colId xmlns:a16="http://schemas.microsoft.com/office/drawing/2014/main" val="2388218569"/>
                    </a:ext>
                  </a:extLst>
                </a:gridCol>
                <a:gridCol w="502646">
                  <a:extLst>
                    <a:ext uri="{9D8B030D-6E8A-4147-A177-3AD203B41FA5}">
                      <a16:colId xmlns:a16="http://schemas.microsoft.com/office/drawing/2014/main" val="1493455801"/>
                    </a:ext>
                  </a:extLst>
                </a:gridCol>
                <a:gridCol w="1103851">
                  <a:extLst>
                    <a:ext uri="{9D8B030D-6E8A-4147-A177-3AD203B41FA5}">
                      <a16:colId xmlns:a16="http://schemas.microsoft.com/office/drawing/2014/main" val="2101030914"/>
                    </a:ext>
                  </a:extLst>
                </a:gridCol>
                <a:gridCol w="6136884">
                  <a:extLst>
                    <a:ext uri="{9D8B030D-6E8A-4147-A177-3AD203B41FA5}">
                      <a16:colId xmlns:a16="http://schemas.microsoft.com/office/drawing/2014/main" val="2960623160"/>
                    </a:ext>
                  </a:extLst>
                </a:gridCol>
              </a:tblGrid>
              <a:tr h="4240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WP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</a:rPr>
                        <a:t>Del.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Item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Brief justification of the expenditure (Max 350 Characters)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582093"/>
                  </a:ext>
                </a:extLst>
              </a:tr>
              <a:tr h="5916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WP1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D1.5.2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Project manager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 Person (Local Project and Financial Manager) responsible for the management of the project (reporting, monitoring, etc.) - Part time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327277"/>
                  </a:ext>
                </a:extLst>
              </a:tr>
              <a:tr h="5916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WP1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D1.5.2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Administrative staff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 Person (Local Project Manager Assistant) will be hired to support the Local PM. Part time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965140"/>
                  </a:ext>
                </a:extLst>
              </a:tr>
              <a:tr h="5916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WP3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D3.5.3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Technical Staff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 Person responsible for preparation and monitoring of the tenders and for reviewing and editing the Final Deliverable of the Municipality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539728"/>
                  </a:ext>
                </a:extLst>
              </a:tr>
              <a:tr h="5916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WP6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D6.5.1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Other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Coordinator of the Pilot Programme. Part time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6750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7F755BE-06F3-4B12-948A-C676D0619C19}"/>
              </a:ext>
            </a:extLst>
          </p:cNvPr>
          <p:cNvSpPr txBox="1"/>
          <p:nvPr/>
        </p:nvSpPr>
        <p:spPr>
          <a:xfrm>
            <a:off x="7832063" y="657335"/>
            <a:ext cx="134363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id="{2A8DCBE7-D3AB-4639-BEB5-EBAFDEF9212C}"/>
              </a:ext>
            </a:extLst>
          </p:cNvPr>
          <p:cNvSpPr txBox="1">
            <a:spLocks/>
          </p:cNvSpPr>
          <p:nvPr/>
        </p:nvSpPr>
        <p:spPr>
          <a:xfrm>
            <a:off x="274282" y="4005064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1600" b="1" dirty="0"/>
              <a:t>Staff recruitments in numbers </a:t>
            </a:r>
          </a:p>
          <a:p>
            <a:pPr lvl="1">
              <a:spcAft>
                <a:spcPts val="1200"/>
              </a:spcAft>
            </a:pPr>
            <a:r>
              <a:rPr lang="en-US" sz="1600" dirty="0"/>
              <a:t>Approved Budget:</a:t>
            </a:r>
            <a:r>
              <a:rPr lang="en-US" sz="1600" b="1" dirty="0">
                <a:solidFill>
                  <a:srgbClr val="00B050"/>
                </a:solidFill>
              </a:rPr>
              <a:t> 28.132,50 €</a:t>
            </a:r>
          </a:p>
          <a:p>
            <a:pPr lvl="1">
              <a:spcAft>
                <a:spcPts val="1200"/>
              </a:spcAft>
            </a:pPr>
            <a:r>
              <a:rPr lang="en-US" sz="1600" dirty="0"/>
              <a:t>Contracted Budget:</a:t>
            </a:r>
            <a:r>
              <a:rPr lang="en-US" sz="1600" b="1" dirty="0">
                <a:solidFill>
                  <a:srgbClr val="00B050"/>
                </a:solidFill>
              </a:rPr>
              <a:t> 28.132,50 € 	</a:t>
            </a:r>
            <a:r>
              <a:rPr lang="en-US" sz="1400" b="1" i="1" dirty="0">
                <a:solidFill>
                  <a:srgbClr val="00B050"/>
                </a:solidFill>
              </a:rPr>
              <a:t>(1.200,0+26.932,5)</a:t>
            </a:r>
          </a:p>
          <a:p>
            <a:pPr lvl="1">
              <a:spcAft>
                <a:spcPts val="1200"/>
              </a:spcAft>
            </a:pPr>
            <a:r>
              <a:rPr lang="en-US" sz="1600" dirty="0"/>
              <a:t>Invoiced Budget:</a:t>
            </a:r>
            <a:r>
              <a:rPr lang="en-US" sz="1600" b="1" dirty="0">
                <a:solidFill>
                  <a:srgbClr val="00B050"/>
                </a:solidFill>
              </a:rPr>
              <a:t> 13.094,68 €</a:t>
            </a:r>
          </a:p>
          <a:p>
            <a:pPr lvl="1">
              <a:spcAft>
                <a:spcPts val="1200"/>
              </a:spcAft>
            </a:pPr>
            <a:r>
              <a:rPr lang="en-US" sz="1600" dirty="0"/>
              <a:t>Paid out expenditures:</a:t>
            </a:r>
            <a:r>
              <a:rPr lang="en-US" sz="1600" b="1" dirty="0">
                <a:solidFill>
                  <a:srgbClr val="00B050"/>
                </a:solidFill>
              </a:rPr>
              <a:t> 13.094,68 €</a:t>
            </a:r>
          </a:p>
          <a:p>
            <a:pPr>
              <a:spcAft>
                <a:spcPts val="1200"/>
              </a:spcAft>
            </a:pPr>
            <a:r>
              <a:rPr lang="en-US" sz="1600" b="1" dirty="0">
                <a:solidFill>
                  <a:srgbClr val="00B050"/>
                </a:solidFill>
              </a:rPr>
              <a:t>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94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Tenders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Autofit/>
          </a:bodyPr>
          <a:lstStyle/>
          <a:p>
            <a:r>
              <a:rPr lang="en-US" sz="1600" b="1" i="1" dirty="0"/>
              <a:t>Tender #1: </a:t>
            </a:r>
          </a:p>
          <a:p>
            <a:pPr lvl="1"/>
            <a:r>
              <a:rPr lang="en-US" sz="1600" dirty="0"/>
              <a:t>Related to:		D1.5.5 – FLC (Terms of References completed)</a:t>
            </a:r>
          </a:p>
          <a:p>
            <a:pPr lvl="1"/>
            <a:r>
              <a:rPr lang="en-US" sz="1600" dirty="0"/>
              <a:t>Budget: 		</a:t>
            </a:r>
            <a:r>
              <a:rPr lang="el-GR" sz="1600" dirty="0"/>
              <a:t>€</a:t>
            </a:r>
            <a:r>
              <a:rPr lang="en-US" sz="1600" dirty="0"/>
              <a:t>5.000</a:t>
            </a:r>
            <a:r>
              <a:rPr lang="el-GR" sz="1600" dirty="0"/>
              <a:t> (</a:t>
            </a:r>
            <a:r>
              <a:rPr lang="en-US" sz="1600" dirty="0"/>
              <a:t>incl. VAT)</a:t>
            </a:r>
          </a:p>
          <a:p>
            <a:pPr lvl="1"/>
            <a:r>
              <a:rPr lang="en-US" sz="1600" dirty="0"/>
              <a:t>Status:		</a:t>
            </a:r>
            <a:r>
              <a:rPr lang="en-US" sz="1600" b="1" dirty="0"/>
              <a:t>Invitation to be announced after expenditures of </a:t>
            </a:r>
            <a:r>
              <a:rPr lang="en-US" sz="1600" b="1" dirty="0" err="1"/>
              <a:t>MoNS</a:t>
            </a:r>
            <a:r>
              <a:rPr lang="en-US" sz="1600" b="1" dirty="0"/>
              <a:t> reach 			more than 15.000 Euro (~Oct/Nov2019)</a:t>
            </a:r>
            <a:endParaRPr lang="en-US" sz="1600" b="1" i="1" dirty="0"/>
          </a:p>
          <a:p>
            <a:r>
              <a:rPr lang="en-US" sz="1600" b="1" i="1" dirty="0"/>
              <a:t>Tender #2: </a:t>
            </a:r>
          </a:p>
          <a:p>
            <a:pPr lvl="1"/>
            <a:r>
              <a:rPr lang="en-US" sz="1600" dirty="0"/>
              <a:t>Related to:		D1.5.3, D2.5.3 (Project meeting and Project event)</a:t>
            </a:r>
          </a:p>
          <a:p>
            <a:pPr lvl="1"/>
            <a:r>
              <a:rPr lang="en-US" sz="1600" dirty="0"/>
              <a:t>Budget: 		</a:t>
            </a:r>
            <a:r>
              <a:rPr lang="el-GR" sz="1600" dirty="0"/>
              <a:t>€</a:t>
            </a:r>
            <a:r>
              <a:rPr lang="en-US" sz="1600" dirty="0"/>
              <a:t>3.927,01</a:t>
            </a:r>
            <a:r>
              <a:rPr lang="el-GR" sz="1600" dirty="0"/>
              <a:t> (</a:t>
            </a:r>
            <a:r>
              <a:rPr lang="en-US" sz="1600" dirty="0"/>
              <a:t>incl. VAT)</a:t>
            </a:r>
          </a:p>
          <a:p>
            <a:pPr lvl="1"/>
            <a:r>
              <a:rPr lang="en-US" sz="1600" dirty="0"/>
              <a:t>Status: 		</a:t>
            </a:r>
            <a:r>
              <a:rPr lang="en-US" sz="1600" b="1" dirty="0"/>
              <a:t>Contract signed (€3.837,80)</a:t>
            </a:r>
          </a:p>
          <a:p>
            <a:pPr lvl="1"/>
            <a:endParaRPr lang="en-US" sz="1600" b="1" i="1" dirty="0"/>
          </a:p>
          <a:p>
            <a:r>
              <a:rPr lang="en-US" sz="1600" b="1" i="1" dirty="0"/>
              <a:t>Tender #3: </a:t>
            </a:r>
          </a:p>
          <a:p>
            <a:pPr lvl="1"/>
            <a:r>
              <a:rPr lang="en-US" sz="1600" dirty="0"/>
              <a:t>Related to:		D3.5.3, D3.5.4, D3.5.5 (strategy, workshops, awareness) </a:t>
            </a:r>
          </a:p>
          <a:p>
            <a:pPr lvl="1"/>
            <a:r>
              <a:rPr lang="en-US" sz="1600" dirty="0"/>
              <a:t>Budget: 		</a:t>
            </a:r>
            <a:r>
              <a:rPr lang="el-GR" sz="1600" dirty="0"/>
              <a:t>€</a:t>
            </a:r>
            <a:r>
              <a:rPr lang="en-US" sz="1600" dirty="0"/>
              <a:t>21.889,98</a:t>
            </a:r>
            <a:r>
              <a:rPr lang="el-GR" sz="1600" dirty="0"/>
              <a:t> (</a:t>
            </a:r>
            <a:r>
              <a:rPr lang="en-US" sz="1600" dirty="0"/>
              <a:t>incl. VAT)</a:t>
            </a:r>
          </a:p>
          <a:p>
            <a:pPr lvl="1"/>
            <a:r>
              <a:rPr lang="en-US" sz="1600" dirty="0"/>
              <a:t>Status: 		</a:t>
            </a:r>
            <a:r>
              <a:rPr lang="en-US" sz="1600" b="1" dirty="0"/>
              <a:t> Contract signed (€21.073,80) - Deliverables under preparation</a:t>
            </a:r>
          </a:p>
          <a:p>
            <a:pPr lvl="1"/>
            <a:endParaRPr lang="en-US" sz="16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887176"/>
            <a:ext cx="922139" cy="97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4149080"/>
            <a:ext cx="922139" cy="97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9743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Tenders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Autofit/>
          </a:bodyPr>
          <a:lstStyle/>
          <a:p>
            <a:r>
              <a:rPr lang="en-US" sz="1600" b="1" i="1" dirty="0"/>
              <a:t>Tender #4: </a:t>
            </a:r>
          </a:p>
          <a:p>
            <a:pPr lvl="1"/>
            <a:r>
              <a:rPr lang="en-US" sz="1600" dirty="0"/>
              <a:t>Related to:		D4.5.5, D5.5.1, D5.5.2 (Equipment)</a:t>
            </a:r>
          </a:p>
          <a:p>
            <a:pPr lvl="1"/>
            <a:r>
              <a:rPr lang="en-US" sz="1600" dirty="0"/>
              <a:t>Budget: 		</a:t>
            </a:r>
            <a:r>
              <a:rPr lang="el-GR" sz="1600" dirty="0"/>
              <a:t>€</a:t>
            </a:r>
            <a:r>
              <a:rPr lang="en-US" sz="1600" dirty="0"/>
              <a:t>50.899,98</a:t>
            </a:r>
            <a:r>
              <a:rPr lang="el-GR" sz="1600" dirty="0"/>
              <a:t> (</a:t>
            </a:r>
            <a:r>
              <a:rPr lang="en-US" sz="1600" dirty="0"/>
              <a:t>incl. VAT)</a:t>
            </a:r>
          </a:p>
          <a:p>
            <a:pPr lvl="1"/>
            <a:r>
              <a:rPr lang="en-US" sz="1600" dirty="0"/>
              <a:t>Status: 		</a:t>
            </a:r>
            <a:r>
              <a:rPr lang="en-US" sz="1600" b="1" dirty="0"/>
              <a:t>Tender was published 4/7/2019</a:t>
            </a:r>
          </a:p>
          <a:p>
            <a:pPr marL="1371600" lvl="3" indent="0">
              <a:buNone/>
            </a:pPr>
            <a:r>
              <a:rPr lang="en-US" sz="1600" b="1" dirty="0"/>
              <a:t>		Tender needs to be re-published for 2 Groups:  </a:t>
            </a:r>
          </a:p>
          <a:p>
            <a:pPr marL="1371600" lvl="3" indent="0">
              <a:buNone/>
            </a:pPr>
            <a:r>
              <a:rPr lang="en-US" sz="1600" b="1" dirty="0"/>
              <a:t>		</a:t>
            </a:r>
            <a:r>
              <a:rPr lang="en-US" sz="1600" b="1" i="1" dirty="0"/>
              <a:t>Medical equipment &amp; Computer devices</a:t>
            </a:r>
            <a:endParaRPr lang="en-GB" sz="1600" b="1" i="1" dirty="0"/>
          </a:p>
          <a:p>
            <a:r>
              <a:rPr lang="en-US" sz="1600" b="1" i="1" dirty="0"/>
              <a:t>Tender #5: </a:t>
            </a:r>
          </a:p>
          <a:p>
            <a:pPr lvl="1"/>
            <a:r>
              <a:rPr lang="en-US" sz="1600" dirty="0"/>
              <a:t>Related to:		D4.5.5, D6.5.1, D6.5.2 (Pilots)</a:t>
            </a:r>
          </a:p>
          <a:p>
            <a:pPr lvl="1"/>
            <a:r>
              <a:rPr lang="en-US" sz="1600" dirty="0"/>
              <a:t>Budget: 		</a:t>
            </a:r>
            <a:r>
              <a:rPr lang="el-GR" sz="1600" dirty="0"/>
              <a:t>€99.299,93 (</a:t>
            </a:r>
            <a:r>
              <a:rPr lang="en-US" sz="1600" dirty="0"/>
              <a:t>incl. VAT)</a:t>
            </a:r>
          </a:p>
          <a:p>
            <a:pPr lvl="1"/>
            <a:r>
              <a:rPr lang="en-US" sz="1600" dirty="0"/>
              <a:t>Status: 		</a:t>
            </a:r>
            <a:r>
              <a:rPr lang="en-US" sz="1600" b="1" dirty="0"/>
              <a:t>Tender was published on 8/8/2019 and is being processed </a:t>
            </a:r>
          </a:p>
          <a:p>
            <a:pPr marL="457200" lvl="1" indent="0">
              <a:buNone/>
            </a:pPr>
            <a:r>
              <a:rPr lang="en-US" sz="1600" b="1" dirty="0"/>
              <a:t>			[submission deadline 10/9 &amp; opening of offers 16/9]</a:t>
            </a:r>
          </a:p>
        </p:txBody>
      </p:sp>
    </p:spTree>
    <p:extLst>
      <p:ext uri="{BB962C8B-B14F-4D97-AF65-F5344CB8AC3E}">
        <p14:creationId xmlns:p14="http://schemas.microsoft.com/office/powerpoint/2010/main" val="3078358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Tenders</a:t>
            </a:r>
            <a:endParaRPr lang="en-GB" dirty="0"/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id="{AC206D3C-0575-4BA9-8B0D-38AC7E68D963}"/>
              </a:ext>
            </a:extLst>
          </p:cNvPr>
          <p:cNvSpPr txBox="1">
            <a:spLocks/>
          </p:cNvSpPr>
          <p:nvPr/>
        </p:nvSpPr>
        <p:spPr>
          <a:xfrm>
            <a:off x="179512" y="1484784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2000" b="1" dirty="0"/>
              <a:t>Tenders in numbers 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Approved Budget:</a:t>
            </a:r>
            <a:r>
              <a:rPr lang="en-US" sz="2000" b="1" dirty="0">
                <a:solidFill>
                  <a:srgbClr val="00B050"/>
                </a:solidFill>
              </a:rPr>
              <a:t> 181.017,00 €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Contracted Budget:</a:t>
            </a:r>
            <a:r>
              <a:rPr lang="en-US" sz="2000" b="1" dirty="0">
                <a:solidFill>
                  <a:srgbClr val="00B050"/>
                </a:solidFill>
              </a:rPr>
              <a:t> 24.911,60 € 	</a:t>
            </a:r>
            <a:r>
              <a:rPr lang="en-US" sz="1800" b="1" i="1" dirty="0">
                <a:solidFill>
                  <a:srgbClr val="00B050"/>
                </a:solidFill>
              </a:rPr>
              <a:t>(3.837,80+21.073,80)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Invoiced Budget:</a:t>
            </a:r>
            <a:r>
              <a:rPr lang="en-US" sz="2000" b="1" dirty="0">
                <a:solidFill>
                  <a:srgbClr val="00B050"/>
                </a:solidFill>
              </a:rPr>
              <a:t> 0 €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Paid out expenditures:</a:t>
            </a:r>
            <a:r>
              <a:rPr lang="en-US" sz="2000" b="1" dirty="0">
                <a:solidFill>
                  <a:srgbClr val="00B050"/>
                </a:solidFill>
              </a:rPr>
              <a:t> 0 €</a:t>
            </a:r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6984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Others</a:t>
            </a:r>
            <a:endParaRPr lang="en-GB" dirty="0"/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id="{AC206D3C-0575-4BA9-8B0D-38AC7E68D963}"/>
              </a:ext>
            </a:extLst>
          </p:cNvPr>
          <p:cNvSpPr txBox="1">
            <a:spLocks/>
          </p:cNvSpPr>
          <p:nvPr/>
        </p:nvSpPr>
        <p:spPr>
          <a:xfrm>
            <a:off x="179512" y="1196752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2000" b="1" i="1" dirty="0"/>
              <a:t>Description 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Consumables etc.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Study Visits [Travel &amp; Accommodation]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Participation in Project meetings [Travel &amp; Accommodation]</a:t>
            </a:r>
            <a:r>
              <a:rPr lang="en-US" sz="2000" i="1" dirty="0"/>
              <a:t>*</a:t>
            </a:r>
          </a:p>
          <a:p>
            <a:pPr marL="914400" lvl="2" indent="0">
              <a:spcAft>
                <a:spcPts val="1200"/>
              </a:spcAft>
              <a:buNone/>
            </a:pPr>
            <a:r>
              <a:rPr lang="en-US" sz="2000" i="1" dirty="0"/>
              <a:t>*</a:t>
            </a:r>
            <a:r>
              <a:rPr lang="en-US" sz="2000" i="1" dirty="0" err="1"/>
              <a:t>MoNS</a:t>
            </a:r>
            <a:r>
              <a:rPr lang="en-US" sz="2000" i="1" dirty="0"/>
              <a:t> participated at the Project Meeting in Bitola (Oct 2018), but the expenditures could not be invoiced at Cross4all Project 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000" i="1" dirty="0"/>
          </a:p>
          <a:p>
            <a:pPr>
              <a:spcAft>
                <a:spcPts val="1200"/>
              </a:spcAft>
            </a:pPr>
            <a:r>
              <a:rPr lang="en-US" sz="2000" b="1" i="1" dirty="0"/>
              <a:t>Numbers 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Approved Budget:</a:t>
            </a:r>
            <a:r>
              <a:rPr lang="en-US" sz="2000" b="1" dirty="0">
                <a:solidFill>
                  <a:srgbClr val="00B050"/>
                </a:solidFill>
              </a:rPr>
              <a:t> 3.850,5 € 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Contracted Budget:</a:t>
            </a:r>
            <a:r>
              <a:rPr lang="en-US" sz="2000" b="1" dirty="0">
                <a:solidFill>
                  <a:srgbClr val="00B050"/>
                </a:solidFill>
              </a:rPr>
              <a:t> 0 € 	</a:t>
            </a:r>
            <a:endParaRPr lang="en-US" sz="1800" b="1" i="1" dirty="0">
              <a:solidFill>
                <a:srgbClr val="00B050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2000" dirty="0"/>
              <a:t>Invoiced Budget:</a:t>
            </a:r>
            <a:r>
              <a:rPr lang="en-US" sz="2000" b="1" dirty="0">
                <a:solidFill>
                  <a:srgbClr val="00B050"/>
                </a:solidFill>
              </a:rPr>
              <a:t> 0 €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Paid out expenditures:</a:t>
            </a:r>
            <a:r>
              <a:rPr lang="en-US" sz="2000" b="1" dirty="0">
                <a:solidFill>
                  <a:srgbClr val="00B050"/>
                </a:solidFill>
              </a:rPr>
              <a:t> 0 €</a:t>
            </a:r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41368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 and status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507288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WP1</a:t>
            </a:r>
            <a:endParaRPr lang="el-GR" sz="1600" b="1" dirty="0"/>
          </a:p>
          <a:p>
            <a:r>
              <a:rPr lang="en-US" sz="1600" b="1" dirty="0"/>
              <a:t>Key Staff assigned </a:t>
            </a:r>
            <a:r>
              <a:rPr lang="en-US" sz="1600" dirty="0"/>
              <a:t>to the Project</a:t>
            </a:r>
          </a:p>
          <a:p>
            <a:r>
              <a:rPr lang="en-US" sz="1600" b="1" dirty="0"/>
              <a:t>Studying</a:t>
            </a:r>
            <a:r>
              <a:rPr lang="en-US" sz="1600" dirty="0"/>
              <a:t> &amp; archiving relevant documents for Cross4all Project implementation </a:t>
            </a:r>
            <a:endParaRPr lang="el-GR" sz="1600" dirty="0"/>
          </a:p>
          <a:p>
            <a:r>
              <a:rPr lang="en-US" sz="1600" b="1" dirty="0" err="1"/>
              <a:t>Organising</a:t>
            </a:r>
            <a:r>
              <a:rPr lang="en-US" sz="1600" b="1" dirty="0"/>
              <a:t> project’s work at beneficiary level</a:t>
            </a:r>
            <a:r>
              <a:rPr lang="en-US" sz="1600" dirty="0"/>
              <a:t>: Related procurements (incl. drafting &amp; updating the </a:t>
            </a:r>
            <a:r>
              <a:rPr lang="en-US" sz="1600" b="1" dirty="0"/>
              <a:t>Municipality's Procurement Plan</a:t>
            </a:r>
            <a:r>
              <a:rPr lang="en-US" sz="1600" dirty="0"/>
              <a:t>, collecting Municipality's procurement templates, etc.) </a:t>
            </a:r>
            <a:endParaRPr lang="el-GR" sz="1600" dirty="0"/>
          </a:p>
          <a:p>
            <a:r>
              <a:rPr lang="en-US" sz="1600" dirty="0"/>
              <a:t>Administrative actions related to the Municipality’s </a:t>
            </a:r>
            <a:r>
              <a:rPr lang="en-US" sz="1600" b="1" dirty="0"/>
              <a:t>project work team </a:t>
            </a:r>
            <a:endParaRPr lang="el-GR" sz="1600" b="1" dirty="0"/>
          </a:p>
          <a:p>
            <a:r>
              <a:rPr lang="en-US" sz="1600" dirty="0"/>
              <a:t>Relevant actions for e-</a:t>
            </a:r>
            <a:r>
              <a:rPr lang="en-US" sz="1600" dirty="0" err="1"/>
              <a:t>pde</a:t>
            </a:r>
            <a:r>
              <a:rPr lang="en-US" sz="1600" dirty="0"/>
              <a:t> (</a:t>
            </a:r>
            <a:r>
              <a:rPr lang="en-US" sz="1600" b="1" dirty="0"/>
              <a:t>request of allocation </a:t>
            </a:r>
            <a:r>
              <a:rPr lang="en-US" sz="1600" dirty="0" err="1"/>
              <a:t>etc</a:t>
            </a:r>
            <a:r>
              <a:rPr lang="en-US" sz="1600" dirty="0"/>
              <a:t>)</a:t>
            </a:r>
          </a:p>
          <a:p>
            <a:r>
              <a:rPr lang="en-US" sz="1600" b="1" dirty="0"/>
              <a:t>Expenditure forecasts </a:t>
            </a:r>
            <a:r>
              <a:rPr lang="en-US" sz="1600" dirty="0"/>
              <a:t>(for the year 2018 &amp; 2019)</a:t>
            </a:r>
            <a:endParaRPr lang="el-GR" sz="1600" dirty="0"/>
          </a:p>
          <a:p>
            <a:r>
              <a:rPr lang="en-US" sz="1600" b="1" dirty="0"/>
              <a:t>Participation in all Project Meetings </a:t>
            </a:r>
            <a:r>
              <a:rPr lang="en-US" sz="1600" dirty="0"/>
              <a:t>(e.g. Bitola, Thessaloniki, </a:t>
            </a:r>
            <a:r>
              <a:rPr lang="en-US" sz="1600" dirty="0" err="1"/>
              <a:t>Ohrid</a:t>
            </a:r>
            <a:r>
              <a:rPr lang="en-US" sz="1600" dirty="0"/>
              <a:t>) &amp; in the MIS Seminar (Thessaloniki, 27/11 2018) </a:t>
            </a:r>
            <a:endParaRPr lang="el-GR" sz="1600" dirty="0"/>
          </a:p>
          <a:p>
            <a:r>
              <a:rPr lang="en-US" sz="1600" b="1" dirty="0"/>
              <a:t>Written consent </a:t>
            </a:r>
            <a:r>
              <a:rPr lang="en-US" sz="1600" dirty="0"/>
              <a:t>regarding the requested budget modification of </a:t>
            </a:r>
            <a:r>
              <a:rPr lang="en-US" sz="1600" b="1" dirty="0"/>
              <a:t>PB4</a:t>
            </a:r>
            <a:r>
              <a:rPr lang="en-US" sz="1600" dirty="0"/>
              <a:t> </a:t>
            </a:r>
            <a:endParaRPr lang="el-GR" sz="1600" dirty="0"/>
          </a:p>
          <a:p>
            <a:r>
              <a:rPr lang="en-US" sz="1600" dirty="0"/>
              <a:t>Preparation of administrative documents &amp; relative issues (e.g. Cross4all stamp for financial use) </a:t>
            </a:r>
            <a:endParaRPr lang="el-GR" sz="1600" dirty="0"/>
          </a:p>
          <a:p>
            <a:r>
              <a:rPr lang="en-US" sz="1600" dirty="0"/>
              <a:t>Communications (e-mails, telephone etc.), including </a:t>
            </a:r>
            <a:r>
              <a:rPr lang="en-US" sz="1600" b="1" dirty="0"/>
              <a:t>technical teleconferences/Skype meetings </a:t>
            </a:r>
            <a:r>
              <a:rPr lang="en-US" sz="1600" dirty="0"/>
              <a:t>(e.g., 7/1/2019, 28/3/2019), </a:t>
            </a:r>
            <a:r>
              <a:rPr lang="en-US" sz="1600" b="1" dirty="0"/>
              <a:t>with Cross4all Partners </a:t>
            </a:r>
            <a:r>
              <a:rPr lang="en-US" sz="1600" dirty="0"/>
              <a:t>[about a) WP5 progress on the development of the system modules &amp; technical specification of devices (LB1, PB2) b) WP2 project meetings c) WP6 pilot </a:t>
            </a:r>
            <a:r>
              <a:rPr lang="en-US" sz="1600" dirty="0" err="1"/>
              <a:t>programme</a:t>
            </a:r>
            <a:r>
              <a:rPr lang="en-US" sz="1600" dirty="0"/>
              <a:t>, d) study visit (LB1, PB6), etc.]</a:t>
            </a:r>
          </a:p>
          <a:p>
            <a:pPr lvl="0"/>
            <a:r>
              <a:rPr lang="en-US" sz="1600" dirty="0"/>
              <a:t>Administrative actions &amp; PB5 </a:t>
            </a:r>
            <a:r>
              <a:rPr lang="en-US" sz="1600" b="1" dirty="0"/>
              <a:t>internal procedures</a:t>
            </a:r>
            <a:r>
              <a:rPr lang="en-US" sz="1600" dirty="0"/>
              <a:t> concerning a) </a:t>
            </a:r>
            <a:r>
              <a:rPr lang="en-US" sz="1600" b="1" dirty="0"/>
              <a:t>procurement/tenders</a:t>
            </a:r>
            <a:r>
              <a:rPr lang="en-US" sz="1600" dirty="0"/>
              <a:t>, b) transition &amp; </a:t>
            </a:r>
            <a:r>
              <a:rPr lang="en-US" sz="1600" b="1" dirty="0"/>
              <a:t>participation</a:t>
            </a:r>
            <a:r>
              <a:rPr lang="en-US" sz="1600" dirty="0"/>
              <a:t> of </a:t>
            </a:r>
            <a:r>
              <a:rPr lang="en-US" sz="1600" dirty="0" err="1"/>
              <a:t>MoNS</a:t>
            </a:r>
            <a:r>
              <a:rPr lang="en-US" sz="1600" dirty="0"/>
              <a:t> employees in </a:t>
            </a:r>
            <a:r>
              <a:rPr lang="en-US" sz="1600" b="1" dirty="0"/>
              <a:t>the planned Project’s meeting and conference in </a:t>
            </a:r>
            <a:r>
              <a:rPr lang="en-US" sz="1600" dirty="0" err="1"/>
              <a:t>Ohrid</a:t>
            </a:r>
            <a:r>
              <a:rPr lang="en-US" sz="1600" dirty="0"/>
              <a:t> </a:t>
            </a:r>
            <a:r>
              <a:rPr lang="en-US" sz="1600" i="1" dirty="0"/>
              <a:t>(e.g., supporting documents, Mayor’s Decision etc.)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2127797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 and status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Preparation &amp; </a:t>
            </a:r>
            <a:r>
              <a:rPr lang="en-US" b="1" dirty="0"/>
              <a:t>completion</a:t>
            </a:r>
            <a:r>
              <a:rPr lang="en-US" dirty="0"/>
              <a:t> of the </a:t>
            </a:r>
            <a:r>
              <a:rPr lang="en-US" b="1" dirty="0"/>
              <a:t>Terms of References</a:t>
            </a:r>
            <a:r>
              <a:rPr lang="en-US" dirty="0"/>
              <a:t> for the </a:t>
            </a:r>
            <a:r>
              <a:rPr lang="en-US" b="1" dirty="0"/>
              <a:t>tender</a:t>
            </a:r>
            <a:r>
              <a:rPr lang="en-US" dirty="0"/>
              <a:t> of </a:t>
            </a:r>
            <a:r>
              <a:rPr lang="en-US" b="1" dirty="0"/>
              <a:t>First Level Control (D1.5.5</a:t>
            </a:r>
            <a:r>
              <a:rPr lang="en-US" dirty="0"/>
              <a:t>) (6123/</a:t>
            </a:r>
            <a:r>
              <a:rPr lang="en-US" b="1" dirty="0"/>
              <a:t>20.02.2019</a:t>
            </a:r>
            <a:r>
              <a:rPr lang="en-US" dirty="0"/>
              <a:t> ) entitled “First Level Control Audit and Administrative Verification of Expenditures of the Municipality of Neapoli-</a:t>
            </a:r>
            <a:r>
              <a:rPr lang="en-US" dirty="0" err="1"/>
              <a:t>Sykies</a:t>
            </a:r>
            <a:r>
              <a:rPr lang="en-US" dirty="0"/>
              <a:t>”, total budget estimated at </a:t>
            </a:r>
            <a:r>
              <a:rPr lang="en-US" b="1" dirty="0"/>
              <a:t>5.000,00 Euro </a:t>
            </a:r>
            <a:r>
              <a:rPr lang="en-US" dirty="0"/>
              <a:t>(including VAT). </a:t>
            </a:r>
            <a:r>
              <a:rPr lang="en-GB" i="1" dirty="0"/>
              <a:t>The invitation to tender to the three First Level Controllers will be published after </a:t>
            </a:r>
            <a:r>
              <a:rPr lang="en-GB" i="1" dirty="0" err="1"/>
              <a:t>i</a:t>
            </a:r>
            <a:r>
              <a:rPr lang="en-GB" i="1" dirty="0"/>
              <a:t>) PB5 reaches the amount of 15.000-20.000 Euro expenditures (according to Managing Authority’s advice, Mr Christodoulou) and makes a request for designation of a FLC and ii) the Managing Authority informs PB5 with the three names of FLC. </a:t>
            </a:r>
            <a:endParaRPr lang="el-GR" i="1" dirty="0"/>
          </a:p>
          <a:p>
            <a:r>
              <a:rPr lang="en-US" dirty="0"/>
              <a:t>Preparation &amp; completion of </a:t>
            </a:r>
            <a:r>
              <a:rPr lang="en-US" b="1" dirty="0"/>
              <a:t>supporting documents for expenditure certification,</a:t>
            </a:r>
            <a:r>
              <a:rPr lang="en-US" dirty="0"/>
              <a:t> according to the related guidelines of the Managing Authority (collecting financial documents, preparing administrative documents, etc.)</a:t>
            </a:r>
          </a:p>
          <a:p>
            <a:r>
              <a:rPr lang="en-US" b="1" dirty="0"/>
              <a:t>Uploading to MIS the expenditures and the requested documents</a:t>
            </a:r>
            <a:r>
              <a:rPr lang="en-US" dirty="0"/>
              <a:t>, and</a:t>
            </a:r>
            <a:r>
              <a:rPr lang="en-US" b="1" dirty="0"/>
              <a:t> submission </a:t>
            </a:r>
            <a:r>
              <a:rPr lang="en-US" dirty="0"/>
              <a:t>of </a:t>
            </a:r>
            <a:r>
              <a:rPr lang="en-US" b="1" dirty="0"/>
              <a:t>Request for Designation of a First Level Controller along with the Table of Expenditures </a:t>
            </a:r>
            <a:r>
              <a:rPr lang="en-US" dirty="0"/>
              <a:t>(</a:t>
            </a:r>
            <a:r>
              <a:rPr lang="en-US" dirty="0" err="1"/>
              <a:t>prot.</a:t>
            </a:r>
            <a:r>
              <a:rPr lang="en-US" dirty="0"/>
              <a:t> numb. 10239/</a:t>
            </a:r>
            <a:r>
              <a:rPr lang="en-US" b="1" dirty="0"/>
              <a:t>26.03.2019</a:t>
            </a:r>
            <a:r>
              <a:rPr lang="en-US" dirty="0"/>
              <a:t>)</a:t>
            </a:r>
            <a:r>
              <a:rPr lang="en-US" b="1" dirty="0"/>
              <a:t>, </a:t>
            </a:r>
            <a:r>
              <a:rPr lang="en-US" dirty="0"/>
              <a:t>according to Project Officer, Mr. </a:t>
            </a:r>
            <a:r>
              <a:rPr lang="en-US" dirty="0" err="1"/>
              <a:t>Martinovski</a:t>
            </a:r>
            <a:r>
              <a:rPr lang="en-US" dirty="0"/>
              <a:t>, instructions. However, the request </a:t>
            </a:r>
            <a:r>
              <a:rPr lang="en-US" b="1" dirty="0"/>
              <a:t>could not proceed</a:t>
            </a:r>
            <a:r>
              <a:rPr lang="en-US" dirty="0"/>
              <a:t> because the expenditures were too low, according to MA, Mr. Christodoulou </a:t>
            </a:r>
          </a:p>
          <a:p>
            <a:pPr lvl="0"/>
            <a:r>
              <a:rPr lang="en-US" dirty="0"/>
              <a:t>Preparation &amp; completion of the </a:t>
            </a:r>
            <a:r>
              <a:rPr lang="en-US" b="1" dirty="0"/>
              <a:t>Terms of References</a:t>
            </a:r>
            <a:r>
              <a:rPr lang="en-US" dirty="0"/>
              <a:t> for the </a:t>
            </a:r>
            <a:r>
              <a:rPr lang="en-US" b="1" dirty="0"/>
              <a:t>tender</a:t>
            </a:r>
            <a:r>
              <a:rPr lang="en-US" dirty="0"/>
              <a:t> of meeting/events for </a:t>
            </a:r>
            <a:r>
              <a:rPr lang="en-US" b="1" dirty="0"/>
              <a:t>D.1.5.3, D2.5.3</a:t>
            </a:r>
            <a:r>
              <a:rPr lang="en-US" dirty="0"/>
              <a:t> (11054/</a:t>
            </a:r>
            <a:r>
              <a:rPr lang="en-US" b="1" dirty="0"/>
              <a:t>02.04.2019</a:t>
            </a:r>
            <a:r>
              <a:rPr lang="en-US" dirty="0"/>
              <a:t>) entitled “Support services for the organization of one two-day Partners meeting and one conference of the Cross4all Project”, total budget estimated at </a:t>
            </a:r>
            <a:r>
              <a:rPr lang="en-US" b="1" dirty="0"/>
              <a:t>3.927,01</a:t>
            </a:r>
            <a:r>
              <a:rPr lang="en-US" dirty="0"/>
              <a:t> </a:t>
            </a:r>
            <a:r>
              <a:rPr lang="en-US" b="1" dirty="0"/>
              <a:t>Euro</a:t>
            </a:r>
            <a:r>
              <a:rPr lang="en-US" dirty="0"/>
              <a:t> (including VAT). The tender was </a:t>
            </a:r>
            <a:r>
              <a:rPr lang="en-US" b="1" dirty="0"/>
              <a:t>published</a:t>
            </a:r>
            <a:r>
              <a:rPr lang="en-US" dirty="0"/>
              <a:t> appropriately on </a:t>
            </a:r>
            <a:r>
              <a:rPr lang="en-US" b="1" dirty="0"/>
              <a:t>22-04-2019</a:t>
            </a:r>
            <a:r>
              <a:rPr lang="en-US" dirty="0"/>
              <a:t>. </a:t>
            </a:r>
            <a:r>
              <a:rPr lang="en-US" b="1" dirty="0"/>
              <a:t>Assignment completed</a:t>
            </a:r>
            <a:r>
              <a:rPr lang="en-US" dirty="0"/>
              <a:t> (the Contract was signed with the Contractor (15965/</a:t>
            </a:r>
            <a:r>
              <a:rPr lang="en-US" b="1" dirty="0"/>
              <a:t>28-05-2019</a:t>
            </a:r>
            <a:r>
              <a:rPr lang="en-US" dirty="0"/>
              <a:t> Contract)</a:t>
            </a:r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168868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</TotalTime>
  <Words>2101</Words>
  <Application>Microsoft Office PowerPoint</Application>
  <PresentationFormat>Προβολή στην οθόνη (4:3)</PresentationFormat>
  <Paragraphs>200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2" baseType="lpstr">
      <vt:lpstr>Arial</vt:lpstr>
      <vt:lpstr>Calibri</vt:lpstr>
      <vt:lpstr>Θέμα του Office</vt:lpstr>
      <vt:lpstr>Progress and plans of PB5</vt:lpstr>
      <vt:lpstr>Status of staff recruitments </vt:lpstr>
      <vt:lpstr>Status of staff recruitments </vt:lpstr>
      <vt:lpstr>Status of Tenders</vt:lpstr>
      <vt:lpstr>Status of Tenders</vt:lpstr>
      <vt:lpstr>Status of Tenders</vt:lpstr>
      <vt:lpstr>Status of Others</vt:lpstr>
      <vt:lpstr>Implementation progress and status</vt:lpstr>
      <vt:lpstr>Implementation progress and status</vt:lpstr>
      <vt:lpstr>Implementation progress and status</vt:lpstr>
      <vt:lpstr>Implementation progress and status</vt:lpstr>
      <vt:lpstr>Implementation progress and status</vt:lpstr>
      <vt:lpstr>Implementation progress and status</vt:lpstr>
      <vt:lpstr>Problems per Task / WP, corrective actions taken and proposed solutions</vt:lpstr>
      <vt:lpstr>Comparison of technical progress against planned </vt:lpstr>
      <vt:lpstr>Status of expenditures </vt:lpstr>
      <vt:lpstr>Publicity outcomes and plans</vt:lpstr>
      <vt:lpstr>Planned activities for the next reporting period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AM</cp:lastModifiedBy>
  <cp:revision>134</cp:revision>
  <cp:lastPrinted>2019-09-03T07:28:01Z</cp:lastPrinted>
  <dcterms:created xsi:type="dcterms:W3CDTF">2017-09-06T09:12:49Z</dcterms:created>
  <dcterms:modified xsi:type="dcterms:W3CDTF">2019-09-05T09:04:20Z</dcterms:modified>
</cp:coreProperties>
</file>