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314" r:id="rId4"/>
    <p:sldId id="258" r:id="rId5"/>
    <p:sldId id="303" r:id="rId6"/>
    <p:sldId id="311" r:id="rId7"/>
    <p:sldId id="309" r:id="rId8"/>
    <p:sldId id="310" r:id="rId9"/>
    <p:sldId id="312" r:id="rId10"/>
    <p:sldId id="321" r:id="rId11"/>
    <p:sldId id="323" r:id="rId12"/>
    <p:sldId id="325" r:id="rId13"/>
    <p:sldId id="346" r:id="rId14"/>
    <p:sldId id="347" r:id="rId15"/>
    <p:sldId id="265" r:id="rId16"/>
    <p:sldId id="313" r:id="rId17"/>
    <p:sldId id="348" r:id="rId18"/>
    <p:sldId id="297" r:id="rId19"/>
    <p:sldId id="298" r:id="rId20"/>
    <p:sldId id="294" r:id="rId21"/>
    <p:sldId id="293" r:id="rId22"/>
    <p:sldId id="349" r:id="rId23"/>
    <p:sldId id="350" r:id="rId24"/>
    <p:sldId id="296" r:id="rId25"/>
    <p:sldId id="262" r:id="rId26"/>
    <p:sldId id="315" r:id="rId27"/>
    <p:sldId id="269" r:id="rId28"/>
    <p:sldId id="292" r:id="rId29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Προεπιλεγμένη ενότητα" id="{7AFD4F5F-F38C-4A25-8E67-2942544AFD55}">
          <p14:sldIdLst>
            <p14:sldId id="256"/>
            <p14:sldId id="257"/>
            <p14:sldId id="314"/>
            <p14:sldId id="258"/>
            <p14:sldId id="303"/>
            <p14:sldId id="311"/>
            <p14:sldId id="309"/>
            <p14:sldId id="310"/>
            <p14:sldId id="312"/>
            <p14:sldId id="321"/>
            <p14:sldId id="323"/>
            <p14:sldId id="325"/>
            <p14:sldId id="346"/>
            <p14:sldId id="347"/>
            <p14:sldId id="265"/>
            <p14:sldId id="313"/>
          </p14:sldIdLst>
        </p14:section>
        <p14:section name="Ενότητα χωρίς τίτλο" id="{B1401E2E-7C64-4C78-A802-F9E8952C62A3}">
          <p14:sldIdLst>
            <p14:sldId id="348"/>
            <p14:sldId id="297"/>
            <p14:sldId id="298"/>
            <p14:sldId id="294"/>
            <p14:sldId id="293"/>
            <p14:sldId id="349"/>
            <p14:sldId id="350"/>
            <p14:sldId id="296"/>
            <p14:sldId id="262"/>
            <p14:sldId id="315"/>
            <p14:sldId id="269"/>
            <p14:sldId id="29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6298"/>
    <a:srgbClr val="FF0000"/>
    <a:srgbClr val="3C6ED2"/>
    <a:srgbClr val="41C8AF"/>
    <a:srgbClr val="404040"/>
    <a:srgbClr val="007A37"/>
    <a:srgbClr val="920000"/>
    <a:srgbClr val="264796"/>
    <a:srgbClr val="E8D8E5"/>
    <a:srgbClr val="E2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77" autoAdjust="0"/>
    <p:restoredTop sz="86450" autoAdjust="0"/>
  </p:normalViewPr>
  <p:slideViewPr>
    <p:cSldViewPr snapToGrid="0">
      <p:cViewPr varScale="1">
        <p:scale>
          <a:sx n="178" d="100"/>
          <a:sy n="178" d="100"/>
        </p:scale>
        <p:origin x="1074" y="1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exandros\Dropbox\Desktop\myProjects\MK_Cross4all\2%20Publicity%20&amp;%20Information\3%20Project%20presentation\diagram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914;&#953;&#946;&#955;&#943;&#959;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&#914;&#953;&#946;&#955;&#943;&#959;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&#914;&#953;&#946;&#955;&#943;&#959;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&#914;&#953;&#946;&#955;&#943;&#959;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exandros\Dropbox\Desktop\myProjects\MK_Cross4all\2%20Publicity%20&amp;%20Information\3%20Project%20presentation\diagram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exandros\Dropbox\Desktop\myProjects\MK_Cross4all\2%20Publicity%20&amp;%20Information\3%20Project%20presentation\diagram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T2\Documents\&#913;&#929;&#935;&#917;&#921;&#913;%20&#923;&#917;&#933;&#932;&#917;&#929;&#919;&#931;\&#913;&#960;&#959;&#964;&#949;&#955;&#941;&#963;&#956;&#945;&#964;&#945;_&#932;&#951;&#955;&#949;&#966;&#969;&#957;&#953;&#954;&#942;&#962;%20(new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421-4296-A461-590454D0CD71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421-4296-A461-590454D0CD71}"/>
              </c:ext>
            </c:extLst>
          </c:dPt>
          <c:val>
            <c:numRef>
              <c:f>Φύλλο3!$H$1:$H$2</c:f>
              <c:numCache>
                <c:formatCode>"€"#,##0.00_);[Red]\("€"#,##0.00\)</c:formatCode>
                <c:ptCount val="2"/>
                <c:pt idx="0">
                  <c:v>685380.00399999996</c:v>
                </c:pt>
                <c:pt idx="1">
                  <c:v>459910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421-4296-A461-590454D0CD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971587923595389"/>
          <c:y val="0.10598414545431559"/>
          <c:w val="0.48084693556816172"/>
          <c:h val="0.80141151706478619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640-4553-B765-5BEDEEC50B6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640-4553-B765-5BEDEEC50B6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640-4553-B765-5BEDEEC50B6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640-4553-B765-5BEDEEC50B6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640-4553-B765-5BEDEEC50B62}"/>
              </c:ext>
            </c:extLst>
          </c:dPt>
          <c:dLbls>
            <c:dLbl>
              <c:idx val="0"/>
              <c:layout>
                <c:manualLayout>
                  <c:x val="-0.1819184109858259"/>
                  <c:y val="0.1053416215026132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Open Sans Condensed" panose="020B0806030504020204" pitchFamily="34" charset="0"/>
                      <a:ea typeface="Open Sans Condensed" panose="020B0806030504020204" pitchFamily="34" charset="0"/>
                      <a:cs typeface="Open Sans Condensed" panose="020B0806030504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40-4553-B765-5BEDEEC50B62}"/>
                </c:ext>
              </c:extLst>
            </c:dLbl>
            <c:dLbl>
              <c:idx val="1"/>
              <c:layout>
                <c:manualLayout>
                  <c:x val="5.6575563941677488E-2"/>
                  <c:y val="-5.86232884252241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2000" b="0" i="0" u="none" strike="noStrike" kern="1200" baseline="0">
                      <a:solidFill>
                        <a:schemeClr val="bg1"/>
                      </a:solidFill>
                      <a:latin typeface="Open Sans Condensed" panose="020B0806030504020204" pitchFamily="34" charset="0"/>
                      <a:ea typeface="Open Sans Condensed" panose="020B0806030504020204" pitchFamily="34" charset="0"/>
                      <a:cs typeface="Open Sans Condensed" panose="020B0806030504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640-4553-B765-5BEDEEC50B62}"/>
                </c:ext>
              </c:extLst>
            </c:dLbl>
            <c:dLbl>
              <c:idx val="2"/>
              <c:layout>
                <c:manualLayout>
                  <c:x val="6.6712466573528903E-2"/>
                  <c:y val="0.1124777746169360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2000" b="0" i="0" u="none" strike="noStrike" kern="1200" baseline="0">
                      <a:solidFill>
                        <a:schemeClr val="bg1"/>
                      </a:solidFill>
                      <a:latin typeface="Open Sans Condensed" panose="020B0806030504020204" pitchFamily="34" charset="0"/>
                      <a:ea typeface="Open Sans Condensed" panose="020B0806030504020204" pitchFamily="34" charset="0"/>
                      <a:cs typeface="Open Sans Condensed" panose="020B0806030504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640-4553-B765-5BEDEEC50B62}"/>
                </c:ext>
              </c:extLst>
            </c:dLbl>
            <c:dLbl>
              <c:idx val="3"/>
              <c:layout>
                <c:manualLayout>
                  <c:x val="0.18497216315705828"/>
                  <c:y val="-0.3036938692300450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Open Sans Condensed" panose="020B0806030504020204" pitchFamily="34" charset="0"/>
                      <a:ea typeface="Open Sans Condensed" panose="020B0806030504020204" pitchFamily="34" charset="0"/>
                      <a:cs typeface="Open Sans Condensed" panose="020B0806030504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640-4553-B765-5BEDEEC50B62}"/>
                </c:ext>
              </c:extLst>
            </c:dLbl>
            <c:dLbl>
              <c:idx val="4"/>
              <c:layout>
                <c:manualLayout>
                  <c:x val="9.1699414561294476E-2"/>
                  <c:y val="0.129977495977174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Open Sans Condensed" panose="020B0806030504020204" pitchFamily="34" charset="0"/>
                      <a:ea typeface="Open Sans Condensed" panose="020B0806030504020204" pitchFamily="34" charset="0"/>
                      <a:cs typeface="Open Sans Condensed" panose="020B0806030504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640-4553-B765-5BEDEEC50B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Eurostile LT Condensed" panose="02000506030000020004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Φύλλο1!$B$1:$F$1</c:f>
              <c:strCache>
                <c:ptCount val="5"/>
                <c:pt idx="0">
                  <c:v>Staff Costs</c:v>
                </c:pt>
                <c:pt idx="1">
                  <c:v>O&amp; A</c:v>
                </c:pt>
                <c:pt idx="2">
                  <c:v>T &amp; A</c:v>
                </c:pt>
                <c:pt idx="3">
                  <c:v>External Expertise and Services</c:v>
                </c:pt>
                <c:pt idx="4">
                  <c:v>Equipment</c:v>
                </c:pt>
              </c:strCache>
            </c:strRef>
          </c:cat>
          <c:val>
            <c:numRef>
              <c:f>Φύλλο1!$B$2:$F$2</c:f>
              <c:numCache>
                <c:formatCode>"€"#,##0.00_);[Red]\("€"#,##0.00\)</c:formatCode>
                <c:ptCount val="5"/>
                <c:pt idx="0">
                  <c:v>379056.19999999995</c:v>
                </c:pt>
                <c:pt idx="1">
                  <c:v>14796.799500000001</c:v>
                </c:pt>
                <c:pt idx="2">
                  <c:v>22226</c:v>
                </c:pt>
                <c:pt idx="3">
                  <c:v>601711</c:v>
                </c:pt>
                <c:pt idx="4">
                  <c:v>127500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640-4553-B765-5BEDEEC50B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92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7C1-4EDE-A63D-D6F93961EBBF}"/>
              </c:ext>
            </c:extLst>
          </c:dPt>
          <c:dPt>
            <c:idx val="1"/>
            <c:bubble3D val="0"/>
            <c:spPr>
              <a:solidFill>
                <a:srgbClr val="007A3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7C1-4EDE-A63D-D6F93961EBBF}"/>
              </c:ext>
            </c:extLst>
          </c:dPt>
          <c:dPt>
            <c:idx val="2"/>
            <c:bubble3D val="0"/>
            <c:spPr>
              <a:solidFill>
                <a:srgbClr val="40404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7C1-4EDE-A63D-D6F93961EBBF}"/>
              </c:ext>
            </c:extLst>
          </c:dPt>
          <c:dPt>
            <c:idx val="3"/>
            <c:bubble3D val="0"/>
            <c:spPr>
              <a:solidFill>
                <a:srgbClr val="41C8A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7C1-4EDE-A63D-D6F93961EBBF}"/>
              </c:ext>
            </c:extLst>
          </c:dPt>
          <c:dPt>
            <c:idx val="4"/>
            <c:bubble3D val="0"/>
            <c:spPr>
              <a:solidFill>
                <a:srgbClr val="3C6ED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7C1-4EDE-A63D-D6F93961EBBF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7C1-4EDE-A63D-D6F93961EBBF}"/>
              </c:ext>
            </c:extLst>
          </c:dPt>
          <c:val>
            <c:numRef>
              <c:f>Φύλλο2!$A$4:$A$9</c:f>
              <c:numCache>
                <c:formatCode>"€"#,##0.00_);[Red]\("€"#,##0.00\)</c:formatCode>
                <c:ptCount val="6"/>
                <c:pt idx="0">
                  <c:v>251000.00399999999</c:v>
                </c:pt>
                <c:pt idx="1">
                  <c:v>221380</c:v>
                </c:pt>
                <c:pt idx="2">
                  <c:v>213000</c:v>
                </c:pt>
                <c:pt idx="3">
                  <c:v>179100</c:v>
                </c:pt>
                <c:pt idx="4">
                  <c:v>142810</c:v>
                </c:pt>
                <c:pt idx="5">
                  <c:v>138000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7C1-4EDE-A63D-D6F93961EB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349532075898614"/>
          <c:y val="0.22644882180540196"/>
          <c:w val="0.74249806733833223"/>
          <c:h val="0.7234716486900516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794E-4820-8465-18373802721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794E-4820-8465-183738027214}"/>
              </c:ext>
            </c:extLst>
          </c:dPt>
          <c:dPt>
            <c:idx val="2"/>
            <c:bubble3D val="0"/>
            <c:spPr>
              <a:solidFill>
                <a:schemeClr val="accent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794E-4820-8465-183738027214}"/>
              </c:ext>
            </c:extLst>
          </c:dPt>
          <c:dPt>
            <c:idx val="4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7-794E-4820-8465-183738027214}"/>
              </c:ext>
            </c:extLst>
          </c:dPt>
          <c:dLbls>
            <c:dLbl>
              <c:idx val="0"/>
              <c:layout>
                <c:manualLayout>
                  <c:x val="-0.24243776198530223"/>
                  <c:y val="-0.10504940090370476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sz="16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Within the Prefecture of residence</a:t>
                    </a:r>
                    <a:r>
                      <a:rPr lang="en-US" sz="16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
54%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4E-4820-8465-183738027214}"/>
                </c:ext>
              </c:extLst>
            </c:dLbl>
            <c:dLbl>
              <c:idx val="1"/>
              <c:layout>
                <c:manualLayout>
                  <c:x val="0.26964321950621634"/>
                  <c:y val="-8.3207649682759802E-2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sz="16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Out</a:t>
                    </a:r>
                    <a:r>
                      <a:rPr lang="en-US" sz="1600" b="1" baseline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 of the Prefecture of residence</a:t>
                    </a:r>
                    <a:r>
                      <a:rPr lang="en-US" sz="16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
41%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94E-4820-8465-183738027214}"/>
                </c:ext>
              </c:extLst>
            </c:dLbl>
            <c:dLbl>
              <c:idx val="2"/>
              <c:layout>
                <c:manualLayout>
                  <c:x val="-8.903720877094104E-2"/>
                  <c:y val="-7.9982528007160082E-3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sz="16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Out of</a:t>
                    </a:r>
                    <a:r>
                      <a:rPr lang="en-US" sz="1600" b="1" baseline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 </a:t>
                    </a:r>
                    <a:br>
                      <a:rPr lang="en-US" sz="1600" b="1" baseline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</a:br>
                    <a:r>
                      <a:rPr lang="en-US" sz="16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my Region</a:t>
                    </a:r>
                    <a:r>
                      <a:rPr lang="en-US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
</a:t>
                    </a:r>
                    <a:r>
                      <a:rPr lang="en-US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432577997120175"/>
                      <c:h val="0.2112446013026732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794E-4820-8465-183738027214}"/>
                </c:ext>
              </c:extLst>
            </c:dLbl>
            <c:dLbl>
              <c:idx val="3"/>
              <c:layout>
                <c:manualLayout>
                  <c:x val="2.433884115720867E-2"/>
                  <c:y val="-3.3434274126036084E-2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sz="16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In North Macedonia</a:t>
                    </a:r>
                    <a:r>
                      <a:rPr lang="en-US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
</a:t>
                    </a:r>
                    <a:r>
                      <a:rPr lang="en-US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94E-4820-8465-183738027214}"/>
                </c:ext>
              </c:extLst>
            </c:dLbl>
            <c:dLbl>
              <c:idx val="4"/>
              <c:layout>
                <c:manualLayout>
                  <c:x val="0.17935917338646326"/>
                  <c:y val="-6.0137879828688845E-2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sz="1600" b="1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Abroad</a:t>
                    </a:r>
                    <a:r>
                      <a:rPr lang="en-US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
</a:t>
                    </a:r>
                    <a:r>
                      <a:rPr lang="en-US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94E-4820-8465-18373802721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94E-4820-8465-1837380272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Cambria" pitchFamily="18" charset="0"/>
                    <a:ea typeface="Cambria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dk1"/>
                  </a:solidFill>
                  <a:prstDash val="solid"/>
                  <a:miter lim="8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'ΧΩΡΙΣ ΑΝΑΠΗΡΙΑ'!$B$167:$B$172</c:f>
              <c:strCache>
                <c:ptCount val="6"/>
                <c:pt idx="0">
                  <c:v>Εντός Νομού</c:v>
                </c:pt>
                <c:pt idx="1">
                  <c:v>Εκτός Νομού</c:v>
                </c:pt>
                <c:pt idx="2">
                  <c:v>Εκτός Περιφέρειας</c:v>
                </c:pt>
                <c:pt idx="3">
                  <c:v>Στη Δημοκρατία της Βόρειας Μακεδονίας</c:v>
                </c:pt>
                <c:pt idx="4">
                  <c:v>Σε άλλη χώρα του εξωτερικού</c:v>
                </c:pt>
                <c:pt idx="5">
                  <c:v>Άλλο</c:v>
                </c:pt>
              </c:strCache>
            </c:strRef>
          </c:cat>
          <c:val>
            <c:numRef>
              <c:f>'ΧΩΡΙΣ ΑΝΑΠΗΡΙΑ'!$D$167:$D$172</c:f>
              <c:numCache>
                <c:formatCode>0%</c:formatCode>
                <c:ptCount val="6"/>
                <c:pt idx="0">
                  <c:v>0.53998167379352502</c:v>
                </c:pt>
                <c:pt idx="1">
                  <c:v>0.405650580329872</c:v>
                </c:pt>
                <c:pt idx="2">
                  <c:v>3.9187538179596818E-2</c:v>
                </c:pt>
                <c:pt idx="3">
                  <c:v>0</c:v>
                </c:pt>
                <c:pt idx="4">
                  <c:v>1.5180207697006724E-2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94E-4820-8465-183738027214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>
            <a:extLst>
              <a:ext uri="{FF2B5EF4-FFF2-40B4-BE49-F238E27FC236}">
                <a16:creationId xmlns:a16="http://schemas.microsoft.com/office/drawing/2014/main" id="{7E7DC40C-2353-493B-9CB9-D25301495E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787" cy="5129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A80D2D36-5369-4011-AEDC-F78B8E506B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0927" y="1"/>
            <a:ext cx="3076787" cy="5129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54829-489D-4BF8-9303-D5EC3B35A06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3EFEF2B4-4CBD-4924-8A05-2D247873F7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691"/>
            <a:ext cx="3076787" cy="5129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3DA5A341-8AF3-4DD1-807D-3B9F023EF4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0927" y="9721691"/>
            <a:ext cx="3076787" cy="5129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271FCA-BB85-4EE6-BD83-2E6E75278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1243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3076362" cy="513508"/>
          </a:xfrm>
          <a:prstGeom prst="rect">
            <a:avLst/>
          </a:prstGeom>
        </p:spPr>
        <p:txBody>
          <a:bodyPr vert="horz" lIns="85237" tIns="42618" rIns="85237" bIns="42618" rtlCol="0"/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4021300" y="4"/>
            <a:ext cx="3076362" cy="513508"/>
          </a:xfrm>
          <a:prstGeom prst="rect">
            <a:avLst/>
          </a:prstGeom>
        </p:spPr>
        <p:txBody>
          <a:bodyPr vert="horz" lIns="85237" tIns="42618" rIns="85237" bIns="42618" rtlCol="0"/>
          <a:lstStyle>
            <a:lvl1pPr algn="r">
              <a:defRPr sz="1000"/>
            </a:lvl1pPr>
          </a:lstStyle>
          <a:p>
            <a:fld id="{146D4933-05D8-4BDF-961E-5FF4223FA724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476250" y="1279525"/>
            <a:ext cx="61468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5237" tIns="42618" rIns="85237" bIns="42618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9930" y="4925411"/>
            <a:ext cx="5679440" cy="4029878"/>
          </a:xfrm>
          <a:prstGeom prst="rect">
            <a:avLst/>
          </a:prstGeom>
        </p:spPr>
        <p:txBody>
          <a:bodyPr vert="horz" lIns="85237" tIns="42618" rIns="85237" bIns="42618" rtlCol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4" y="9721108"/>
            <a:ext cx="3076362" cy="513507"/>
          </a:xfrm>
          <a:prstGeom prst="rect">
            <a:avLst/>
          </a:prstGeom>
        </p:spPr>
        <p:txBody>
          <a:bodyPr vert="horz" lIns="85237" tIns="42618" rIns="85237" bIns="42618" rtlCol="0" anchor="b"/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4021300" y="9721108"/>
            <a:ext cx="3076362" cy="513507"/>
          </a:xfrm>
          <a:prstGeom prst="rect">
            <a:avLst/>
          </a:prstGeom>
        </p:spPr>
        <p:txBody>
          <a:bodyPr vert="horz" lIns="85237" tIns="42618" rIns="85237" bIns="42618" rtlCol="0" anchor="b"/>
          <a:lstStyle>
            <a:lvl1pPr algn="r">
              <a:defRPr sz="1000"/>
            </a:lvl1pPr>
          </a:lstStyle>
          <a:p>
            <a:fld id="{AA96B61F-9344-49D2-97FC-AB458C7E0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7668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695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448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488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124782-D075-4ECA-B412-2DF51F778442}" type="slidenum">
              <a:rPr lang="en-US"/>
              <a:pPr/>
              <a:t>10</a:t>
            </a:fld>
            <a:endParaRPr lang="en-US"/>
          </a:p>
        </p:txBody>
      </p:sp>
      <p:sp>
        <p:nvSpPr>
          <p:cNvPr id="32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124782-D075-4ECA-B412-2DF51F778442}" type="slidenum">
              <a:rPr lang="en-US"/>
              <a:pPr/>
              <a:t>11</a:t>
            </a:fld>
            <a:endParaRPr lang="en-US"/>
          </a:p>
        </p:txBody>
      </p:sp>
      <p:sp>
        <p:nvSpPr>
          <p:cNvPr id="32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4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0325B0-B250-47F5-A456-53D717F00BBA}" type="slidenum">
              <a:rPr lang="en-US"/>
              <a:pPr/>
              <a:t>12</a:t>
            </a:fld>
            <a:endParaRPr lang="en-US"/>
          </a:p>
        </p:txBody>
      </p:sp>
      <p:sp>
        <p:nvSpPr>
          <p:cNvPr id="321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0325B0-B250-47F5-A456-53D717F00BBA}" type="slidenum">
              <a:rPr lang="en-US"/>
              <a:pPr/>
              <a:t>13</a:t>
            </a:fld>
            <a:endParaRPr lang="en-US"/>
          </a:p>
        </p:txBody>
      </p:sp>
      <p:sp>
        <p:nvSpPr>
          <p:cNvPr id="321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18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0325B0-B250-47F5-A456-53D717F00BBA}" type="slidenum">
              <a:rPr lang="en-US"/>
              <a:pPr/>
              <a:t>14</a:t>
            </a:fld>
            <a:endParaRPr lang="en-US"/>
          </a:p>
        </p:txBody>
      </p:sp>
      <p:sp>
        <p:nvSpPr>
          <p:cNvPr id="321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5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2DCA67C5-DD8F-4855-ADF6-97222D9402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DF2B0004-DDC6-4B67-8BBF-E9D2FD68DC00}"/>
              </a:ext>
            </a:extLst>
          </p:cNvPr>
          <p:cNvSpPr/>
          <p:nvPr userDrawn="1"/>
        </p:nvSpPr>
        <p:spPr>
          <a:xfrm>
            <a:off x="116716" y="111961"/>
            <a:ext cx="3181287" cy="6634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1DEB3B4-7769-4719-B512-1E41A12D3C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82103" y="2076519"/>
            <a:ext cx="5913123" cy="2387600"/>
          </a:xfrm>
          <a:solidFill>
            <a:schemeClr val="tx1">
              <a:alpha val="35000"/>
            </a:schemeClr>
          </a:solidFill>
        </p:spPr>
        <p:txBody>
          <a:bodyPr anchor="b"/>
          <a:lstStyle>
            <a:lvl1pPr algn="r">
              <a:defRPr sz="6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7F0674D5-043E-4060-9FA4-1FE618126C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82103" y="4556194"/>
            <a:ext cx="5913124" cy="1655762"/>
          </a:xfrm>
          <a:solidFill>
            <a:schemeClr val="tx1">
              <a:alpha val="35000"/>
            </a:schemeClr>
          </a:solidFill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 of Presentation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D5DCAF0F-BC30-4F92-AA06-0B32139108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50" y="5650337"/>
            <a:ext cx="1758453" cy="113391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6AD87DF9-E4DE-4F90-B1F9-47C8B2DCD3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6" y="121546"/>
            <a:ext cx="3181287" cy="83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75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EF1BBD5-CA28-4822-A2AE-8BC71C5E5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E3043D38-A982-4099-89FE-D23492760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F4BC127-995F-4072-9856-322C99DE6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A8EA20A-940F-4969-8E0A-1EF3D5712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521AB15-96ED-4686-B913-3E6B257FF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F3CC-8EEA-44E3-BDA8-B60F9B3DB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22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64CC7F74-6C8B-41F5-BFFD-DFD7FCA3AD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E325CEE2-0985-4088-A72D-9165AD7CC8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7C6E0B4-01DB-4450-B52C-A8DE4490A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CBB166-A189-4CA7-8F18-8F949BB2D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395F585-959C-4D02-9C55-C2E853F9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F3CC-8EEA-44E3-BDA8-B60F9B3DB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85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08A96BB-54E6-45F3-AE10-1E2AD0FC3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Eurostile LT Bold" panose="02000805050000020004" pitchFamily="2" charset="0"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9D36BD5-0139-43E5-A4B9-3165777A2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Eurostile LT Condensed" panose="02000506030000020004" pitchFamily="2" charset="0"/>
              </a:defRPr>
            </a:lvl1pPr>
            <a:lvl2pPr>
              <a:defRPr>
                <a:solidFill>
                  <a:schemeClr val="bg1"/>
                </a:solidFill>
                <a:latin typeface="Eurostile LT Condensed" panose="02000506030000020004" pitchFamily="2" charset="0"/>
              </a:defRPr>
            </a:lvl2pPr>
            <a:lvl3pPr>
              <a:defRPr>
                <a:solidFill>
                  <a:schemeClr val="bg1"/>
                </a:solidFill>
                <a:latin typeface="Eurostile LT Condensed" panose="02000506030000020004" pitchFamily="2" charset="0"/>
              </a:defRPr>
            </a:lvl3pPr>
            <a:lvl4pPr>
              <a:defRPr>
                <a:solidFill>
                  <a:schemeClr val="bg1"/>
                </a:solidFill>
                <a:latin typeface="Eurostile LT Condensed" panose="02000506030000020004" pitchFamily="2" charset="0"/>
              </a:defRPr>
            </a:lvl4pPr>
            <a:lvl5pPr>
              <a:defRPr>
                <a:solidFill>
                  <a:schemeClr val="bg1"/>
                </a:solidFill>
                <a:latin typeface="Eurostile LT Condensed" panose="02000506030000020004" pitchFamily="2" charset="0"/>
              </a:defRPr>
            </a:lvl5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9A699E0-BE55-4F73-BA10-EFD621B42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9893912-7D14-43F2-8094-7AB0D87F0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691F665-CC33-45FD-9F95-AF6DD5D76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F3CC-8EEA-44E3-BDA8-B60F9B3DB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81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7259606-F275-4773-B9E6-1F21D47F6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CB3DC64-3276-43D3-A511-C3049E1D3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00844C6-47DD-4614-BB6E-266347541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8E2446D-3C5A-44B5-A8E0-6913DFD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8525A26-EBB3-4055-90C1-22FE82AEB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F3CC-8EEA-44E3-BDA8-B60F9B3DB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40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76BF1E-4218-47AA-8396-14CF5323F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84CBD5E-E914-4D0C-917A-FB712B43A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6D008376-7213-4F7F-A545-49E3440FA7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14A410D-087A-42F9-8790-014C6E2B9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267889B-035F-4683-9C12-63B1E8313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4A89C50-9190-447F-8C34-6E4513D05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F3CC-8EEA-44E3-BDA8-B60F9B3DB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1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1D5616A-B5CF-4ED4-AE4F-A8028DC39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20CCF95-3E04-4C7D-90F2-6E2675EF4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0E76F09F-52E1-45F9-97AD-C88541D6B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05D063E1-792D-49DB-A405-ED8CAA8311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45B25E1A-14BF-4981-A9BB-853B27AE3E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0C3EC7B-9250-4CC6-926B-6F580982B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1F7E1F79-10F5-4B3B-AEE8-4EB18B39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B63BA6A3-0FBD-4596-AC9B-2790983D6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F3CC-8EEA-44E3-BDA8-B60F9B3DB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43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8349D8F-F5EA-41D1-815F-360AC01A2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800">
                <a:solidFill>
                  <a:srgbClr val="A36298"/>
                </a:solidFill>
                <a:latin typeface="Montserrat Black" panose="00000A00000000000000" pitchFamily="50" charset="0"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8F176F2E-825B-4130-B785-FA2A9DD32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F6169550-C103-45A4-A769-D1394D0CC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A197735-3F28-4086-94AF-AB19E1B89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F3CC-8EEA-44E3-BDA8-B60F9B3DB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4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46B1FAE9-80F3-4C02-BF19-DBD1E6A94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0"/>
          <a:stretch/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4CDF591E-52DD-4E92-8DA0-7FC09CBDE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5DC88828-5D3A-452B-B659-72ADFA2C0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CEDDD3C-39D0-403C-9407-232482CF0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F3CC-8EEA-44E3-BDA8-B60F9B3DB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64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72A261D-C50E-4746-AFBC-2A9AF915B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ADDC787-D4D4-43E6-846C-4210D527E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2C9B3E0-6208-4CF4-B334-8C227264A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70923E2-457B-4CFB-AA3B-FA1DCD2DE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B0F048C-8580-4E83-96A6-9203C818A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44B7E02-2322-459B-8B0C-38EEF83C3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F3CC-8EEA-44E3-BDA8-B60F9B3DB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02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047666E-4546-4102-8EE7-195D8C583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91050964-9233-45E2-AB42-29F9C76B9D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5C45DFBB-FCBE-4453-A606-D70FF14F69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B0B2BF91-2BF5-433B-87AF-C4F742729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CC6CC8A-773D-46E2-B2EA-5CB46B22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622B107-D5C2-42B0-8C05-52CB05C2E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F3CC-8EEA-44E3-BDA8-B60F9B3DB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07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BDB7C936-ADC3-4C12-B289-F578B8A02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EB5ADB5-D489-4EDD-A357-87491D110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9BF0E59-CC22-43E1-8390-B2B7A9F24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B7A7DFE-7BD0-4373-A511-7A49325755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4BA4906-8CB2-4484-A276-68B435A42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3F3CC-8EEA-44E3-BDA8-B60F9B3DB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8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chart" Target="../charts/char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samea.gr/" TargetMode="External"/><Relationship Id="rId13" Type="http://schemas.openxmlformats.org/officeDocument/2006/relationships/image" Target="../media/image9.jpg"/><Relationship Id="rId3" Type="http://schemas.openxmlformats.org/officeDocument/2006/relationships/image" Target="../media/image1.png"/><Relationship Id="rId7" Type="http://schemas.openxmlformats.org/officeDocument/2006/relationships/hyperlink" Target="http://www1.med.auth.gr/depts/lomi/" TargetMode="External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bcentermaritza.weebly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://www.ohrid.gov.mk/" TargetMode="External"/><Relationship Id="rId15" Type="http://schemas.openxmlformats.org/officeDocument/2006/relationships/image" Target="../media/image11.jpg"/><Relationship Id="rId10" Type="http://schemas.openxmlformats.org/officeDocument/2006/relationships/image" Target="../media/image6.png"/><Relationship Id="rId4" Type="http://schemas.openxmlformats.org/officeDocument/2006/relationships/hyperlink" Target="http://www.fikt.uklo.edu.mk/" TargetMode="External"/><Relationship Id="rId9" Type="http://schemas.openxmlformats.org/officeDocument/2006/relationships/hyperlink" Target="http://www.dimosneapolis-sykeon.gr/" TargetMode="External"/><Relationship Id="rId1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1.jpe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samea.gr/" TargetMode="External"/><Relationship Id="rId13" Type="http://schemas.openxmlformats.org/officeDocument/2006/relationships/image" Target="../media/image9.jpg"/><Relationship Id="rId3" Type="http://schemas.openxmlformats.org/officeDocument/2006/relationships/image" Target="../media/image1.png"/><Relationship Id="rId7" Type="http://schemas.openxmlformats.org/officeDocument/2006/relationships/hyperlink" Target="http://www1.med.auth.gr/depts/lomi/" TargetMode="External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bcentermaritza.weebly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://www.ohrid.gov.mk/" TargetMode="External"/><Relationship Id="rId15" Type="http://schemas.openxmlformats.org/officeDocument/2006/relationships/image" Target="../media/image11.jpg"/><Relationship Id="rId10" Type="http://schemas.openxmlformats.org/officeDocument/2006/relationships/image" Target="../media/image6.png"/><Relationship Id="rId4" Type="http://schemas.openxmlformats.org/officeDocument/2006/relationships/hyperlink" Target="http://www.fikt.uklo.edu.mk/" TargetMode="External"/><Relationship Id="rId9" Type="http://schemas.openxmlformats.org/officeDocument/2006/relationships/hyperlink" Target="http://www.dimosneapolis-sykeon.gr/" TargetMode="External"/><Relationship Id="rId1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7.png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12" Type="http://schemas.openxmlformats.org/officeDocument/2006/relationships/image" Target="../media/image17.png"/><Relationship Id="rId17" Type="http://schemas.openxmlformats.org/officeDocument/2006/relationships/chart" Target="../charts/chart7.xml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4.xml"/><Relationship Id="rId11" Type="http://schemas.openxmlformats.org/officeDocument/2006/relationships/chart" Target="../charts/chart6.xml"/><Relationship Id="rId5" Type="http://schemas.openxmlformats.org/officeDocument/2006/relationships/chart" Target="../charts/chart3.xml"/><Relationship Id="rId15" Type="http://schemas.openxmlformats.org/officeDocument/2006/relationships/image" Target="../media/image20.png"/><Relationship Id="rId10" Type="http://schemas.openxmlformats.org/officeDocument/2006/relationships/image" Target="../media/image16.jpg"/><Relationship Id="rId4" Type="http://schemas.openxmlformats.org/officeDocument/2006/relationships/chart" Target="../charts/chart2.xml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A23685C-1E5F-4F7F-BAF3-D5010A0989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Cross4all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B731FD02-8F7E-46A3-9F81-9D90B5B533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2103" y="4556194"/>
            <a:ext cx="5913124" cy="693900"/>
          </a:xfrm>
        </p:spPr>
        <p:txBody>
          <a:bodyPr anchor="ctr" anchorCtr="0">
            <a:normAutofit/>
          </a:bodyPr>
          <a:lstStyle/>
          <a:p>
            <a:r>
              <a:rPr lang="en-GB" sz="2800" dirty="0"/>
              <a:t>A few words about our project</a:t>
            </a:r>
            <a:endParaRPr lang="en-US" sz="2800" dirty="0"/>
          </a:p>
        </p:txBody>
      </p:sp>
      <p:pic>
        <p:nvPicPr>
          <p:cNvPr id="5" name="Εικόνα 4" descr="Logo of Cross4all">
            <a:extLst>
              <a:ext uri="{FF2B5EF4-FFF2-40B4-BE49-F238E27FC236}">
                <a16:creationId xmlns:a16="http://schemas.microsoft.com/office/drawing/2014/main" id="{0303B40F-C06D-4668-813F-E00F6D3EA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1" y="2877015"/>
            <a:ext cx="3159760" cy="155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68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Εικόνα 52">
            <a:extLst>
              <a:ext uri="{FF2B5EF4-FFF2-40B4-BE49-F238E27FC236}">
                <a16:creationId xmlns:a16="http://schemas.microsoft.com/office/drawing/2014/main" id="{50BACB35-7EA9-4CCC-8B7D-092E1CD52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8" name="Rectangle 2"/>
          <p:cNvSpPr>
            <a:spLocks noGrp="1" noChangeArrowheads="1"/>
          </p:cNvSpPr>
          <p:nvPr>
            <p:ph type="title"/>
          </p:nvPr>
        </p:nvSpPr>
        <p:spPr>
          <a:xfrm>
            <a:off x="2107858" y="182485"/>
            <a:ext cx="7966421" cy="1744552"/>
          </a:xfrm>
          <a:solidFill>
            <a:schemeClr val="tx1">
              <a:lumMod val="95000"/>
              <a:lumOff val="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l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Do you think that there are appropriate provisions in place for providing access to health services for persons with disability on an equal base with the rest of the citizens?</a:t>
            </a:r>
            <a:endParaRPr lang="uk-UA" sz="2400" dirty="0">
              <a:solidFill>
                <a:schemeClr val="lt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3" name="Ομάδα 2">
            <a:extLst>
              <a:ext uri="{FF2B5EF4-FFF2-40B4-BE49-F238E27FC236}">
                <a16:creationId xmlns:a16="http://schemas.microsoft.com/office/drawing/2014/main" id="{9538BE68-807C-4270-AB57-A0046258CBCD}"/>
              </a:ext>
            </a:extLst>
          </p:cNvPr>
          <p:cNvGrpSpPr/>
          <p:nvPr/>
        </p:nvGrpSpPr>
        <p:grpSpPr>
          <a:xfrm>
            <a:off x="1941196" y="2163966"/>
            <a:ext cx="8169966" cy="4611006"/>
            <a:chOff x="1941196" y="2163966"/>
            <a:chExt cx="8169966" cy="4611006"/>
          </a:xfrm>
        </p:grpSpPr>
        <p:grpSp>
          <p:nvGrpSpPr>
            <p:cNvPr id="2" name="Ομάδα 1">
              <a:extLst>
                <a:ext uri="{FF2B5EF4-FFF2-40B4-BE49-F238E27FC236}">
                  <a16:creationId xmlns:a16="http://schemas.microsoft.com/office/drawing/2014/main" id="{2C1F50A6-A25C-4A19-9EBF-172BFCD8C9F6}"/>
                </a:ext>
              </a:extLst>
            </p:cNvPr>
            <p:cNvGrpSpPr/>
            <p:nvPr/>
          </p:nvGrpSpPr>
          <p:grpSpPr>
            <a:xfrm>
              <a:off x="1941196" y="2163966"/>
              <a:ext cx="8153402" cy="3857740"/>
              <a:chOff x="1941196" y="2163966"/>
              <a:chExt cx="8153402" cy="3857740"/>
            </a:xfrm>
          </p:grpSpPr>
          <p:grpSp>
            <p:nvGrpSpPr>
              <p:cNvPr id="292867" name="Group 3"/>
              <p:cNvGrpSpPr>
                <a:grpSpLocks/>
              </p:cNvGrpSpPr>
              <p:nvPr/>
            </p:nvGrpSpPr>
            <p:grpSpPr bwMode="auto">
              <a:xfrm>
                <a:off x="1941196" y="4221481"/>
                <a:ext cx="1584325" cy="1800225"/>
                <a:chOff x="113" y="2432"/>
                <a:chExt cx="998" cy="1134"/>
              </a:xfrm>
            </p:grpSpPr>
            <p:sp>
              <p:nvSpPr>
                <p:cNvPr id="292868" name="AutoShape 4"/>
                <p:cNvSpPr>
                  <a:spLocks noChangeArrowheads="1"/>
                </p:cNvSpPr>
                <p:nvPr/>
              </p:nvSpPr>
              <p:spPr bwMode="auto">
                <a:xfrm rot="16200000">
                  <a:off x="45" y="2500"/>
                  <a:ext cx="1134" cy="998"/>
                </a:xfrm>
                <a:custGeom>
                  <a:avLst/>
                  <a:gdLst>
                    <a:gd name="G0" fmla="+- 15028 0 0"/>
                    <a:gd name="G1" fmla="+- 2121 0 0"/>
                    <a:gd name="G2" fmla="+- 21600 0 2121"/>
                    <a:gd name="G3" fmla="+- 10800 0 2121"/>
                    <a:gd name="G4" fmla="+- 21600 0 15028"/>
                    <a:gd name="G5" fmla="*/ G4 G3 10800"/>
                    <a:gd name="G6" fmla="+- 21600 0 G5"/>
                    <a:gd name="T0" fmla="*/ 15028 w 21600"/>
                    <a:gd name="T1" fmla="*/ 0 h 21600"/>
                    <a:gd name="T2" fmla="*/ 0 w 21600"/>
                    <a:gd name="T3" fmla="*/ 10800 h 21600"/>
                    <a:gd name="T4" fmla="*/ 15028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5028" y="0"/>
                      </a:moveTo>
                      <a:lnTo>
                        <a:pt x="15028" y="2121"/>
                      </a:lnTo>
                      <a:lnTo>
                        <a:pt x="3375" y="2121"/>
                      </a:lnTo>
                      <a:lnTo>
                        <a:pt x="3375" y="19479"/>
                      </a:lnTo>
                      <a:lnTo>
                        <a:pt x="15028" y="19479"/>
                      </a:lnTo>
                      <a:lnTo>
                        <a:pt x="15028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2121"/>
                      </a:moveTo>
                      <a:lnTo>
                        <a:pt x="1350" y="19479"/>
                      </a:lnTo>
                      <a:lnTo>
                        <a:pt x="2700" y="19479"/>
                      </a:lnTo>
                      <a:lnTo>
                        <a:pt x="2700" y="2121"/>
                      </a:lnTo>
                      <a:close/>
                    </a:path>
                    <a:path w="21600" h="21600">
                      <a:moveTo>
                        <a:pt x="0" y="2121"/>
                      </a:moveTo>
                      <a:lnTo>
                        <a:pt x="0" y="19479"/>
                      </a:lnTo>
                      <a:lnTo>
                        <a:pt x="675" y="19479"/>
                      </a:lnTo>
                      <a:lnTo>
                        <a:pt x="675" y="212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folHlink">
                        <a:gamma/>
                        <a:tint val="0"/>
                        <a:invGamma/>
                        <a:alpha val="0"/>
                      </a:schemeClr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l-GR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92869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113" y="2659"/>
                  <a:ext cx="998" cy="407"/>
                </a:xfrm>
                <a:prstGeom prst="rect">
                  <a:avLst/>
                </a:prstGeom>
                <a:noFill/>
                <a:ln w="0" algn="ctr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0" hangingPunct="0"/>
                  <a:r>
                    <a:rPr lang="el-GR" altLang="ko-KR" b="1" dirty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4%</a:t>
                  </a:r>
                  <a:endParaRPr lang="en-US" altLang="ko-KR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  <a:p>
                  <a:pPr algn="ctr" eaLnBrk="0" hangingPunct="0"/>
                  <a:endParaRPr lang="en-US" altLang="ko-KR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292870" name="Group 6"/>
              <p:cNvGrpSpPr>
                <a:grpSpLocks/>
              </p:cNvGrpSpPr>
              <p:nvPr/>
            </p:nvGrpSpPr>
            <p:grpSpPr bwMode="auto">
              <a:xfrm>
                <a:off x="3811916" y="4221481"/>
                <a:ext cx="1584325" cy="1800225"/>
                <a:chOff x="113" y="2432"/>
                <a:chExt cx="998" cy="1134"/>
              </a:xfrm>
            </p:grpSpPr>
            <p:sp>
              <p:nvSpPr>
                <p:cNvPr id="292871" name="AutoShape 7"/>
                <p:cNvSpPr>
                  <a:spLocks noChangeArrowheads="1"/>
                </p:cNvSpPr>
                <p:nvPr/>
              </p:nvSpPr>
              <p:spPr bwMode="auto">
                <a:xfrm rot="16200000">
                  <a:off x="45" y="2500"/>
                  <a:ext cx="1134" cy="998"/>
                </a:xfrm>
                <a:custGeom>
                  <a:avLst/>
                  <a:gdLst>
                    <a:gd name="G0" fmla="+- 15028 0 0"/>
                    <a:gd name="G1" fmla="+- 2121 0 0"/>
                    <a:gd name="G2" fmla="+- 21600 0 2121"/>
                    <a:gd name="G3" fmla="+- 10800 0 2121"/>
                    <a:gd name="G4" fmla="+- 21600 0 15028"/>
                    <a:gd name="G5" fmla="*/ G4 G3 10800"/>
                    <a:gd name="G6" fmla="+- 21600 0 G5"/>
                    <a:gd name="T0" fmla="*/ 15028 w 21600"/>
                    <a:gd name="T1" fmla="*/ 0 h 21600"/>
                    <a:gd name="T2" fmla="*/ 0 w 21600"/>
                    <a:gd name="T3" fmla="*/ 10800 h 21600"/>
                    <a:gd name="T4" fmla="*/ 15028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5028" y="0"/>
                      </a:moveTo>
                      <a:lnTo>
                        <a:pt x="15028" y="2121"/>
                      </a:lnTo>
                      <a:lnTo>
                        <a:pt x="3375" y="2121"/>
                      </a:lnTo>
                      <a:lnTo>
                        <a:pt x="3375" y="19479"/>
                      </a:lnTo>
                      <a:lnTo>
                        <a:pt x="15028" y="19479"/>
                      </a:lnTo>
                      <a:lnTo>
                        <a:pt x="15028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2121"/>
                      </a:moveTo>
                      <a:lnTo>
                        <a:pt x="1350" y="19479"/>
                      </a:lnTo>
                      <a:lnTo>
                        <a:pt x="2700" y="19479"/>
                      </a:lnTo>
                      <a:lnTo>
                        <a:pt x="2700" y="2121"/>
                      </a:lnTo>
                      <a:close/>
                    </a:path>
                    <a:path w="21600" h="21600">
                      <a:moveTo>
                        <a:pt x="0" y="2121"/>
                      </a:moveTo>
                      <a:lnTo>
                        <a:pt x="0" y="19479"/>
                      </a:lnTo>
                      <a:lnTo>
                        <a:pt x="675" y="19479"/>
                      </a:lnTo>
                      <a:lnTo>
                        <a:pt x="675" y="212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folHlink">
                        <a:gamma/>
                        <a:tint val="0"/>
                        <a:invGamma/>
                        <a:alpha val="0"/>
                      </a:schemeClr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l-GR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92872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113" y="2659"/>
                  <a:ext cx="998" cy="407"/>
                </a:xfrm>
                <a:prstGeom prst="rect">
                  <a:avLst/>
                </a:prstGeom>
                <a:noFill/>
                <a:ln w="0" algn="ctr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0" hangingPunct="0"/>
                  <a:r>
                    <a:rPr lang="el-GR" altLang="ko-KR" b="1" dirty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4%</a:t>
                  </a:r>
                  <a:endParaRPr lang="en-US" altLang="ko-KR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  <a:p>
                  <a:pPr algn="ctr" eaLnBrk="0" hangingPunct="0"/>
                  <a:endParaRPr lang="en-US" altLang="ko-KR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292873" name="Group 9"/>
              <p:cNvGrpSpPr>
                <a:grpSpLocks/>
              </p:cNvGrpSpPr>
              <p:nvPr/>
            </p:nvGrpSpPr>
            <p:grpSpPr bwMode="auto">
              <a:xfrm>
                <a:off x="5899702" y="4221481"/>
                <a:ext cx="1584325" cy="1800225"/>
                <a:chOff x="113" y="2432"/>
                <a:chExt cx="998" cy="1134"/>
              </a:xfrm>
            </p:grpSpPr>
            <p:sp>
              <p:nvSpPr>
                <p:cNvPr id="292874" name="AutoShape 10"/>
                <p:cNvSpPr>
                  <a:spLocks noChangeArrowheads="1"/>
                </p:cNvSpPr>
                <p:nvPr/>
              </p:nvSpPr>
              <p:spPr bwMode="auto">
                <a:xfrm rot="16200000">
                  <a:off x="45" y="2500"/>
                  <a:ext cx="1134" cy="998"/>
                </a:xfrm>
                <a:custGeom>
                  <a:avLst/>
                  <a:gdLst>
                    <a:gd name="G0" fmla="+- 15028 0 0"/>
                    <a:gd name="G1" fmla="+- 2121 0 0"/>
                    <a:gd name="G2" fmla="+- 21600 0 2121"/>
                    <a:gd name="G3" fmla="+- 10800 0 2121"/>
                    <a:gd name="G4" fmla="+- 21600 0 15028"/>
                    <a:gd name="G5" fmla="*/ G4 G3 10800"/>
                    <a:gd name="G6" fmla="+- 21600 0 G5"/>
                    <a:gd name="T0" fmla="*/ 15028 w 21600"/>
                    <a:gd name="T1" fmla="*/ 0 h 21600"/>
                    <a:gd name="T2" fmla="*/ 0 w 21600"/>
                    <a:gd name="T3" fmla="*/ 10800 h 21600"/>
                    <a:gd name="T4" fmla="*/ 15028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5028" y="0"/>
                      </a:moveTo>
                      <a:lnTo>
                        <a:pt x="15028" y="2121"/>
                      </a:lnTo>
                      <a:lnTo>
                        <a:pt x="3375" y="2121"/>
                      </a:lnTo>
                      <a:lnTo>
                        <a:pt x="3375" y="19479"/>
                      </a:lnTo>
                      <a:lnTo>
                        <a:pt x="15028" y="19479"/>
                      </a:lnTo>
                      <a:lnTo>
                        <a:pt x="15028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2121"/>
                      </a:moveTo>
                      <a:lnTo>
                        <a:pt x="1350" y="19479"/>
                      </a:lnTo>
                      <a:lnTo>
                        <a:pt x="2700" y="19479"/>
                      </a:lnTo>
                      <a:lnTo>
                        <a:pt x="2700" y="2121"/>
                      </a:lnTo>
                      <a:close/>
                    </a:path>
                    <a:path w="21600" h="21600">
                      <a:moveTo>
                        <a:pt x="0" y="2121"/>
                      </a:moveTo>
                      <a:lnTo>
                        <a:pt x="0" y="19479"/>
                      </a:lnTo>
                      <a:lnTo>
                        <a:pt x="675" y="19479"/>
                      </a:lnTo>
                      <a:lnTo>
                        <a:pt x="675" y="212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folHlink">
                        <a:gamma/>
                        <a:tint val="0"/>
                        <a:invGamma/>
                        <a:alpha val="0"/>
                      </a:schemeClr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l-GR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9287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13" y="2659"/>
                  <a:ext cx="998" cy="407"/>
                </a:xfrm>
                <a:prstGeom prst="rect">
                  <a:avLst/>
                </a:prstGeom>
                <a:noFill/>
                <a:ln w="0" algn="ctr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0" hangingPunct="0"/>
                  <a:r>
                    <a:rPr lang="el-GR" altLang="ko-KR" b="1" dirty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38%</a:t>
                  </a:r>
                  <a:endParaRPr lang="en-US" altLang="ko-KR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  <a:p>
                  <a:pPr algn="ctr" eaLnBrk="0" hangingPunct="0"/>
                  <a:endParaRPr lang="en-US" altLang="ko-KR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292876" name="Group 12"/>
              <p:cNvGrpSpPr>
                <a:grpSpLocks/>
              </p:cNvGrpSpPr>
              <p:nvPr/>
            </p:nvGrpSpPr>
            <p:grpSpPr bwMode="auto">
              <a:xfrm>
                <a:off x="8278496" y="4221481"/>
                <a:ext cx="1584325" cy="1800225"/>
                <a:chOff x="113" y="2432"/>
                <a:chExt cx="998" cy="1134"/>
              </a:xfrm>
            </p:grpSpPr>
            <p:sp>
              <p:nvSpPr>
                <p:cNvPr id="292877" name="AutoShape 13"/>
                <p:cNvSpPr>
                  <a:spLocks noChangeArrowheads="1"/>
                </p:cNvSpPr>
                <p:nvPr/>
              </p:nvSpPr>
              <p:spPr bwMode="auto">
                <a:xfrm rot="16200000">
                  <a:off x="45" y="2500"/>
                  <a:ext cx="1134" cy="998"/>
                </a:xfrm>
                <a:custGeom>
                  <a:avLst/>
                  <a:gdLst>
                    <a:gd name="G0" fmla="+- 15028 0 0"/>
                    <a:gd name="G1" fmla="+- 2121 0 0"/>
                    <a:gd name="G2" fmla="+- 21600 0 2121"/>
                    <a:gd name="G3" fmla="+- 10800 0 2121"/>
                    <a:gd name="G4" fmla="+- 21600 0 15028"/>
                    <a:gd name="G5" fmla="*/ G4 G3 10800"/>
                    <a:gd name="G6" fmla="+- 21600 0 G5"/>
                    <a:gd name="T0" fmla="*/ 15028 w 21600"/>
                    <a:gd name="T1" fmla="*/ 0 h 21600"/>
                    <a:gd name="T2" fmla="*/ 0 w 21600"/>
                    <a:gd name="T3" fmla="*/ 10800 h 21600"/>
                    <a:gd name="T4" fmla="*/ 15028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5028" y="0"/>
                      </a:moveTo>
                      <a:lnTo>
                        <a:pt x="15028" y="2121"/>
                      </a:lnTo>
                      <a:lnTo>
                        <a:pt x="3375" y="2121"/>
                      </a:lnTo>
                      <a:lnTo>
                        <a:pt x="3375" y="19479"/>
                      </a:lnTo>
                      <a:lnTo>
                        <a:pt x="15028" y="19479"/>
                      </a:lnTo>
                      <a:lnTo>
                        <a:pt x="15028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2121"/>
                      </a:moveTo>
                      <a:lnTo>
                        <a:pt x="1350" y="19479"/>
                      </a:lnTo>
                      <a:lnTo>
                        <a:pt x="2700" y="19479"/>
                      </a:lnTo>
                      <a:lnTo>
                        <a:pt x="2700" y="2121"/>
                      </a:lnTo>
                      <a:close/>
                    </a:path>
                    <a:path w="21600" h="21600">
                      <a:moveTo>
                        <a:pt x="0" y="2121"/>
                      </a:moveTo>
                      <a:lnTo>
                        <a:pt x="0" y="19479"/>
                      </a:lnTo>
                      <a:lnTo>
                        <a:pt x="675" y="19479"/>
                      </a:lnTo>
                      <a:lnTo>
                        <a:pt x="675" y="212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folHlink">
                        <a:gamma/>
                        <a:tint val="0"/>
                        <a:invGamma/>
                        <a:alpha val="0"/>
                      </a:schemeClr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l-GR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92878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13" y="2659"/>
                  <a:ext cx="998" cy="407"/>
                </a:xfrm>
                <a:prstGeom prst="rect">
                  <a:avLst/>
                </a:prstGeom>
                <a:noFill/>
                <a:ln w="0" algn="ctr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0" hangingPunct="0"/>
                  <a:r>
                    <a:rPr lang="el-GR" altLang="ko-KR" b="1" dirty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54%</a:t>
                  </a:r>
                  <a:endParaRPr lang="en-US" altLang="ko-KR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  <a:p>
                  <a:pPr algn="ctr" eaLnBrk="0" hangingPunct="0"/>
                  <a:endParaRPr lang="en-US" altLang="ko-KR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292880" name="Group 16"/>
              <p:cNvGrpSpPr>
                <a:grpSpLocks/>
              </p:cNvGrpSpPr>
              <p:nvPr/>
            </p:nvGrpSpPr>
            <p:grpSpPr bwMode="auto">
              <a:xfrm>
                <a:off x="2012634" y="2748281"/>
                <a:ext cx="1443037" cy="1439863"/>
                <a:chOff x="249" y="1979"/>
                <a:chExt cx="909" cy="907"/>
              </a:xfrm>
            </p:grpSpPr>
            <p:grpSp>
              <p:nvGrpSpPr>
                <p:cNvPr id="292881" name="Group 17"/>
                <p:cNvGrpSpPr>
                  <a:grpSpLocks/>
                </p:cNvGrpSpPr>
                <p:nvPr/>
              </p:nvGrpSpPr>
              <p:grpSpPr bwMode="auto">
                <a:xfrm>
                  <a:off x="249" y="1979"/>
                  <a:ext cx="907" cy="907"/>
                  <a:chOff x="431" y="2750"/>
                  <a:chExt cx="1134" cy="993"/>
                </a:xfrm>
              </p:grpSpPr>
              <p:grpSp>
                <p:nvGrpSpPr>
                  <p:cNvPr id="292882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431" y="2750"/>
                    <a:ext cx="1134" cy="993"/>
                    <a:chOff x="868" y="1477"/>
                    <a:chExt cx="4251" cy="2141"/>
                  </a:xfrm>
                </p:grpSpPr>
                <p:sp>
                  <p:nvSpPr>
                    <p:cNvPr id="292883" name="Oval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8" y="1477"/>
                      <a:ext cx="4251" cy="2141"/>
                    </a:xfrm>
                    <a:prstGeom prst="ellipse">
                      <a:avLst/>
                    </a:prstGeom>
                    <a:solidFill>
                      <a:schemeClr val="folHlink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l-GR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292884" name="Oval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30" y="1480"/>
                      <a:ext cx="4143" cy="208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l-GR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sp>
                <p:nvSpPr>
                  <p:cNvPr id="292885" name="Oval 21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522" y="2840"/>
                    <a:ext cx="953" cy="798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/>
                    <a:endParaRPr lang="en-US" sz="2000" b="1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292886" name="Oval 22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611" y="2862"/>
                    <a:ext cx="771" cy="52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65000"/>
                          <a:tint val="66000"/>
                          <a:satMod val="160000"/>
                        </a:schemeClr>
                      </a:gs>
                      <a:gs pos="50000">
                        <a:schemeClr val="bg1">
                          <a:lumMod val="65000"/>
                          <a:tint val="44500"/>
                          <a:satMod val="160000"/>
                        </a:schemeClr>
                      </a:gs>
                      <a:gs pos="100000">
                        <a:schemeClr val="bg1">
                          <a:lumMod val="65000"/>
                          <a:tint val="23500"/>
                          <a:satMod val="160000"/>
                        </a:schemeClr>
                      </a:gs>
                    </a:gsLst>
                    <a:lin ang="16200000" scaled="1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/>
                    <a:endParaRPr lang="en-US" sz="2000" b="1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sp>
              <p:nvSpPr>
                <p:cNvPr id="292887" name="Rectangle 23"/>
                <p:cNvSpPr>
                  <a:spLocks noChangeArrowheads="1"/>
                </p:cNvSpPr>
                <p:nvPr/>
              </p:nvSpPr>
              <p:spPr bwMode="auto">
                <a:xfrm>
                  <a:off x="251" y="2415"/>
                  <a:ext cx="907" cy="3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altLang="ko-KR" sz="4000" b="1" baseline="-25000" dirty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NA</a:t>
                  </a:r>
                  <a:endParaRPr lang="en-US" sz="4000" b="1" baseline="-250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292888" name="Group 24"/>
              <p:cNvGrpSpPr>
                <a:grpSpLocks/>
              </p:cNvGrpSpPr>
              <p:nvPr/>
            </p:nvGrpSpPr>
            <p:grpSpPr bwMode="auto">
              <a:xfrm>
                <a:off x="8061010" y="2163966"/>
                <a:ext cx="2033588" cy="2016126"/>
                <a:chOff x="4059" y="1616"/>
                <a:chExt cx="1281" cy="1270"/>
              </a:xfrm>
            </p:grpSpPr>
            <p:grpSp>
              <p:nvGrpSpPr>
                <p:cNvPr id="292889" name="Group 25"/>
                <p:cNvGrpSpPr>
                  <a:grpSpLocks/>
                </p:cNvGrpSpPr>
                <p:nvPr/>
              </p:nvGrpSpPr>
              <p:grpSpPr bwMode="auto">
                <a:xfrm>
                  <a:off x="4059" y="1616"/>
                  <a:ext cx="1270" cy="1270"/>
                  <a:chOff x="4195" y="2750"/>
                  <a:chExt cx="1134" cy="993"/>
                </a:xfrm>
              </p:grpSpPr>
              <p:grpSp>
                <p:nvGrpSpPr>
                  <p:cNvPr id="292890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4195" y="2750"/>
                    <a:ext cx="1134" cy="993"/>
                    <a:chOff x="868" y="1477"/>
                    <a:chExt cx="4251" cy="2141"/>
                  </a:xfrm>
                </p:grpSpPr>
                <p:sp>
                  <p:nvSpPr>
                    <p:cNvPr id="292891" name="Oval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8" y="1477"/>
                      <a:ext cx="4251" cy="2141"/>
                    </a:xfrm>
                    <a:prstGeom prst="ellipse">
                      <a:avLst/>
                    </a:prstGeom>
                    <a:solidFill>
                      <a:schemeClr val="folHlink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l-GR">
                        <a:latin typeface="Cambria" pitchFamily="18" charset="0"/>
                        <a:ea typeface="Cambria" pitchFamily="18" charset="0"/>
                      </a:endParaRPr>
                    </a:p>
                  </p:txBody>
                </p:sp>
                <p:sp>
                  <p:nvSpPr>
                    <p:cNvPr id="292892" name="Oval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30" y="1480"/>
                      <a:ext cx="4143" cy="208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l-GR">
                        <a:latin typeface="Cambria" pitchFamily="18" charset="0"/>
                        <a:ea typeface="Cambria" pitchFamily="18" charset="0"/>
                      </a:endParaRPr>
                    </a:p>
                  </p:txBody>
                </p:sp>
              </p:grpSp>
              <p:sp>
                <p:nvSpPr>
                  <p:cNvPr id="292893" name="Oval 29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285" y="2841"/>
                    <a:ext cx="953" cy="791"/>
                  </a:xfrm>
                  <a:prstGeom prst="ellipse">
                    <a:avLst/>
                  </a:prstGeom>
                  <a:solidFill>
                    <a:srgbClr val="C00000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/>
                    <a:endParaRPr lang="en-US" sz="2000" b="1">
                      <a:solidFill>
                        <a:schemeClr val="bg1"/>
                      </a:solidFill>
                      <a:latin typeface="Cambria" pitchFamily="18" charset="0"/>
                      <a:ea typeface="Cambria" pitchFamily="18" charset="0"/>
                    </a:endParaRPr>
                  </a:p>
                </p:txBody>
              </p:sp>
              <p:sp>
                <p:nvSpPr>
                  <p:cNvPr id="292894" name="Oval 30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375" y="2865"/>
                    <a:ext cx="771" cy="52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bg2">
                          <a:gamma/>
                          <a:tint val="35686"/>
                          <a:invGamma/>
                        </a:schemeClr>
                      </a:gs>
                      <a:gs pos="100000">
                        <a:schemeClr val="bg2">
                          <a:alpha val="37000"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/>
                    <a:endParaRPr lang="en-US" sz="2000" b="1">
                      <a:solidFill>
                        <a:schemeClr val="bg1"/>
                      </a:solidFill>
                      <a:latin typeface="Cambria" pitchFamily="18" charset="0"/>
                      <a:ea typeface="Cambria" pitchFamily="18" charset="0"/>
                    </a:endParaRPr>
                  </a:p>
                </p:txBody>
              </p:sp>
            </p:grpSp>
            <p:sp>
              <p:nvSpPr>
                <p:cNvPr id="292895" name="Rectangle 31"/>
                <p:cNvSpPr>
                  <a:spLocks noChangeArrowheads="1"/>
                </p:cNvSpPr>
                <p:nvPr/>
              </p:nvSpPr>
              <p:spPr bwMode="auto">
                <a:xfrm>
                  <a:off x="4070" y="2344"/>
                  <a:ext cx="1270" cy="3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4000" b="1" baseline="-25000" dirty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NO</a:t>
                  </a:r>
                  <a:endParaRPr lang="en-US" sz="4000" b="1" baseline="-250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292896" name="Group 32"/>
              <p:cNvGrpSpPr>
                <a:grpSpLocks/>
              </p:cNvGrpSpPr>
              <p:nvPr/>
            </p:nvGrpSpPr>
            <p:grpSpPr bwMode="auto">
              <a:xfrm>
                <a:off x="3810328" y="2611755"/>
                <a:ext cx="1584325" cy="1576388"/>
                <a:chOff x="1292" y="1893"/>
                <a:chExt cx="998" cy="993"/>
              </a:xfrm>
            </p:grpSpPr>
            <p:grpSp>
              <p:nvGrpSpPr>
                <p:cNvPr id="292897" name="Group 33"/>
                <p:cNvGrpSpPr>
                  <a:grpSpLocks/>
                </p:cNvGrpSpPr>
                <p:nvPr/>
              </p:nvGrpSpPr>
              <p:grpSpPr bwMode="auto">
                <a:xfrm>
                  <a:off x="1292" y="1893"/>
                  <a:ext cx="998" cy="993"/>
                  <a:chOff x="2336" y="3117"/>
                  <a:chExt cx="1134" cy="993"/>
                </a:xfrm>
              </p:grpSpPr>
              <p:grpSp>
                <p:nvGrpSpPr>
                  <p:cNvPr id="292898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2336" y="3117"/>
                    <a:ext cx="1134" cy="993"/>
                    <a:chOff x="868" y="1477"/>
                    <a:chExt cx="4251" cy="2141"/>
                  </a:xfrm>
                </p:grpSpPr>
                <p:sp>
                  <p:nvSpPr>
                    <p:cNvPr id="292899" name="Oval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8" y="1477"/>
                      <a:ext cx="4251" cy="2141"/>
                    </a:xfrm>
                    <a:prstGeom prst="ellipse">
                      <a:avLst/>
                    </a:prstGeom>
                    <a:solidFill>
                      <a:schemeClr val="folHlink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l-GR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292900" name="Oval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30" y="1480"/>
                      <a:ext cx="4143" cy="208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l-GR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sp>
                <p:nvSpPr>
                  <p:cNvPr id="292901" name="Oval 3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427" y="3208"/>
                    <a:ext cx="953" cy="795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/>
                    <a:endParaRPr lang="en-US" sz="2000" b="1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292902" name="Oval 3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515" y="3229"/>
                    <a:ext cx="771" cy="52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  <a:tint val="66000"/>
                          <a:satMod val="160000"/>
                        </a:schemeClr>
                      </a:gs>
                      <a:gs pos="50000">
                        <a:schemeClr val="tx1">
                          <a:lumMod val="65000"/>
                          <a:lumOff val="35000"/>
                          <a:tint val="44500"/>
                          <a:satMod val="160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  <a:tint val="23500"/>
                          <a:satMod val="160000"/>
                        </a:schemeClr>
                      </a:gs>
                    </a:gsLst>
                    <a:lin ang="16200000" scaled="1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/>
                    <a:endParaRPr lang="en-US" sz="2000" b="1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sp>
              <p:nvSpPr>
                <p:cNvPr id="292903" name="Rectangle 39"/>
                <p:cNvSpPr>
                  <a:spLocks noChangeArrowheads="1"/>
                </p:cNvSpPr>
                <p:nvPr/>
              </p:nvSpPr>
              <p:spPr bwMode="auto">
                <a:xfrm>
                  <a:off x="1292" y="2399"/>
                  <a:ext cx="998" cy="3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4000" b="1" baseline="-25000" dirty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DK</a:t>
                  </a:r>
                  <a:endParaRPr lang="en-US" sz="4000" b="1" baseline="-250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292904" name="Group 40"/>
              <p:cNvGrpSpPr>
                <a:grpSpLocks/>
              </p:cNvGrpSpPr>
              <p:nvPr/>
            </p:nvGrpSpPr>
            <p:grpSpPr bwMode="auto">
              <a:xfrm>
                <a:off x="5828264" y="2387920"/>
                <a:ext cx="1811338" cy="1800226"/>
                <a:chOff x="2517" y="1752"/>
                <a:chExt cx="1141" cy="1134"/>
              </a:xfrm>
            </p:grpSpPr>
            <p:grpSp>
              <p:nvGrpSpPr>
                <p:cNvPr id="292905" name="Group 41"/>
                <p:cNvGrpSpPr>
                  <a:grpSpLocks/>
                </p:cNvGrpSpPr>
                <p:nvPr/>
              </p:nvGrpSpPr>
              <p:grpSpPr bwMode="auto">
                <a:xfrm>
                  <a:off x="2517" y="1752"/>
                  <a:ext cx="1134" cy="1134"/>
                  <a:chOff x="4195" y="2750"/>
                  <a:chExt cx="1134" cy="993"/>
                </a:xfrm>
              </p:grpSpPr>
              <p:grpSp>
                <p:nvGrpSpPr>
                  <p:cNvPr id="292906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4195" y="2750"/>
                    <a:ext cx="1134" cy="993"/>
                    <a:chOff x="868" y="1477"/>
                    <a:chExt cx="4251" cy="2141"/>
                  </a:xfrm>
                </p:grpSpPr>
                <p:sp>
                  <p:nvSpPr>
                    <p:cNvPr id="292907" name="Oval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8" y="1477"/>
                      <a:ext cx="4251" cy="2141"/>
                    </a:xfrm>
                    <a:prstGeom prst="ellipse">
                      <a:avLst/>
                    </a:prstGeom>
                    <a:solidFill>
                      <a:schemeClr val="folHlink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l-GR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292908" name="Oval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30" y="1480"/>
                      <a:ext cx="4143" cy="208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l-GR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sp>
                <p:nvSpPr>
                  <p:cNvPr id="292909" name="Oval 4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285" y="2841"/>
                    <a:ext cx="953" cy="791"/>
                  </a:xfrm>
                  <a:prstGeom prst="ellipse">
                    <a:avLst/>
                  </a:prstGeom>
                  <a:solidFill>
                    <a:srgbClr val="0070C0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/>
                    <a:endParaRPr lang="en-US" sz="2000" b="1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292910" name="Oval 4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375" y="2865"/>
                    <a:ext cx="771" cy="52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hlink">
                          <a:gamma/>
                          <a:tint val="35686"/>
                          <a:invGamma/>
                        </a:schemeClr>
                      </a:gs>
                      <a:gs pos="100000">
                        <a:schemeClr val="hlink">
                          <a:alpha val="37000"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/>
                    <a:endParaRPr lang="en-US" sz="2000" b="1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sp>
              <p:nvSpPr>
                <p:cNvPr id="292911" name="Rectangle 47"/>
                <p:cNvSpPr>
                  <a:spLocks noChangeArrowheads="1"/>
                </p:cNvSpPr>
                <p:nvPr/>
              </p:nvSpPr>
              <p:spPr bwMode="auto">
                <a:xfrm>
                  <a:off x="2524" y="2383"/>
                  <a:ext cx="1134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GB" sz="3600" b="1" baseline="-25000" dirty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YES</a:t>
                  </a:r>
                  <a:endParaRPr lang="en-US" sz="3600" b="1" baseline="-250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</p:grpSp>
        <p:pic>
          <p:nvPicPr>
            <p:cNvPr id="54" name="Picture 2" descr="logo-palmos_darker.png">
              <a:extLst>
                <a:ext uri="{FF2B5EF4-FFF2-40B4-BE49-F238E27FC236}">
                  <a16:creationId xmlns:a16="http://schemas.microsoft.com/office/drawing/2014/main" id="{C227D811-3542-46CA-91F6-D680E1A6E98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3298" y="6270726"/>
              <a:ext cx="2295928" cy="423719"/>
            </a:xfrm>
            <a:prstGeom prst="rect">
              <a:avLst/>
            </a:prstGeom>
          </p:spPr>
        </p:pic>
        <p:sp>
          <p:nvSpPr>
            <p:cNvPr id="55" name="Ορθογώνιο 54">
              <a:extLst>
                <a:ext uri="{FF2B5EF4-FFF2-40B4-BE49-F238E27FC236}">
                  <a16:creationId xmlns:a16="http://schemas.microsoft.com/office/drawing/2014/main" id="{A8A20A8A-9DCF-4096-8C53-1AFCEED271D5}"/>
                </a:ext>
              </a:extLst>
            </p:cNvPr>
            <p:cNvSpPr/>
            <p:nvPr/>
          </p:nvSpPr>
          <p:spPr>
            <a:xfrm>
              <a:off x="4903797" y="6190197"/>
              <a:ext cx="520736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GB" sz="16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Telephone survey with </a:t>
              </a:r>
              <a:r>
                <a:rPr lang="el-GR" sz="16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r>
                <a:rPr lang="el-GR" sz="16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406 </a:t>
              </a:r>
              <a:r>
                <a:rPr lang="en-GB" sz="16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persons living across the Greek part o the programme area (July 2019)</a:t>
              </a:r>
              <a:endParaRPr lang="el-GR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7757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Εικόνα 52">
            <a:extLst>
              <a:ext uri="{FF2B5EF4-FFF2-40B4-BE49-F238E27FC236}">
                <a16:creationId xmlns:a16="http://schemas.microsoft.com/office/drawing/2014/main" id="{50BACB35-7EA9-4CCC-8B7D-092E1CD52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8" name="Rectangle 2"/>
          <p:cNvSpPr>
            <a:spLocks noGrp="1" noChangeArrowheads="1"/>
          </p:cNvSpPr>
          <p:nvPr>
            <p:ph type="title"/>
          </p:nvPr>
        </p:nvSpPr>
        <p:spPr>
          <a:xfrm>
            <a:off x="2107858" y="182485"/>
            <a:ext cx="7966421" cy="1744552"/>
          </a:xfrm>
          <a:solidFill>
            <a:schemeClr val="tx1">
              <a:lumMod val="95000"/>
              <a:lumOff val="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l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Which of the following obstacles faced by people with disabilities / chronic illnesses in receiving the health / care services they need most do you consider as </a:t>
            </a:r>
            <a:br>
              <a:rPr lang="en-US" sz="2400" dirty="0">
                <a:solidFill>
                  <a:schemeClr val="l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sz="2400" dirty="0">
                <a:solidFill>
                  <a:schemeClr val="l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most frequent? (multiple choice)</a:t>
            </a:r>
          </a:p>
        </p:txBody>
      </p:sp>
      <p:sp>
        <p:nvSpPr>
          <p:cNvPr id="52" name="AutoShape 35">
            <a:extLst>
              <a:ext uri="{FF2B5EF4-FFF2-40B4-BE49-F238E27FC236}">
                <a16:creationId xmlns:a16="http://schemas.microsoft.com/office/drawing/2014/main" id="{F409E34F-B282-4F5C-A5DE-6383C8BD1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1386" y="2110450"/>
            <a:ext cx="6366694" cy="576263"/>
          </a:xfrm>
          <a:prstGeom prst="roundRect">
            <a:avLst>
              <a:gd name="adj" fmla="val 32782"/>
            </a:avLst>
          </a:prstGeom>
          <a:solidFill>
            <a:schemeClr val="accent2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6" name="AutoShape 38">
            <a:extLst>
              <a:ext uri="{FF2B5EF4-FFF2-40B4-BE49-F238E27FC236}">
                <a16:creationId xmlns:a16="http://schemas.microsoft.com/office/drawing/2014/main" id="{6F81DCFD-ACBF-462B-B9A4-F6FA6AF3B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8587" y="2780747"/>
            <a:ext cx="6366694" cy="574675"/>
          </a:xfrm>
          <a:prstGeom prst="roundRect">
            <a:avLst>
              <a:gd name="adj" fmla="val 34532"/>
            </a:avLst>
          </a:prstGeom>
          <a:solidFill>
            <a:schemeClr val="accent2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>
              <a:latin typeface="Cambria" pitchFamily="18" charset="0"/>
              <a:ea typeface="Cambria" pitchFamily="18" charset="0"/>
            </a:endParaRPr>
          </a:p>
        </p:txBody>
      </p:sp>
      <p:grpSp>
        <p:nvGrpSpPr>
          <p:cNvPr id="57" name="Group 40">
            <a:extLst>
              <a:ext uri="{FF2B5EF4-FFF2-40B4-BE49-F238E27FC236}">
                <a16:creationId xmlns:a16="http://schemas.microsoft.com/office/drawing/2014/main" id="{0804461C-6BA4-4BD9-B160-9C1A0B70D297}"/>
              </a:ext>
            </a:extLst>
          </p:cNvPr>
          <p:cNvGrpSpPr>
            <a:grpSpLocks/>
          </p:cNvGrpSpPr>
          <p:nvPr/>
        </p:nvGrpSpPr>
        <p:grpSpPr bwMode="auto">
          <a:xfrm>
            <a:off x="2372478" y="3447472"/>
            <a:ext cx="6366693" cy="576262"/>
            <a:chOff x="158" y="2704"/>
            <a:chExt cx="1315" cy="363"/>
          </a:xfrm>
          <a:solidFill>
            <a:schemeClr val="accent2"/>
          </a:solidFill>
        </p:grpSpPr>
        <p:sp>
          <p:nvSpPr>
            <p:cNvPr id="58" name="AutoShape 41">
              <a:extLst>
                <a:ext uri="{FF2B5EF4-FFF2-40B4-BE49-F238E27FC236}">
                  <a16:creationId xmlns:a16="http://schemas.microsoft.com/office/drawing/2014/main" id="{0C4D30B9-307B-45A5-94C8-62DF6DD22E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" y="2704"/>
              <a:ext cx="1315" cy="363"/>
            </a:xfrm>
            <a:prstGeom prst="roundRect">
              <a:avLst>
                <a:gd name="adj" fmla="val 32231"/>
              </a:avLst>
            </a:prstGeom>
            <a:grpFill/>
            <a:ln w="254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l-GR">
                <a:latin typeface="Cambria" pitchFamily="18" charset="0"/>
                <a:ea typeface="Cambria" pitchFamily="18" charset="0"/>
              </a:endParaRPr>
            </a:p>
          </p:txBody>
        </p:sp>
        <p:sp>
          <p:nvSpPr>
            <p:cNvPr id="59" name="AutoShape 42">
              <a:extLst>
                <a:ext uri="{FF2B5EF4-FFF2-40B4-BE49-F238E27FC236}">
                  <a16:creationId xmlns:a16="http://schemas.microsoft.com/office/drawing/2014/main" id="{9A90E6AA-0433-40CF-A704-FAF4AE38C8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75" y="2716"/>
              <a:ext cx="1280" cy="196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/>
              <a:endParaRPr lang="en-US">
                <a:latin typeface="Cambria" pitchFamily="18" charset="0"/>
                <a:ea typeface="Cambria" pitchFamily="18" charset="0"/>
              </a:endParaRPr>
            </a:p>
          </p:txBody>
        </p:sp>
      </p:grpSp>
      <p:sp>
        <p:nvSpPr>
          <p:cNvPr id="60" name="Rectangle 46">
            <a:extLst>
              <a:ext uri="{FF2B5EF4-FFF2-40B4-BE49-F238E27FC236}">
                <a16:creationId xmlns:a16="http://schemas.microsoft.com/office/drawing/2014/main" id="{63E801E7-E5E6-43CC-8E31-659CEE2A6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7635" y="3480525"/>
            <a:ext cx="636669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GB" altLang="ko-K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Cost </a:t>
            </a:r>
            <a:br>
              <a:rPr lang="en-GB" altLang="ko-K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altLang="ko-KR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(high in relation to that of the general public)</a:t>
            </a:r>
            <a:endParaRPr lang="en-US" altLang="ko-KR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" name="Oval 21">
            <a:extLst>
              <a:ext uri="{FF2B5EF4-FFF2-40B4-BE49-F238E27FC236}">
                <a16:creationId xmlns:a16="http://schemas.microsoft.com/office/drawing/2014/main" id="{7D9DED9F-4E2F-47B2-ABEE-2F78FBEF261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074166" y="3516375"/>
            <a:ext cx="619116" cy="4635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l-GR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43%</a:t>
            </a:r>
            <a:endParaRPr lang="en-US" b="1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2" name="Oval 45">
            <a:extLst>
              <a:ext uri="{FF2B5EF4-FFF2-40B4-BE49-F238E27FC236}">
                <a16:creationId xmlns:a16="http://schemas.microsoft.com/office/drawing/2014/main" id="{55C0B640-C3CB-4530-A16E-044A463CE19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056516" y="2864823"/>
            <a:ext cx="619115" cy="455398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l-GR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44%</a:t>
            </a:r>
            <a:endParaRPr lang="en-US" b="1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3" name="Oval 29">
            <a:extLst>
              <a:ext uri="{FF2B5EF4-FFF2-40B4-BE49-F238E27FC236}">
                <a16:creationId xmlns:a16="http://schemas.microsoft.com/office/drawing/2014/main" id="{46852C57-5AE5-4616-A4F9-3DCCC23FF3D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074141" y="2200471"/>
            <a:ext cx="611280" cy="436255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l-GR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69%</a:t>
            </a:r>
            <a:endParaRPr lang="en-US" b="1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4" name="Rectangle 46">
            <a:extLst>
              <a:ext uri="{FF2B5EF4-FFF2-40B4-BE49-F238E27FC236}">
                <a16:creationId xmlns:a16="http://schemas.microsoft.com/office/drawing/2014/main" id="{EBA7157B-0183-4663-90A0-1EE86603D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2499" y="2147014"/>
            <a:ext cx="63527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GB" altLang="ko-K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Accessibility </a:t>
            </a:r>
            <a:br>
              <a:rPr lang="en-GB" altLang="ko-K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altLang="ko-KR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(of buildings, infrastructure, medical equipment, etc.)</a:t>
            </a:r>
            <a:r>
              <a:rPr lang="en-GB" altLang="ko-K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altLang="ko-KR" sz="1600" b="1" baseline="-25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5" name="Rectangle 46">
            <a:extLst>
              <a:ext uri="{FF2B5EF4-FFF2-40B4-BE49-F238E27FC236}">
                <a16:creationId xmlns:a16="http://schemas.microsoft.com/office/drawing/2014/main" id="{4722544F-D96D-4932-8882-652A20D5F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1386" y="2837251"/>
            <a:ext cx="633545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GB" altLang="ko-K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Availability </a:t>
            </a:r>
          </a:p>
          <a:p>
            <a:pPr algn="ctr" eaLnBrk="0" hangingPunct="0"/>
            <a:r>
              <a:rPr lang="en-GB" altLang="ko-KR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(lack of services needed in our area)</a:t>
            </a:r>
            <a:endParaRPr lang="en-US" altLang="ko-KR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66" name="Group 40">
            <a:extLst>
              <a:ext uri="{FF2B5EF4-FFF2-40B4-BE49-F238E27FC236}">
                <a16:creationId xmlns:a16="http://schemas.microsoft.com/office/drawing/2014/main" id="{5A78C68B-9887-4E8B-B811-B3BA04F65819}"/>
              </a:ext>
            </a:extLst>
          </p:cNvPr>
          <p:cNvGrpSpPr>
            <a:grpSpLocks/>
          </p:cNvGrpSpPr>
          <p:nvPr/>
        </p:nvGrpSpPr>
        <p:grpSpPr bwMode="auto">
          <a:xfrm>
            <a:off x="2394423" y="4141023"/>
            <a:ext cx="6344747" cy="576262"/>
            <a:chOff x="158" y="2704"/>
            <a:chExt cx="1315" cy="363"/>
          </a:xfrm>
          <a:solidFill>
            <a:schemeClr val="accent2"/>
          </a:solidFill>
        </p:grpSpPr>
        <p:sp>
          <p:nvSpPr>
            <p:cNvPr id="67" name="AutoShape 41">
              <a:extLst>
                <a:ext uri="{FF2B5EF4-FFF2-40B4-BE49-F238E27FC236}">
                  <a16:creationId xmlns:a16="http://schemas.microsoft.com/office/drawing/2014/main" id="{540B38BB-755A-4E1C-B702-4BDB469F3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" y="2704"/>
              <a:ext cx="1315" cy="363"/>
            </a:xfrm>
            <a:prstGeom prst="roundRect">
              <a:avLst>
                <a:gd name="adj" fmla="val 32231"/>
              </a:avLst>
            </a:prstGeom>
            <a:grpFill/>
            <a:ln w="254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l-GR">
                <a:latin typeface="Cambria" pitchFamily="18" charset="0"/>
                <a:ea typeface="Cambria" pitchFamily="18" charset="0"/>
              </a:endParaRPr>
            </a:p>
          </p:txBody>
        </p:sp>
        <p:sp>
          <p:nvSpPr>
            <p:cNvPr id="68" name="AutoShape 42">
              <a:extLst>
                <a:ext uri="{FF2B5EF4-FFF2-40B4-BE49-F238E27FC236}">
                  <a16:creationId xmlns:a16="http://schemas.microsoft.com/office/drawing/2014/main" id="{3243D233-8D45-4D60-9777-C472503229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75" y="2716"/>
              <a:ext cx="1280" cy="196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/>
              <a:endParaRPr lang="en-US">
                <a:latin typeface="Cambria" pitchFamily="18" charset="0"/>
                <a:ea typeface="Cambria" pitchFamily="18" charset="0"/>
              </a:endParaRPr>
            </a:p>
          </p:txBody>
        </p:sp>
      </p:grpSp>
      <p:sp>
        <p:nvSpPr>
          <p:cNvPr id="69" name="Rectangle 46">
            <a:extLst>
              <a:ext uri="{FF2B5EF4-FFF2-40B4-BE49-F238E27FC236}">
                <a16:creationId xmlns:a16="http://schemas.microsoft.com/office/drawing/2014/main" id="{73640421-CD30-453F-AD82-5775C1B21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1386" y="4174076"/>
            <a:ext cx="633294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GB" altLang="ko-K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Quality of service </a:t>
            </a:r>
            <a:br>
              <a:rPr lang="en-GB" altLang="ko-K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altLang="ko-KR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(low in relation to that for the general public)</a:t>
            </a:r>
            <a:endParaRPr lang="en-US" altLang="ko-KR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0" name="Oval 21">
            <a:extLst>
              <a:ext uri="{FF2B5EF4-FFF2-40B4-BE49-F238E27FC236}">
                <a16:creationId xmlns:a16="http://schemas.microsoft.com/office/drawing/2014/main" id="{7FDF930E-8FBF-451D-8EBC-89022EC48CE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096111" y="4209926"/>
            <a:ext cx="619116" cy="4635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l-GR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4</a:t>
            </a:r>
            <a:r>
              <a:rPr lang="en-GB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0</a:t>
            </a:r>
            <a:r>
              <a:rPr lang="el-GR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%</a:t>
            </a:r>
            <a:endParaRPr lang="en-US" b="1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grpSp>
        <p:nvGrpSpPr>
          <p:cNvPr id="71" name="Group 40">
            <a:extLst>
              <a:ext uri="{FF2B5EF4-FFF2-40B4-BE49-F238E27FC236}">
                <a16:creationId xmlns:a16="http://schemas.microsoft.com/office/drawing/2014/main" id="{14424745-5863-42A5-BEC8-A5BB9D61B1E4}"/>
              </a:ext>
            </a:extLst>
          </p:cNvPr>
          <p:cNvGrpSpPr>
            <a:grpSpLocks/>
          </p:cNvGrpSpPr>
          <p:nvPr/>
        </p:nvGrpSpPr>
        <p:grpSpPr bwMode="auto">
          <a:xfrm>
            <a:off x="2407346" y="4834174"/>
            <a:ext cx="6331823" cy="576262"/>
            <a:chOff x="158" y="2704"/>
            <a:chExt cx="1315" cy="363"/>
          </a:xfrm>
          <a:solidFill>
            <a:schemeClr val="accent2"/>
          </a:solidFill>
        </p:grpSpPr>
        <p:sp>
          <p:nvSpPr>
            <p:cNvPr id="72" name="AutoShape 41">
              <a:extLst>
                <a:ext uri="{FF2B5EF4-FFF2-40B4-BE49-F238E27FC236}">
                  <a16:creationId xmlns:a16="http://schemas.microsoft.com/office/drawing/2014/main" id="{8B940066-269C-447F-AE5A-C0BCF18A8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" y="2704"/>
              <a:ext cx="1315" cy="363"/>
            </a:xfrm>
            <a:prstGeom prst="roundRect">
              <a:avLst>
                <a:gd name="adj" fmla="val 32231"/>
              </a:avLst>
            </a:prstGeom>
            <a:grpFill/>
            <a:ln w="254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l-GR">
                <a:latin typeface="Cambria" pitchFamily="18" charset="0"/>
                <a:ea typeface="Cambria" pitchFamily="18" charset="0"/>
              </a:endParaRPr>
            </a:p>
          </p:txBody>
        </p:sp>
        <p:sp>
          <p:nvSpPr>
            <p:cNvPr id="73" name="AutoShape 42">
              <a:extLst>
                <a:ext uri="{FF2B5EF4-FFF2-40B4-BE49-F238E27FC236}">
                  <a16:creationId xmlns:a16="http://schemas.microsoft.com/office/drawing/2014/main" id="{AF3216B2-8844-452F-B4A3-F690A1032C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75" y="2716"/>
              <a:ext cx="1280" cy="196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/>
              <a:endParaRPr lang="en-US">
                <a:latin typeface="Cambria" pitchFamily="18" charset="0"/>
                <a:ea typeface="Cambria" pitchFamily="18" charset="0"/>
              </a:endParaRPr>
            </a:p>
          </p:txBody>
        </p:sp>
      </p:grpSp>
      <p:sp>
        <p:nvSpPr>
          <p:cNvPr id="74" name="Rectangle 46">
            <a:extLst>
              <a:ext uri="{FF2B5EF4-FFF2-40B4-BE49-F238E27FC236}">
                <a16:creationId xmlns:a16="http://schemas.microsoft.com/office/drawing/2014/main" id="{1AB10DD0-E1E9-441A-93E8-0E3A1C6B9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994" y="4867227"/>
            <a:ext cx="633182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GB" altLang="ko-K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Access to information</a:t>
            </a:r>
            <a:br>
              <a:rPr lang="en-GB" altLang="ko-K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altLang="ko-KR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(low of access / availability of sources of information)</a:t>
            </a:r>
            <a:endParaRPr lang="en-US" altLang="ko-KR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Oval 21">
            <a:extLst>
              <a:ext uri="{FF2B5EF4-FFF2-40B4-BE49-F238E27FC236}">
                <a16:creationId xmlns:a16="http://schemas.microsoft.com/office/drawing/2014/main" id="{5C736409-0C37-43DB-9D3E-AB1A732EC89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109034" y="4903077"/>
            <a:ext cx="619116" cy="4635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32</a:t>
            </a:r>
            <a:r>
              <a:rPr lang="el-GR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%</a:t>
            </a:r>
            <a:endParaRPr lang="en-US" b="1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83" name="Picture 2" descr="logo-palmos_darker.png">
            <a:extLst>
              <a:ext uri="{FF2B5EF4-FFF2-40B4-BE49-F238E27FC236}">
                <a16:creationId xmlns:a16="http://schemas.microsoft.com/office/drawing/2014/main" id="{8776676B-6DE1-47DC-8F92-3AB981A4A43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53298" y="6270726"/>
            <a:ext cx="2295928" cy="42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6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6B6AB570-F3CE-40E8-9092-6E71199B6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0858" name="AutoShape 42"/>
          <p:cNvSpPr>
            <a:spLocks noChangeArrowheads="1"/>
          </p:cNvSpPr>
          <p:nvPr/>
        </p:nvSpPr>
        <p:spPr bwMode="auto">
          <a:xfrm flipH="1">
            <a:off x="348456" y="4249183"/>
            <a:ext cx="2952750" cy="5746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alpha val="16000"/>
                </a:schemeClr>
              </a:gs>
            </a:gsLst>
            <a:lin ang="0" scaled="1"/>
          </a:gradFill>
          <a:ln w="25400">
            <a:noFill/>
            <a:round/>
            <a:headEnd/>
            <a:tailEnd/>
          </a:ln>
          <a:effectLst/>
        </p:spPr>
        <p:txBody>
          <a:bodyPr wrap="none" tIns="0" bIns="180000" anchor="ctr"/>
          <a:lstStyle/>
          <a:p>
            <a:pPr algn="r"/>
            <a:r>
              <a:rPr lang="en-GB" altLang="ko-KR" sz="3200" b="1" baseline="-2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YES</a:t>
            </a:r>
            <a:endParaRPr lang="en-US" sz="3200" b="1" baseline="-25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0859" name="AutoShape 43"/>
          <p:cNvSpPr>
            <a:spLocks noChangeArrowheads="1"/>
          </p:cNvSpPr>
          <p:nvPr/>
        </p:nvSpPr>
        <p:spPr bwMode="auto">
          <a:xfrm flipH="1">
            <a:off x="346868" y="3383996"/>
            <a:ext cx="2952750" cy="64928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 w="25400">
            <a:noFill/>
            <a:round/>
            <a:headEnd/>
            <a:tailEnd/>
          </a:ln>
          <a:effectLst/>
        </p:spPr>
        <p:txBody>
          <a:bodyPr wrap="none" tIns="0" bIns="180000" anchor="ctr"/>
          <a:lstStyle/>
          <a:p>
            <a:pPr algn="r"/>
            <a:r>
              <a:rPr lang="en-GB" sz="3200" b="1" baseline="-2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</a:t>
            </a:r>
            <a:endParaRPr lang="en-US" sz="3200" b="1" baseline="-25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0860" name="AutoShape 44"/>
          <p:cNvSpPr>
            <a:spLocks noChangeArrowheads="1"/>
          </p:cNvSpPr>
          <p:nvPr/>
        </p:nvSpPr>
        <p:spPr bwMode="auto">
          <a:xfrm flipH="1">
            <a:off x="346868" y="2520396"/>
            <a:ext cx="2952750" cy="6492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alpha val="14000"/>
                </a:schemeClr>
              </a:gs>
            </a:gsLst>
            <a:lin ang="0" scaled="1"/>
          </a:gradFill>
          <a:ln w="25400">
            <a:noFill/>
            <a:round/>
            <a:headEnd/>
            <a:tailEnd/>
          </a:ln>
          <a:effectLst/>
        </p:spPr>
        <p:txBody>
          <a:bodyPr wrap="none" lIns="90000" tIns="0" bIns="180000" anchor="ctr"/>
          <a:lstStyle/>
          <a:p>
            <a:pPr algn="r"/>
            <a:r>
              <a:rPr lang="en-GB" altLang="ko-KR" sz="3200" b="1" baseline="-250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DK</a:t>
            </a:r>
            <a:r>
              <a:rPr lang="el-GR" altLang="ko-KR" sz="3200" b="1" baseline="-250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en-GB" altLang="ko-KR" sz="3200" b="1" baseline="-250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endParaRPr lang="en-US" sz="3200" b="1" baseline="-25000" dirty="0">
              <a:solidFill>
                <a:schemeClr val="accent4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0865" name="AutoShape 49"/>
          <p:cNvSpPr>
            <a:spLocks noChangeArrowheads="1"/>
          </p:cNvSpPr>
          <p:nvPr/>
        </p:nvSpPr>
        <p:spPr bwMode="auto">
          <a:xfrm>
            <a:off x="3372644" y="4250771"/>
            <a:ext cx="1152525" cy="5746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/>
              </a:gs>
              <a:gs pos="100000">
                <a:schemeClr val="bg1">
                  <a:alpha val="14000"/>
                </a:schemeClr>
              </a:gs>
            </a:gsLst>
            <a:lin ang="0" scaled="1"/>
          </a:gradFill>
          <a:ln w="25400">
            <a:noFill/>
            <a:round/>
            <a:headEnd/>
            <a:tailEnd/>
          </a:ln>
          <a:effectLst/>
        </p:spPr>
        <p:txBody>
          <a:bodyPr wrap="none" tIns="0" bIns="180000" anchor="ctr"/>
          <a:lstStyle/>
          <a:p>
            <a:r>
              <a:rPr lang="el-GR" sz="2800" b="1" baseline="-2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</a:t>
            </a:r>
            <a:r>
              <a:rPr lang="en-US" sz="2800" b="1" baseline="-2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</p:txBody>
      </p:sp>
      <p:sp>
        <p:nvSpPr>
          <p:cNvPr id="290866" name="AutoShape 50"/>
          <p:cNvSpPr>
            <a:spLocks noChangeArrowheads="1"/>
          </p:cNvSpPr>
          <p:nvPr/>
        </p:nvSpPr>
        <p:spPr bwMode="auto">
          <a:xfrm>
            <a:off x="3372644" y="3385582"/>
            <a:ext cx="1152525" cy="64928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 w="25400">
            <a:noFill/>
            <a:round/>
            <a:headEnd/>
            <a:tailEnd/>
          </a:ln>
          <a:effectLst/>
        </p:spPr>
        <p:txBody>
          <a:bodyPr wrap="none" tIns="0" bIns="180000" anchor="ctr"/>
          <a:lstStyle/>
          <a:p>
            <a:r>
              <a:rPr lang="el-GR" sz="2800" b="1" baseline="-2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72</a:t>
            </a:r>
            <a:r>
              <a:rPr lang="en-US" sz="2800" b="1" baseline="-2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</p:txBody>
      </p:sp>
      <p:sp>
        <p:nvSpPr>
          <p:cNvPr id="290867" name="AutoShape 51"/>
          <p:cNvSpPr>
            <a:spLocks noChangeArrowheads="1"/>
          </p:cNvSpPr>
          <p:nvPr/>
        </p:nvSpPr>
        <p:spPr bwMode="auto">
          <a:xfrm>
            <a:off x="3372644" y="2521536"/>
            <a:ext cx="1152525" cy="6492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2"/>
              </a:gs>
              <a:gs pos="100000">
                <a:schemeClr val="bg1">
                  <a:alpha val="14000"/>
                </a:schemeClr>
              </a:gs>
            </a:gsLst>
            <a:lin ang="0" scaled="1"/>
          </a:gradFill>
          <a:ln w="25400">
            <a:noFill/>
            <a:round/>
            <a:headEnd/>
            <a:tailEnd/>
          </a:ln>
          <a:effectLst/>
        </p:spPr>
        <p:txBody>
          <a:bodyPr wrap="none" lIns="90000" tIns="0" bIns="180000" anchor="ctr"/>
          <a:lstStyle/>
          <a:p>
            <a:r>
              <a:rPr lang="el-GR" sz="2800" b="1" baseline="-250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US" sz="2800" b="1" baseline="-250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</p:txBody>
      </p:sp>
      <p:sp>
        <p:nvSpPr>
          <p:cNvPr id="290868" name="Oval 52"/>
          <p:cNvSpPr>
            <a:spLocks noChangeArrowheads="1"/>
          </p:cNvSpPr>
          <p:nvPr/>
        </p:nvSpPr>
        <p:spPr bwMode="auto">
          <a:xfrm>
            <a:off x="4380707" y="3890407"/>
            <a:ext cx="1368425" cy="647700"/>
          </a:xfrm>
          <a:prstGeom prst="ellipse">
            <a:avLst/>
          </a:prstGeom>
          <a:solidFill>
            <a:schemeClr val="accent2"/>
          </a:solidFill>
          <a:ln w="9525">
            <a:round/>
            <a:headEnd/>
            <a:tailEnd/>
          </a:ln>
          <a:effectLst/>
          <a:scene3d>
            <a:camera prst="legacyObliqueBottom"/>
            <a:lightRig rig="legacyFlat4" dir="t"/>
          </a:scene3d>
          <a:sp3d extrusionH="887400" prstMaterial="legacyPlastic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el-GR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0869" name="Oval 53"/>
          <p:cNvSpPr>
            <a:spLocks noChangeArrowheads="1"/>
          </p:cNvSpPr>
          <p:nvPr/>
        </p:nvSpPr>
        <p:spPr bwMode="auto">
          <a:xfrm>
            <a:off x="4380707" y="2809321"/>
            <a:ext cx="1368425" cy="649287"/>
          </a:xfrm>
          <a:prstGeom prst="ellipse">
            <a:avLst/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Bottom"/>
            <a:lightRig rig="legacyFlat4" dir="t"/>
          </a:scene3d>
          <a:sp3d extrusionH="1801800" prstMaterial="legacyPlastic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l-GR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0870" name="Oval 54"/>
          <p:cNvSpPr>
            <a:spLocks noChangeArrowheads="1"/>
          </p:cNvSpPr>
          <p:nvPr/>
        </p:nvSpPr>
        <p:spPr bwMode="auto">
          <a:xfrm>
            <a:off x="4380707" y="2377521"/>
            <a:ext cx="1368425" cy="720725"/>
          </a:xfrm>
          <a:prstGeom prst="ellipse">
            <a:avLst/>
          </a:prstGeom>
          <a:solidFill>
            <a:schemeClr val="bg2"/>
          </a:solidFill>
          <a:ln w="9525">
            <a:round/>
            <a:headEnd/>
            <a:tailEnd/>
          </a:ln>
          <a:effectLst/>
          <a:scene3d>
            <a:camera prst="legacyObliqueBottom"/>
            <a:lightRig rig="legacyFlat4" dir="t"/>
          </a:scene3d>
          <a:sp3d extrusionH="430200" prstMaterial="legacyPlastic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l-GR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708E9A1C-3CE8-4B02-8C7A-DA80B0DCA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135" y="353853"/>
            <a:ext cx="5661291" cy="1200329"/>
          </a:xfrm>
          <a:prstGeom prst="rect">
            <a:avLst/>
          </a:prstGeom>
          <a:solidFill>
            <a:schemeClr val="tx1">
              <a:lumMod val="95000"/>
              <a:lumOff val="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2400">
                <a:solidFill>
                  <a:schemeClr val="l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To meet your health / care needs, do you feel the need to move out of your place of residence?</a:t>
            </a:r>
            <a:endParaRPr lang="uk-U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62EA03-99F7-41AD-8296-06F4A8121FD0}"/>
              </a:ext>
            </a:extLst>
          </p:cNvPr>
          <p:cNvSpPr txBox="1"/>
          <p:nvPr/>
        </p:nvSpPr>
        <p:spPr>
          <a:xfrm>
            <a:off x="4828333" y="4561969"/>
            <a:ext cx="587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38%</a:t>
            </a:r>
            <a:endParaRPr lang="en-US" sz="1600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448C13-DD66-456C-938C-09A21748EAAE}"/>
              </a:ext>
            </a:extLst>
          </p:cNvPr>
          <p:cNvSpPr txBox="1"/>
          <p:nvPr/>
        </p:nvSpPr>
        <p:spPr>
          <a:xfrm>
            <a:off x="4828333" y="3694729"/>
            <a:ext cx="587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61%</a:t>
            </a:r>
            <a:endParaRPr lang="en-US" sz="1600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E8CFC592-3037-49CE-B2F5-D8EF6AE5433A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Ομάδα 4">
            <a:extLst>
              <a:ext uri="{FF2B5EF4-FFF2-40B4-BE49-F238E27FC236}">
                <a16:creationId xmlns:a16="http://schemas.microsoft.com/office/drawing/2014/main" id="{EA8204D3-5E5B-40B9-963F-B1FB8604DAFA}"/>
              </a:ext>
            </a:extLst>
          </p:cNvPr>
          <p:cNvGrpSpPr/>
          <p:nvPr/>
        </p:nvGrpSpPr>
        <p:grpSpPr>
          <a:xfrm>
            <a:off x="6659252" y="272573"/>
            <a:ext cx="5009518" cy="3622042"/>
            <a:chOff x="6659252" y="272573"/>
            <a:chExt cx="5009518" cy="3622042"/>
          </a:xfrm>
        </p:grpSpPr>
        <p:sp>
          <p:nvSpPr>
            <p:cNvPr id="4" name="Ορθογώνιο 3">
              <a:extLst>
                <a:ext uri="{FF2B5EF4-FFF2-40B4-BE49-F238E27FC236}">
                  <a16:creationId xmlns:a16="http://schemas.microsoft.com/office/drawing/2014/main" id="{5960EDCE-3446-444C-B8A1-08A31F164887}"/>
                </a:ext>
              </a:extLst>
            </p:cNvPr>
            <p:cNvSpPr/>
            <p:nvPr/>
          </p:nvSpPr>
          <p:spPr>
            <a:xfrm>
              <a:off x="7686581" y="272573"/>
              <a:ext cx="2914837" cy="461665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 fontScale="97500"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400" dirty="0">
                  <a:solidFill>
                    <a:schemeClr val="lt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For what reason?</a:t>
              </a:r>
            </a:p>
          </p:txBody>
        </p:sp>
        <p:sp>
          <p:nvSpPr>
            <p:cNvPr id="25" name="Text Box 9">
              <a:extLst>
                <a:ext uri="{FF2B5EF4-FFF2-40B4-BE49-F238E27FC236}">
                  <a16:creationId xmlns:a16="http://schemas.microsoft.com/office/drawing/2014/main" id="{C97A3D63-EC58-401F-A876-F8EA52A4A7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9444396" y="438276"/>
              <a:ext cx="400110" cy="231279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eaVert" wrap="square">
              <a:spAutoFit/>
            </a:bodyPr>
            <a:lstStyle/>
            <a:p>
              <a:pPr eaLnBrk="0" hangingPunct="0"/>
              <a:r>
                <a:rPr lang="en-US" altLang="ko-KR" sz="14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Cost</a:t>
              </a:r>
            </a:p>
          </p:txBody>
        </p:sp>
        <p:sp>
          <p:nvSpPr>
            <p:cNvPr id="26" name="Text Box 10">
              <a:extLst>
                <a:ext uri="{FF2B5EF4-FFF2-40B4-BE49-F238E27FC236}">
                  <a16:creationId xmlns:a16="http://schemas.microsoft.com/office/drawing/2014/main" id="{75182463-39C8-40F3-BDB9-C7CE348001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162973" y="1159866"/>
              <a:ext cx="400110" cy="19527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eaVert" wrap="square">
              <a:spAutoFit/>
            </a:bodyPr>
            <a:lstStyle/>
            <a:p>
              <a:pPr eaLnBrk="0" hangingPunct="0"/>
              <a:r>
                <a:rPr lang="en-US" altLang="ko-KR" sz="14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Accessibility</a:t>
              </a:r>
            </a:p>
          </p:txBody>
        </p:sp>
        <p:sp>
          <p:nvSpPr>
            <p:cNvPr id="27" name="Text Box 11">
              <a:extLst>
                <a:ext uri="{FF2B5EF4-FFF2-40B4-BE49-F238E27FC236}">
                  <a16:creationId xmlns:a16="http://schemas.microsoft.com/office/drawing/2014/main" id="{73A01FAA-2D07-4DCF-B3BD-BDE1438F8E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143261" y="1843003"/>
              <a:ext cx="400110" cy="18807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eaVert" wrap="square">
              <a:spAutoFit/>
            </a:bodyPr>
            <a:lstStyle>
              <a:defPPr>
                <a:defRPr lang="en-US"/>
              </a:defPPr>
              <a:lvl1pPr eaLnBrk="0" hangingPunct="0">
                <a:defRPr sz="14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n-US" altLang="ko-KR" dirty="0"/>
                <a:t>Quality</a:t>
              </a:r>
            </a:p>
          </p:txBody>
        </p:sp>
        <p:sp>
          <p:nvSpPr>
            <p:cNvPr id="28" name="Text Box 12">
              <a:extLst>
                <a:ext uri="{FF2B5EF4-FFF2-40B4-BE49-F238E27FC236}">
                  <a16:creationId xmlns:a16="http://schemas.microsoft.com/office/drawing/2014/main" id="{FA62C69B-81D4-42E2-AF97-7D40D83C2F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224216" y="2790671"/>
              <a:ext cx="400110" cy="15300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eaVert" wrap="square">
              <a:spAutoFit/>
            </a:bodyPr>
            <a:lstStyle>
              <a:defPPr>
                <a:defRPr lang="en-US"/>
              </a:defPPr>
              <a:lvl1pPr eaLnBrk="0" hangingPunct="0">
                <a:defRPr sz="14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n-US" altLang="ko-KR" dirty="0"/>
                <a:t>Availability</a:t>
              </a:r>
            </a:p>
          </p:txBody>
        </p:sp>
        <p:grpSp>
          <p:nvGrpSpPr>
            <p:cNvPr id="29" name="Group 14">
              <a:extLst>
                <a:ext uri="{FF2B5EF4-FFF2-40B4-BE49-F238E27FC236}">
                  <a16:creationId xmlns:a16="http://schemas.microsoft.com/office/drawing/2014/main" id="{5AE4878B-3F76-4200-A64D-64A36EDE44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20191" y="1265715"/>
              <a:ext cx="3240088" cy="2628900"/>
              <a:chOff x="1934" y="1752"/>
              <a:chExt cx="2041" cy="1656"/>
            </a:xfrm>
          </p:grpSpPr>
          <p:sp>
            <p:nvSpPr>
              <p:cNvPr id="30" name="AutoShape 15">
                <a:extLst>
                  <a:ext uri="{FF2B5EF4-FFF2-40B4-BE49-F238E27FC236}">
                    <a16:creationId xmlns:a16="http://schemas.microsoft.com/office/drawing/2014/main" id="{5803962E-EE7B-429C-8569-79CB691C65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0" y="1752"/>
                <a:ext cx="510" cy="518"/>
              </a:xfrm>
              <a:prstGeom prst="roundRect">
                <a:avLst>
                  <a:gd name="adj" fmla="val 24708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l-GR">
                  <a:solidFill>
                    <a:schemeClr val="bg1"/>
                  </a:solidFill>
                  <a:latin typeface="Cambria" pitchFamily="18" charset="0"/>
                  <a:ea typeface="Cambria" pitchFamily="18" charset="0"/>
                </a:endParaRPr>
              </a:p>
            </p:txBody>
          </p:sp>
          <p:sp>
            <p:nvSpPr>
              <p:cNvPr id="31" name="AutoShape 16">
                <a:extLst>
                  <a:ext uri="{FF2B5EF4-FFF2-40B4-BE49-F238E27FC236}">
                    <a16:creationId xmlns:a16="http://schemas.microsoft.com/office/drawing/2014/main" id="{F6BD7794-B29B-45D4-946D-5A68125BE8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2115"/>
                <a:ext cx="1019" cy="465"/>
              </a:xfrm>
              <a:prstGeom prst="roundRect">
                <a:avLst>
                  <a:gd name="adj" fmla="val 2688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l-GR">
                  <a:solidFill>
                    <a:schemeClr val="bg1"/>
                  </a:solidFill>
                  <a:latin typeface="Cambria" pitchFamily="18" charset="0"/>
                  <a:ea typeface="Cambria" pitchFamily="18" charset="0"/>
                </a:endParaRPr>
              </a:p>
            </p:txBody>
          </p:sp>
          <p:sp>
            <p:nvSpPr>
              <p:cNvPr id="32" name="AutoShape 17">
                <a:extLst>
                  <a:ext uri="{FF2B5EF4-FFF2-40B4-BE49-F238E27FC236}">
                    <a16:creationId xmlns:a16="http://schemas.microsoft.com/office/drawing/2014/main" id="{368661A3-42AB-411E-A8EA-A469EF7FC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9" y="2476"/>
                <a:ext cx="1531" cy="517"/>
              </a:xfrm>
              <a:prstGeom prst="roundRect">
                <a:avLst>
                  <a:gd name="adj" fmla="val 30755"/>
                </a:avLst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l-GR">
                  <a:solidFill>
                    <a:schemeClr val="bg1"/>
                  </a:solidFill>
                  <a:latin typeface="Cambria" pitchFamily="18" charset="0"/>
                  <a:ea typeface="Cambria" pitchFamily="18" charset="0"/>
                </a:endParaRPr>
              </a:p>
            </p:txBody>
          </p:sp>
          <p:sp>
            <p:nvSpPr>
              <p:cNvPr id="33" name="AutoShape 18">
                <a:extLst>
                  <a:ext uri="{FF2B5EF4-FFF2-40B4-BE49-F238E27FC236}">
                    <a16:creationId xmlns:a16="http://schemas.microsoft.com/office/drawing/2014/main" id="{0ABC27DF-9EF8-4CDF-932E-A73D8628E9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4" y="2890"/>
                <a:ext cx="2041" cy="518"/>
              </a:xfrm>
              <a:prstGeom prst="roundRect">
                <a:avLst>
                  <a:gd name="adj" fmla="val 28380"/>
                </a:avLst>
              </a:prstGeom>
              <a:solidFill>
                <a:srgbClr val="C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l-GR">
                  <a:solidFill>
                    <a:schemeClr val="bg1"/>
                  </a:solidFill>
                  <a:latin typeface="Cambria" pitchFamily="18" charset="0"/>
                  <a:ea typeface="Cambria" pitchFamily="18" charset="0"/>
                </a:endParaRPr>
              </a:p>
            </p:txBody>
          </p:sp>
          <p:sp>
            <p:nvSpPr>
              <p:cNvPr id="34" name="AutoShape 19">
                <a:extLst>
                  <a:ext uri="{FF2B5EF4-FFF2-40B4-BE49-F238E27FC236}">
                    <a16:creationId xmlns:a16="http://schemas.microsoft.com/office/drawing/2014/main" id="{B1AD8722-A8B5-412B-B7DF-27285DF99E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939" y="2904"/>
                <a:ext cx="2026" cy="29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5000">
                    <a:srgbClr val="C00000"/>
                  </a:gs>
                  <a:gs pos="100000">
                    <a:schemeClr val="bg2">
                      <a:alpha val="3700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algn="ctr"/>
                <a:endParaRPr lang="en-US" baseline="-25000">
                  <a:solidFill>
                    <a:schemeClr val="bg1"/>
                  </a:solidFill>
                  <a:latin typeface="Cambria" pitchFamily="18" charset="0"/>
                  <a:ea typeface="Cambria" pitchFamily="18" charset="0"/>
                </a:endParaRPr>
              </a:p>
            </p:txBody>
          </p:sp>
          <p:sp>
            <p:nvSpPr>
              <p:cNvPr id="35" name="AutoShape 20">
                <a:extLst>
                  <a:ext uri="{FF2B5EF4-FFF2-40B4-BE49-F238E27FC236}">
                    <a16:creationId xmlns:a16="http://schemas.microsoft.com/office/drawing/2014/main" id="{EA2BF157-21F4-47DD-912C-9AD9DBC935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203" y="2484"/>
                <a:ext cx="1502" cy="27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5000">
                    <a:schemeClr val="accent2"/>
                  </a:gs>
                  <a:gs pos="100000">
                    <a:schemeClr val="bg2">
                      <a:alpha val="3700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algn="ctr"/>
                <a:endParaRPr lang="en-US" baseline="-25000">
                  <a:solidFill>
                    <a:schemeClr val="bg1"/>
                  </a:solidFill>
                  <a:latin typeface="Cambria" pitchFamily="18" charset="0"/>
                  <a:ea typeface="Cambria" pitchFamily="18" charset="0"/>
                </a:endParaRPr>
              </a:p>
            </p:txBody>
          </p:sp>
          <p:sp>
            <p:nvSpPr>
              <p:cNvPr id="36" name="AutoShape 21">
                <a:extLst>
                  <a:ext uri="{FF2B5EF4-FFF2-40B4-BE49-F238E27FC236}">
                    <a16:creationId xmlns:a16="http://schemas.microsoft.com/office/drawing/2014/main" id="{BBB0D2BC-6D0F-42AA-8263-E0AF33DA81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456" y="2119"/>
                <a:ext cx="998" cy="23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bg1">
                      <a:alpha val="3700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algn="ctr"/>
                <a:endParaRPr lang="en-US" baseline="-25000">
                  <a:solidFill>
                    <a:schemeClr val="bg1"/>
                  </a:solidFill>
                  <a:latin typeface="Cambria" pitchFamily="18" charset="0"/>
                  <a:ea typeface="Cambria" pitchFamily="18" charset="0"/>
                </a:endParaRPr>
              </a:p>
            </p:txBody>
          </p:sp>
          <p:sp>
            <p:nvSpPr>
              <p:cNvPr id="37" name="AutoShape 22">
                <a:extLst>
                  <a:ext uri="{FF2B5EF4-FFF2-40B4-BE49-F238E27FC236}">
                    <a16:creationId xmlns:a16="http://schemas.microsoft.com/office/drawing/2014/main" id="{CD94ABED-BC8F-42EA-8BB3-C79474B31C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711" y="1761"/>
                <a:ext cx="491" cy="234"/>
              </a:xfrm>
              <a:prstGeom prst="roundRect">
                <a:avLst>
                  <a:gd name="adj" fmla="val 48722"/>
                </a:avLst>
              </a:prstGeom>
              <a:gradFill>
                <a:gsLst>
                  <a:gs pos="0">
                    <a:schemeClr val="bg2">
                      <a:alpha val="37000"/>
                    </a:schemeClr>
                  </a:gs>
                  <a:gs pos="100000">
                    <a:schemeClr val="bg2">
                      <a:gamma/>
                      <a:tint val="4000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Cambria" pitchFamily="18" charset="0"/>
                  <a:ea typeface="Cambria" pitchFamily="18" charset="0"/>
                </a:endParaRPr>
              </a:p>
            </p:txBody>
          </p:sp>
        </p:grpSp>
        <p:sp>
          <p:nvSpPr>
            <p:cNvPr id="38" name="Rectangle 20">
              <a:extLst>
                <a:ext uri="{FF2B5EF4-FFF2-40B4-BE49-F238E27FC236}">
                  <a16:creationId xmlns:a16="http://schemas.microsoft.com/office/drawing/2014/main" id="{5765FF69-3C1F-4A71-9822-3377944CA9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6952" y="3235804"/>
              <a:ext cx="1223963" cy="379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l-GR" sz="2800" b="1" baseline="-25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8</a:t>
              </a:r>
              <a:r>
                <a:rPr lang="en-GB" sz="2800" b="1" baseline="-25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</a:t>
              </a:r>
              <a:r>
                <a:rPr lang="el-GR" sz="2800" b="1" baseline="-25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%</a:t>
              </a:r>
              <a:endParaRPr lang="en-US" sz="2800" b="1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9" name="Rectangle 20">
              <a:extLst>
                <a:ext uri="{FF2B5EF4-FFF2-40B4-BE49-F238E27FC236}">
                  <a16:creationId xmlns:a16="http://schemas.microsoft.com/office/drawing/2014/main" id="{98A4B959-3149-4A3C-A8DF-40CEB398E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6952" y="2479976"/>
              <a:ext cx="1223963" cy="379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GB" sz="2800" b="1" baseline="-25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26</a:t>
              </a:r>
              <a:r>
                <a:rPr lang="el-GR" sz="2800" b="1" baseline="-25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%</a:t>
              </a:r>
              <a:endParaRPr lang="en-US" sz="2800" b="1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0" name="Rectangle 20">
              <a:extLst>
                <a:ext uri="{FF2B5EF4-FFF2-40B4-BE49-F238E27FC236}">
                  <a16:creationId xmlns:a16="http://schemas.microsoft.com/office/drawing/2014/main" id="{C048E078-EC59-4FD6-A8EE-E51AC5E09C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7155" y="1881217"/>
              <a:ext cx="1223963" cy="379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GB" sz="2800" b="1" baseline="-25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</a:t>
              </a:r>
              <a:r>
                <a:rPr lang="el-GR" sz="2800" b="1" baseline="-25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%</a:t>
              </a:r>
              <a:endParaRPr lang="en-US" sz="2800" b="1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1" name="Rectangle 20">
              <a:extLst>
                <a:ext uri="{FF2B5EF4-FFF2-40B4-BE49-F238E27FC236}">
                  <a16:creationId xmlns:a16="http://schemas.microsoft.com/office/drawing/2014/main" id="{71A32760-1D80-494F-B7EC-FE1AE5A64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9690" y="1334709"/>
              <a:ext cx="1223963" cy="379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2800" b="1" baseline="-25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r>
                <a:rPr lang="el-GR" sz="2800" b="1" baseline="-25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%</a:t>
              </a:r>
              <a:endParaRPr lang="en-US" sz="2800" b="1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38CBD21-82B9-4184-99A7-B5DACA6CDB59}"/>
                </a:ext>
              </a:extLst>
            </p:cNvPr>
            <p:cNvSpPr txBox="1"/>
            <p:nvPr/>
          </p:nvSpPr>
          <p:spPr>
            <a:xfrm>
              <a:off x="10297360" y="1979233"/>
              <a:ext cx="587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10%</a:t>
              </a:r>
              <a:endPara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CB9F04D-8529-409D-9869-D0D7E6A92D5E}"/>
                </a:ext>
              </a:extLst>
            </p:cNvPr>
            <p:cNvSpPr txBox="1"/>
            <p:nvPr/>
          </p:nvSpPr>
          <p:spPr>
            <a:xfrm>
              <a:off x="9923982" y="1427955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1%</a:t>
              </a:r>
              <a:endPara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788BC4C-101C-48F8-B918-55813CD7E1E5}"/>
                </a:ext>
              </a:extLst>
            </p:cNvPr>
            <p:cNvSpPr txBox="1"/>
            <p:nvPr/>
          </p:nvSpPr>
          <p:spPr>
            <a:xfrm>
              <a:off x="10643983" y="2599843"/>
              <a:ext cx="587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12%</a:t>
              </a:r>
              <a:endPara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F1FF2DD-509F-42A2-AB32-C1326D98F64E}"/>
                </a:ext>
              </a:extLst>
            </p:cNvPr>
            <p:cNvSpPr txBox="1"/>
            <p:nvPr/>
          </p:nvSpPr>
          <p:spPr>
            <a:xfrm>
              <a:off x="11081750" y="3314175"/>
              <a:ext cx="587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85%</a:t>
              </a:r>
              <a:endPara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7" name="Picture 2" descr="logo-palmos_darker.png">
            <a:extLst>
              <a:ext uri="{FF2B5EF4-FFF2-40B4-BE49-F238E27FC236}">
                <a16:creationId xmlns:a16="http://schemas.microsoft.com/office/drawing/2014/main" id="{EED8D6FA-1D46-4CBB-BFD8-0CD9AC17D4C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53298" y="6270726"/>
            <a:ext cx="2295928" cy="42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061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6B6AB570-F3CE-40E8-9092-6E71199B6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0858" name="AutoShape 42"/>
          <p:cNvSpPr>
            <a:spLocks noChangeArrowheads="1"/>
          </p:cNvSpPr>
          <p:nvPr/>
        </p:nvSpPr>
        <p:spPr bwMode="auto">
          <a:xfrm flipH="1">
            <a:off x="348456" y="4249183"/>
            <a:ext cx="2952750" cy="5746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alpha val="16000"/>
                </a:schemeClr>
              </a:gs>
            </a:gsLst>
            <a:lin ang="0" scaled="1"/>
          </a:gradFill>
          <a:ln w="25400">
            <a:noFill/>
            <a:round/>
            <a:headEnd/>
            <a:tailEnd/>
          </a:ln>
          <a:effectLst/>
        </p:spPr>
        <p:txBody>
          <a:bodyPr wrap="none" tIns="0" bIns="180000" anchor="ctr"/>
          <a:lstStyle/>
          <a:p>
            <a:pPr algn="r"/>
            <a:r>
              <a:rPr lang="en-GB" altLang="ko-KR" sz="3200" b="1" baseline="-2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YES</a:t>
            </a:r>
            <a:endParaRPr lang="en-US" sz="3200" b="1" baseline="-25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0859" name="AutoShape 43"/>
          <p:cNvSpPr>
            <a:spLocks noChangeArrowheads="1"/>
          </p:cNvSpPr>
          <p:nvPr/>
        </p:nvSpPr>
        <p:spPr bwMode="auto">
          <a:xfrm flipH="1">
            <a:off x="346868" y="3383996"/>
            <a:ext cx="2952750" cy="64928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 w="25400">
            <a:noFill/>
            <a:round/>
            <a:headEnd/>
            <a:tailEnd/>
          </a:ln>
          <a:effectLst/>
        </p:spPr>
        <p:txBody>
          <a:bodyPr wrap="none" tIns="0" bIns="180000" anchor="ctr"/>
          <a:lstStyle/>
          <a:p>
            <a:pPr algn="r"/>
            <a:r>
              <a:rPr lang="en-GB" sz="3200" b="1" baseline="-2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</a:t>
            </a:r>
            <a:endParaRPr lang="en-US" sz="3200" b="1" baseline="-25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0860" name="AutoShape 44"/>
          <p:cNvSpPr>
            <a:spLocks noChangeArrowheads="1"/>
          </p:cNvSpPr>
          <p:nvPr/>
        </p:nvSpPr>
        <p:spPr bwMode="auto">
          <a:xfrm flipH="1">
            <a:off x="346868" y="2520396"/>
            <a:ext cx="2952750" cy="6492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alpha val="14000"/>
                </a:schemeClr>
              </a:gs>
            </a:gsLst>
            <a:lin ang="0" scaled="1"/>
          </a:gradFill>
          <a:ln w="25400">
            <a:noFill/>
            <a:round/>
            <a:headEnd/>
            <a:tailEnd/>
          </a:ln>
          <a:effectLst/>
        </p:spPr>
        <p:txBody>
          <a:bodyPr wrap="none" lIns="90000" tIns="0" bIns="180000" anchor="ctr"/>
          <a:lstStyle/>
          <a:p>
            <a:pPr algn="r"/>
            <a:r>
              <a:rPr lang="en-GB" altLang="ko-KR" sz="3200" b="1" baseline="-250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DK</a:t>
            </a:r>
            <a:r>
              <a:rPr lang="el-GR" altLang="ko-KR" sz="3200" b="1" baseline="-250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en-GB" altLang="ko-KR" sz="3200" b="1" baseline="-250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endParaRPr lang="en-US" sz="3200" b="1" baseline="-25000" dirty="0">
              <a:solidFill>
                <a:schemeClr val="accent4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0865" name="AutoShape 49"/>
          <p:cNvSpPr>
            <a:spLocks noChangeArrowheads="1"/>
          </p:cNvSpPr>
          <p:nvPr/>
        </p:nvSpPr>
        <p:spPr bwMode="auto">
          <a:xfrm>
            <a:off x="3372644" y="4250771"/>
            <a:ext cx="1152525" cy="5746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/>
              </a:gs>
              <a:gs pos="100000">
                <a:schemeClr val="bg1">
                  <a:alpha val="14000"/>
                </a:schemeClr>
              </a:gs>
            </a:gsLst>
            <a:lin ang="0" scaled="1"/>
          </a:gradFill>
          <a:ln w="25400">
            <a:noFill/>
            <a:round/>
            <a:headEnd/>
            <a:tailEnd/>
          </a:ln>
          <a:effectLst/>
        </p:spPr>
        <p:txBody>
          <a:bodyPr wrap="none" tIns="0" bIns="180000" anchor="ctr"/>
          <a:lstStyle/>
          <a:p>
            <a:r>
              <a:rPr lang="el-GR" sz="2800" b="1" baseline="-2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</a:t>
            </a:r>
            <a:r>
              <a:rPr lang="en-US" sz="2800" b="1" baseline="-2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</p:txBody>
      </p:sp>
      <p:sp>
        <p:nvSpPr>
          <p:cNvPr id="290866" name="AutoShape 50"/>
          <p:cNvSpPr>
            <a:spLocks noChangeArrowheads="1"/>
          </p:cNvSpPr>
          <p:nvPr/>
        </p:nvSpPr>
        <p:spPr bwMode="auto">
          <a:xfrm>
            <a:off x="3372644" y="3385582"/>
            <a:ext cx="1152525" cy="64928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 w="25400">
            <a:noFill/>
            <a:round/>
            <a:headEnd/>
            <a:tailEnd/>
          </a:ln>
          <a:effectLst/>
        </p:spPr>
        <p:txBody>
          <a:bodyPr wrap="none" tIns="0" bIns="180000" anchor="ctr"/>
          <a:lstStyle/>
          <a:p>
            <a:r>
              <a:rPr lang="el-GR" sz="2800" b="1" baseline="-2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72</a:t>
            </a:r>
            <a:r>
              <a:rPr lang="en-US" sz="2800" b="1" baseline="-2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</p:txBody>
      </p:sp>
      <p:sp>
        <p:nvSpPr>
          <p:cNvPr id="290867" name="AutoShape 51"/>
          <p:cNvSpPr>
            <a:spLocks noChangeArrowheads="1"/>
          </p:cNvSpPr>
          <p:nvPr/>
        </p:nvSpPr>
        <p:spPr bwMode="auto">
          <a:xfrm>
            <a:off x="3372644" y="2521536"/>
            <a:ext cx="1152525" cy="6492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2"/>
              </a:gs>
              <a:gs pos="100000">
                <a:schemeClr val="bg1">
                  <a:alpha val="14000"/>
                </a:schemeClr>
              </a:gs>
            </a:gsLst>
            <a:lin ang="0" scaled="1"/>
          </a:gradFill>
          <a:ln w="25400">
            <a:noFill/>
            <a:round/>
            <a:headEnd/>
            <a:tailEnd/>
          </a:ln>
          <a:effectLst/>
        </p:spPr>
        <p:txBody>
          <a:bodyPr wrap="none" lIns="90000" tIns="0" bIns="180000" anchor="ctr"/>
          <a:lstStyle/>
          <a:p>
            <a:r>
              <a:rPr lang="el-GR" sz="2800" b="1" baseline="-250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US" sz="2800" b="1" baseline="-250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</p:txBody>
      </p:sp>
      <p:sp>
        <p:nvSpPr>
          <p:cNvPr id="290868" name="Oval 52"/>
          <p:cNvSpPr>
            <a:spLocks noChangeArrowheads="1"/>
          </p:cNvSpPr>
          <p:nvPr/>
        </p:nvSpPr>
        <p:spPr bwMode="auto">
          <a:xfrm>
            <a:off x="4380707" y="3890407"/>
            <a:ext cx="1368425" cy="647700"/>
          </a:xfrm>
          <a:prstGeom prst="ellipse">
            <a:avLst/>
          </a:prstGeom>
          <a:solidFill>
            <a:schemeClr val="accent2"/>
          </a:solidFill>
          <a:ln w="9525">
            <a:round/>
            <a:headEnd/>
            <a:tailEnd/>
          </a:ln>
          <a:effectLst/>
          <a:scene3d>
            <a:camera prst="legacyObliqueBottom"/>
            <a:lightRig rig="legacyFlat4" dir="t"/>
          </a:scene3d>
          <a:sp3d extrusionH="887400" prstMaterial="legacyPlastic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el-GR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0869" name="Oval 53"/>
          <p:cNvSpPr>
            <a:spLocks noChangeArrowheads="1"/>
          </p:cNvSpPr>
          <p:nvPr/>
        </p:nvSpPr>
        <p:spPr bwMode="auto">
          <a:xfrm>
            <a:off x="4380707" y="2809321"/>
            <a:ext cx="1368425" cy="649287"/>
          </a:xfrm>
          <a:prstGeom prst="ellipse">
            <a:avLst/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Bottom"/>
            <a:lightRig rig="legacyFlat4" dir="t"/>
          </a:scene3d>
          <a:sp3d extrusionH="1801800" prstMaterial="legacyPlastic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l-GR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0870" name="Oval 54"/>
          <p:cNvSpPr>
            <a:spLocks noChangeArrowheads="1"/>
          </p:cNvSpPr>
          <p:nvPr/>
        </p:nvSpPr>
        <p:spPr bwMode="auto">
          <a:xfrm>
            <a:off x="4380707" y="2377521"/>
            <a:ext cx="1368425" cy="720725"/>
          </a:xfrm>
          <a:prstGeom prst="ellipse">
            <a:avLst/>
          </a:prstGeom>
          <a:solidFill>
            <a:schemeClr val="bg2"/>
          </a:solidFill>
          <a:ln w="9525">
            <a:round/>
            <a:headEnd/>
            <a:tailEnd/>
          </a:ln>
          <a:effectLst/>
          <a:scene3d>
            <a:camera prst="legacyObliqueBottom"/>
            <a:lightRig rig="legacyFlat4" dir="t"/>
          </a:scene3d>
          <a:sp3d extrusionH="430200" prstMaterial="legacyPlastic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l-GR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708E9A1C-3CE8-4B02-8C7A-DA80B0DCA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135" y="353853"/>
            <a:ext cx="5661291" cy="1200329"/>
          </a:xfrm>
          <a:prstGeom prst="rect">
            <a:avLst/>
          </a:prstGeom>
          <a:solidFill>
            <a:schemeClr val="tx1">
              <a:lumMod val="95000"/>
              <a:lumOff val="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2400">
                <a:solidFill>
                  <a:schemeClr val="l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To meet your health / care needs, do you feel the need to move out of your place of residence?</a:t>
            </a:r>
            <a:endParaRPr lang="uk-U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62EA03-99F7-41AD-8296-06F4A8121FD0}"/>
              </a:ext>
            </a:extLst>
          </p:cNvPr>
          <p:cNvSpPr txBox="1"/>
          <p:nvPr/>
        </p:nvSpPr>
        <p:spPr>
          <a:xfrm>
            <a:off x="4828333" y="4561969"/>
            <a:ext cx="587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38%</a:t>
            </a:r>
            <a:endParaRPr lang="en-US" sz="1600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448C13-DD66-456C-938C-09A21748EAAE}"/>
              </a:ext>
            </a:extLst>
          </p:cNvPr>
          <p:cNvSpPr txBox="1"/>
          <p:nvPr/>
        </p:nvSpPr>
        <p:spPr>
          <a:xfrm>
            <a:off x="4828333" y="3694729"/>
            <a:ext cx="587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61%</a:t>
            </a:r>
            <a:endParaRPr lang="en-US" sz="1600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E8CFC592-3037-49CE-B2F5-D8EF6AE5433A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960EDCE-3446-444C-B8A1-08A31F164887}"/>
              </a:ext>
            </a:extLst>
          </p:cNvPr>
          <p:cNvSpPr/>
          <p:nvPr/>
        </p:nvSpPr>
        <p:spPr>
          <a:xfrm>
            <a:off x="7686581" y="272573"/>
            <a:ext cx="2914837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</a:pPr>
            <a:r>
              <a:rPr lang="en-US" sz="2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How often?</a:t>
            </a:r>
            <a:endParaRPr lang="en-US" sz="2400" dirty="0">
              <a:solidFill>
                <a:schemeClr val="lt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CBC3EDCA-C3F0-472C-83EB-87EC1EC87B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61"/>
          <a:stretch/>
        </p:blipFill>
        <p:spPr>
          <a:xfrm>
            <a:off x="6311188" y="1181949"/>
            <a:ext cx="5856095" cy="4883319"/>
          </a:xfrm>
          <a:prstGeom prst="rect">
            <a:avLst/>
          </a:prstGeom>
        </p:spPr>
      </p:pic>
      <p:pic>
        <p:nvPicPr>
          <p:cNvPr id="46" name="Picture 2" descr="logo-palmos_darker.png">
            <a:extLst>
              <a:ext uri="{FF2B5EF4-FFF2-40B4-BE49-F238E27FC236}">
                <a16:creationId xmlns:a16="http://schemas.microsoft.com/office/drawing/2014/main" id="{4DC50464-B8E4-45DA-90AB-F4EEF82150E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53298" y="6270726"/>
            <a:ext cx="2295928" cy="42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0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6B6AB570-F3CE-40E8-9092-6E71199B6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0858" name="AutoShape 42"/>
          <p:cNvSpPr>
            <a:spLocks noChangeArrowheads="1"/>
          </p:cNvSpPr>
          <p:nvPr/>
        </p:nvSpPr>
        <p:spPr bwMode="auto">
          <a:xfrm flipH="1">
            <a:off x="348456" y="4249183"/>
            <a:ext cx="2952750" cy="5746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alpha val="16000"/>
                </a:schemeClr>
              </a:gs>
            </a:gsLst>
            <a:lin ang="0" scaled="1"/>
          </a:gradFill>
          <a:ln w="25400">
            <a:noFill/>
            <a:round/>
            <a:headEnd/>
            <a:tailEnd/>
          </a:ln>
          <a:effectLst/>
        </p:spPr>
        <p:txBody>
          <a:bodyPr wrap="none" tIns="0" bIns="180000" anchor="ctr"/>
          <a:lstStyle/>
          <a:p>
            <a:pPr algn="r"/>
            <a:r>
              <a:rPr lang="en-GB" altLang="ko-KR" sz="3200" b="1" baseline="-2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YES</a:t>
            </a:r>
            <a:endParaRPr lang="en-US" sz="3200" b="1" baseline="-25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0859" name="AutoShape 43"/>
          <p:cNvSpPr>
            <a:spLocks noChangeArrowheads="1"/>
          </p:cNvSpPr>
          <p:nvPr/>
        </p:nvSpPr>
        <p:spPr bwMode="auto">
          <a:xfrm flipH="1">
            <a:off x="346868" y="3383996"/>
            <a:ext cx="2952750" cy="64928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 w="25400">
            <a:noFill/>
            <a:round/>
            <a:headEnd/>
            <a:tailEnd/>
          </a:ln>
          <a:effectLst/>
        </p:spPr>
        <p:txBody>
          <a:bodyPr wrap="none" tIns="0" bIns="180000" anchor="ctr"/>
          <a:lstStyle/>
          <a:p>
            <a:pPr algn="r"/>
            <a:r>
              <a:rPr lang="en-GB" sz="3200" b="1" baseline="-2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</a:t>
            </a:r>
            <a:endParaRPr lang="en-US" sz="3200" b="1" baseline="-25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0860" name="AutoShape 44"/>
          <p:cNvSpPr>
            <a:spLocks noChangeArrowheads="1"/>
          </p:cNvSpPr>
          <p:nvPr/>
        </p:nvSpPr>
        <p:spPr bwMode="auto">
          <a:xfrm flipH="1">
            <a:off x="346868" y="2520396"/>
            <a:ext cx="2952750" cy="6492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alpha val="14000"/>
                </a:schemeClr>
              </a:gs>
            </a:gsLst>
            <a:lin ang="0" scaled="1"/>
          </a:gradFill>
          <a:ln w="25400">
            <a:noFill/>
            <a:round/>
            <a:headEnd/>
            <a:tailEnd/>
          </a:ln>
          <a:effectLst/>
        </p:spPr>
        <p:txBody>
          <a:bodyPr wrap="none" lIns="90000" tIns="0" bIns="180000" anchor="ctr"/>
          <a:lstStyle/>
          <a:p>
            <a:pPr algn="r"/>
            <a:r>
              <a:rPr lang="en-GB" altLang="ko-KR" sz="3200" b="1" baseline="-250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DK</a:t>
            </a:r>
            <a:r>
              <a:rPr lang="el-GR" altLang="ko-KR" sz="3200" b="1" baseline="-250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en-GB" altLang="ko-KR" sz="3200" b="1" baseline="-250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endParaRPr lang="en-US" sz="3200" b="1" baseline="-25000" dirty="0">
              <a:solidFill>
                <a:schemeClr val="accent4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0865" name="AutoShape 49"/>
          <p:cNvSpPr>
            <a:spLocks noChangeArrowheads="1"/>
          </p:cNvSpPr>
          <p:nvPr/>
        </p:nvSpPr>
        <p:spPr bwMode="auto">
          <a:xfrm>
            <a:off x="3372644" y="4250771"/>
            <a:ext cx="1152525" cy="5746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/>
              </a:gs>
              <a:gs pos="100000">
                <a:schemeClr val="bg1">
                  <a:alpha val="14000"/>
                </a:schemeClr>
              </a:gs>
            </a:gsLst>
            <a:lin ang="0" scaled="1"/>
          </a:gradFill>
          <a:ln w="25400">
            <a:noFill/>
            <a:round/>
            <a:headEnd/>
            <a:tailEnd/>
          </a:ln>
          <a:effectLst/>
        </p:spPr>
        <p:txBody>
          <a:bodyPr wrap="none" tIns="0" bIns="180000" anchor="ctr"/>
          <a:lstStyle/>
          <a:p>
            <a:r>
              <a:rPr lang="el-GR" sz="2800" b="1" baseline="-2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</a:t>
            </a:r>
            <a:r>
              <a:rPr lang="en-US" sz="2800" b="1" baseline="-2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</p:txBody>
      </p:sp>
      <p:sp>
        <p:nvSpPr>
          <p:cNvPr id="290866" name="AutoShape 50"/>
          <p:cNvSpPr>
            <a:spLocks noChangeArrowheads="1"/>
          </p:cNvSpPr>
          <p:nvPr/>
        </p:nvSpPr>
        <p:spPr bwMode="auto">
          <a:xfrm>
            <a:off x="3372644" y="3385582"/>
            <a:ext cx="1152525" cy="64928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 w="25400">
            <a:noFill/>
            <a:round/>
            <a:headEnd/>
            <a:tailEnd/>
          </a:ln>
          <a:effectLst/>
        </p:spPr>
        <p:txBody>
          <a:bodyPr wrap="none" tIns="0" bIns="180000" anchor="ctr"/>
          <a:lstStyle/>
          <a:p>
            <a:r>
              <a:rPr lang="el-GR" sz="2800" b="1" baseline="-2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72</a:t>
            </a:r>
            <a:r>
              <a:rPr lang="en-US" sz="2800" b="1" baseline="-2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</p:txBody>
      </p:sp>
      <p:sp>
        <p:nvSpPr>
          <p:cNvPr id="290867" name="AutoShape 51"/>
          <p:cNvSpPr>
            <a:spLocks noChangeArrowheads="1"/>
          </p:cNvSpPr>
          <p:nvPr/>
        </p:nvSpPr>
        <p:spPr bwMode="auto">
          <a:xfrm>
            <a:off x="3372644" y="2521536"/>
            <a:ext cx="1152525" cy="6492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2"/>
              </a:gs>
              <a:gs pos="100000">
                <a:schemeClr val="bg1">
                  <a:alpha val="14000"/>
                </a:schemeClr>
              </a:gs>
            </a:gsLst>
            <a:lin ang="0" scaled="1"/>
          </a:gradFill>
          <a:ln w="25400">
            <a:noFill/>
            <a:round/>
            <a:headEnd/>
            <a:tailEnd/>
          </a:ln>
          <a:effectLst/>
        </p:spPr>
        <p:txBody>
          <a:bodyPr wrap="none" lIns="90000" tIns="0" bIns="180000" anchor="ctr"/>
          <a:lstStyle/>
          <a:p>
            <a:r>
              <a:rPr lang="el-GR" sz="2800" b="1" baseline="-250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US" sz="2800" b="1" baseline="-250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</p:txBody>
      </p:sp>
      <p:sp>
        <p:nvSpPr>
          <p:cNvPr id="290868" name="Oval 52"/>
          <p:cNvSpPr>
            <a:spLocks noChangeArrowheads="1"/>
          </p:cNvSpPr>
          <p:nvPr/>
        </p:nvSpPr>
        <p:spPr bwMode="auto">
          <a:xfrm>
            <a:off x="4380707" y="3890407"/>
            <a:ext cx="1368425" cy="647700"/>
          </a:xfrm>
          <a:prstGeom prst="ellipse">
            <a:avLst/>
          </a:prstGeom>
          <a:solidFill>
            <a:schemeClr val="accent2"/>
          </a:solidFill>
          <a:ln w="9525">
            <a:round/>
            <a:headEnd/>
            <a:tailEnd/>
          </a:ln>
          <a:effectLst/>
          <a:scene3d>
            <a:camera prst="legacyObliqueBottom"/>
            <a:lightRig rig="legacyFlat4" dir="t"/>
          </a:scene3d>
          <a:sp3d extrusionH="887400" prstMaterial="legacyPlastic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el-GR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0869" name="Oval 53"/>
          <p:cNvSpPr>
            <a:spLocks noChangeArrowheads="1"/>
          </p:cNvSpPr>
          <p:nvPr/>
        </p:nvSpPr>
        <p:spPr bwMode="auto">
          <a:xfrm>
            <a:off x="4380707" y="2809321"/>
            <a:ext cx="1368425" cy="649287"/>
          </a:xfrm>
          <a:prstGeom prst="ellipse">
            <a:avLst/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Bottom"/>
            <a:lightRig rig="legacyFlat4" dir="t"/>
          </a:scene3d>
          <a:sp3d extrusionH="1801800" prstMaterial="legacyPlastic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l-GR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0870" name="Oval 54"/>
          <p:cNvSpPr>
            <a:spLocks noChangeArrowheads="1"/>
          </p:cNvSpPr>
          <p:nvPr/>
        </p:nvSpPr>
        <p:spPr bwMode="auto">
          <a:xfrm>
            <a:off x="4380707" y="2377521"/>
            <a:ext cx="1368425" cy="720725"/>
          </a:xfrm>
          <a:prstGeom prst="ellipse">
            <a:avLst/>
          </a:prstGeom>
          <a:solidFill>
            <a:schemeClr val="bg2"/>
          </a:solidFill>
          <a:ln w="9525">
            <a:round/>
            <a:headEnd/>
            <a:tailEnd/>
          </a:ln>
          <a:effectLst/>
          <a:scene3d>
            <a:camera prst="legacyObliqueBottom"/>
            <a:lightRig rig="legacyFlat4" dir="t"/>
          </a:scene3d>
          <a:sp3d extrusionH="430200" prstMaterial="legacyPlastic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l-GR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708E9A1C-3CE8-4B02-8C7A-DA80B0DCA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135" y="353853"/>
            <a:ext cx="5661291" cy="1200329"/>
          </a:xfrm>
          <a:prstGeom prst="rect">
            <a:avLst/>
          </a:prstGeom>
          <a:solidFill>
            <a:schemeClr val="tx1">
              <a:lumMod val="95000"/>
              <a:lumOff val="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2400">
                <a:solidFill>
                  <a:schemeClr val="l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To meet your health / care needs, do you feel the need to move out of your place of residence?</a:t>
            </a:r>
            <a:endParaRPr lang="uk-U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62EA03-99F7-41AD-8296-06F4A8121FD0}"/>
              </a:ext>
            </a:extLst>
          </p:cNvPr>
          <p:cNvSpPr txBox="1"/>
          <p:nvPr/>
        </p:nvSpPr>
        <p:spPr>
          <a:xfrm>
            <a:off x="4828333" y="4561969"/>
            <a:ext cx="587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38%</a:t>
            </a:r>
            <a:endParaRPr lang="en-US" sz="1600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448C13-DD66-456C-938C-09A21748EAAE}"/>
              </a:ext>
            </a:extLst>
          </p:cNvPr>
          <p:cNvSpPr txBox="1"/>
          <p:nvPr/>
        </p:nvSpPr>
        <p:spPr>
          <a:xfrm>
            <a:off x="4828333" y="3694729"/>
            <a:ext cx="587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61%</a:t>
            </a:r>
            <a:endParaRPr lang="en-US" sz="1600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E8CFC592-3037-49CE-B2F5-D8EF6AE5433A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960EDCE-3446-444C-B8A1-08A31F164887}"/>
              </a:ext>
            </a:extLst>
          </p:cNvPr>
          <p:cNvSpPr/>
          <p:nvPr/>
        </p:nvSpPr>
        <p:spPr>
          <a:xfrm>
            <a:off x="7686581" y="272573"/>
            <a:ext cx="2914837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</a:pPr>
            <a:r>
              <a:rPr lang="en-US" sz="2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Where?</a:t>
            </a:r>
            <a:endParaRPr lang="en-US" sz="2400" dirty="0">
              <a:solidFill>
                <a:schemeClr val="lt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aphicFrame>
        <p:nvGraphicFramePr>
          <p:cNvPr id="18" name="Chart 4">
            <a:extLst>
              <a:ext uri="{FF2B5EF4-FFF2-40B4-BE49-F238E27FC236}">
                <a16:creationId xmlns:a16="http://schemas.microsoft.com/office/drawing/2014/main" id="{CBA74C5F-6836-42C2-8F7B-9D4CE06EA0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9869776"/>
              </p:ext>
            </p:extLst>
          </p:nvPr>
        </p:nvGraphicFramePr>
        <p:xfrm>
          <a:off x="5401879" y="1563469"/>
          <a:ext cx="7149046" cy="4480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B8101F96-56DC-4C8A-8367-9EE451F5F020}"/>
              </a:ext>
            </a:extLst>
          </p:cNvPr>
          <p:cNvSpPr txBox="1"/>
          <p:nvPr/>
        </p:nvSpPr>
        <p:spPr>
          <a:xfrm>
            <a:off x="11333783" y="5084003"/>
            <a:ext cx="63469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33%</a:t>
            </a:r>
            <a:endParaRPr lang="en-US" sz="13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E9CFD7-C140-4179-B0E0-079FE6E54B62}"/>
              </a:ext>
            </a:extLst>
          </p:cNvPr>
          <p:cNvSpPr txBox="1"/>
          <p:nvPr/>
        </p:nvSpPr>
        <p:spPr>
          <a:xfrm>
            <a:off x="6441440" y="5084003"/>
            <a:ext cx="5254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59%</a:t>
            </a:r>
            <a:endParaRPr lang="en-US" sz="13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2" name="Picture 2" descr="logo-palmos_darker.png">
            <a:extLst>
              <a:ext uri="{FF2B5EF4-FFF2-40B4-BE49-F238E27FC236}">
                <a16:creationId xmlns:a16="http://schemas.microsoft.com/office/drawing/2014/main" id="{22DA0219-D048-4F4B-8013-A41007BF9B5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53298" y="6270726"/>
            <a:ext cx="2295928" cy="42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3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Users\Alexandros\Pictures\body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5741876" y="-13096"/>
            <a:ext cx="6450124" cy="6871096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44924" y="2646040"/>
            <a:ext cx="3598948" cy="3015208"/>
          </a:xfrm>
        </p:spPr>
        <p:txBody>
          <a:bodyPr>
            <a:noAutofit/>
          </a:bodyPr>
          <a:lstStyle/>
          <a:p>
            <a:pPr algn="r"/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 LT Condensed" panose="02000506030000020004" pitchFamily="2" charset="0"/>
              </a:rPr>
              <a:t>HEALTHCARE</a:t>
            </a:r>
            <a:r>
              <a:rPr lang="en-US" sz="5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 LT Condensed" panose="02000506030000020004" pitchFamily="2" charset="0"/>
              </a:rPr>
              <a:t>a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 LT Condensed" panose="02000506030000020004" pitchFamily="2" charset="0"/>
              </a:rPr>
              <a:t> thread to societies </a:t>
            </a:r>
            <a:b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 LT Condensed" panose="02000506030000020004" pitchFamily="2" charset="0"/>
              </a:rPr>
            </a:b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 LT Condensed" panose="02000506030000020004" pitchFamily="2" charset="0"/>
              </a:rPr>
              <a:t>soon</a:t>
            </a:r>
            <a:endParaRPr lang="el-GR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rostile LT Condensed" panose="02000506030000020004" pitchFamily="2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6872228" y="526962"/>
            <a:ext cx="3780202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 LT Condensed" panose="02000506030000020004" pitchFamily="2" charset="0"/>
              </a:rPr>
              <a:t>Major challenges due to: </a:t>
            </a:r>
          </a:p>
        </p:txBody>
      </p:sp>
      <p:sp>
        <p:nvSpPr>
          <p:cNvPr id="7" name="Έλλειψη 6"/>
          <p:cNvSpPr/>
          <p:nvPr/>
        </p:nvSpPr>
        <p:spPr>
          <a:xfrm>
            <a:off x="6710936" y="1410222"/>
            <a:ext cx="1076660" cy="107666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8" name="Ορθογώνιο 7"/>
          <p:cNvSpPr/>
          <p:nvPr/>
        </p:nvSpPr>
        <p:spPr>
          <a:xfrm>
            <a:off x="7010256" y="1526475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$</a:t>
            </a:r>
            <a:endParaRPr lang="el-GR" sz="4800" dirty="0">
              <a:solidFill>
                <a:schemeClr val="bg1"/>
              </a:solidFill>
            </a:endParaRPr>
          </a:p>
        </p:txBody>
      </p:sp>
      <p:cxnSp>
        <p:nvCxnSpPr>
          <p:cNvPr id="10" name="Ευθεία γραμμή σύνδεσης 9"/>
          <p:cNvCxnSpPr>
            <a:stCxn id="7" idx="3"/>
            <a:endCxn id="7" idx="7"/>
          </p:cNvCxnSpPr>
          <p:nvPr/>
        </p:nvCxnSpPr>
        <p:spPr>
          <a:xfrm flipV="1">
            <a:off x="6868609" y="1567895"/>
            <a:ext cx="761314" cy="76131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Έλλειψη 10"/>
          <p:cNvSpPr/>
          <p:nvPr/>
        </p:nvSpPr>
        <p:spPr>
          <a:xfrm>
            <a:off x="8079088" y="1410222"/>
            <a:ext cx="1076660" cy="107666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3075" name="Picture 3" descr="C:\Users\Alexandros\Desktop\OASIS-EN cop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718" y="1652264"/>
            <a:ext cx="421502" cy="60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Έλλειψη 13"/>
          <p:cNvSpPr/>
          <p:nvPr/>
        </p:nvSpPr>
        <p:spPr>
          <a:xfrm>
            <a:off x="9430764" y="1410222"/>
            <a:ext cx="1076660" cy="107666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3076" name="Picture 4" descr="C:\Users\Alexandros\Desktop\Untitled-1 cop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416" y="1698255"/>
            <a:ext cx="730973" cy="63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Ορθογώνιο 16"/>
          <p:cNvSpPr/>
          <p:nvPr/>
        </p:nvSpPr>
        <p:spPr>
          <a:xfrm>
            <a:off x="6677980" y="2418334"/>
            <a:ext cx="1133644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 LT Condensed" panose="02000506030000020004" pitchFamily="2" charset="0"/>
              </a:rPr>
              <a:t>economic</a:t>
            </a:r>
            <a:b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 LT Condensed" panose="02000506030000020004" pitchFamily="2" charset="0"/>
              </a:rPr>
            </a:b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 LT Condensed" panose="02000506030000020004" pitchFamily="2" charset="0"/>
              </a:rPr>
              <a:t>crisis</a:t>
            </a:r>
          </a:p>
        </p:txBody>
      </p:sp>
      <p:sp>
        <p:nvSpPr>
          <p:cNvPr id="18" name="Ορθογώνιο 17"/>
          <p:cNvSpPr/>
          <p:nvPr/>
        </p:nvSpPr>
        <p:spPr>
          <a:xfrm>
            <a:off x="8075629" y="2418334"/>
            <a:ext cx="1215397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 LT Condensed" panose="02000506030000020004" pitchFamily="2" charset="0"/>
              </a:rPr>
              <a:t>population</a:t>
            </a:r>
            <a:b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 LT Condensed" panose="02000506030000020004" pitchFamily="2" charset="0"/>
              </a:rPr>
            </a:b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 LT Condensed" panose="02000506030000020004" pitchFamily="2" charset="0"/>
              </a:rPr>
              <a:t>ageing</a:t>
            </a:r>
          </a:p>
        </p:txBody>
      </p:sp>
      <p:sp>
        <p:nvSpPr>
          <p:cNvPr id="19" name="Ορθογώνιο 18"/>
          <p:cNvSpPr/>
          <p:nvPr/>
        </p:nvSpPr>
        <p:spPr>
          <a:xfrm>
            <a:off x="9403146" y="2433082"/>
            <a:ext cx="1205779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 LT Condensed" panose="02000506030000020004" pitchFamily="2" charset="0"/>
              </a:rPr>
              <a:t>chronic </a:t>
            </a:r>
            <a:b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 LT Condensed" panose="02000506030000020004" pitchFamily="2" charset="0"/>
              </a:rPr>
            </a:b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 LT Condensed" panose="02000506030000020004" pitchFamily="2" charset="0"/>
              </a:rPr>
              <a:t>conditions</a:t>
            </a:r>
          </a:p>
        </p:txBody>
      </p:sp>
      <p:sp>
        <p:nvSpPr>
          <p:cNvPr id="20" name="Ορθογώνιο 19"/>
          <p:cNvSpPr/>
          <p:nvPr/>
        </p:nvSpPr>
        <p:spPr>
          <a:xfrm>
            <a:off x="6275076" y="4579387"/>
            <a:ext cx="4572000" cy="25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Ορθογώνιο 24"/>
          <p:cNvSpPr/>
          <p:nvPr/>
        </p:nvSpPr>
        <p:spPr>
          <a:xfrm>
            <a:off x="7715236" y="4871163"/>
            <a:ext cx="3131840" cy="25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Ορθογώνιο 25"/>
          <p:cNvSpPr/>
          <p:nvPr/>
        </p:nvSpPr>
        <p:spPr>
          <a:xfrm>
            <a:off x="6317940" y="450912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Eurostile LT Condensed" panose="02000506030000020004" pitchFamily="2" charset="0"/>
              </a:rPr>
              <a:t>today over 40% of the Europeans above the age of 15 live with a chronic condition</a:t>
            </a:r>
          </a:p>
        </p:txBody>
      </p:sp>
      <p:sp>
        <p:nvSpPr>
          <p:cNvPr id="27" name="Ορθογώνιο 26"/>
          <p:cNvSpPr/>
          <p:nvPr/>
        </p:nvSpPr>
        <p:spPr>
          <a:xfrm>
            <a:off x="6317940" y="5828612"/>
            <a:ext cx="4051468" cy="240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8" name="Ορθογώνιο 27"/>
          <p:cNvSpPr/>
          <p:nvPr/>
        </p:nvSpPr>
        <p:spPr>
          <a:xfrm>
            <a:off x="6310572" y="6106099"/>
            <a:ext cx="1968130" cy="271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9" name="Ορθογώνιο 28"/>
          <p:cNvSpPr/>
          <p:nvPr/>
        </p:nvSpPr>
        <p:spPr>
          <a:xfrm>
            <a:off x="6245932" y="5766124"/>
            <a:ext cx="4355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Eurostile LT Condensed" panose="02000506030000020004" pitchFamily="2" charset="0"/>
              </a:rPr>
              <a:t>by 2050 more than 50% of the Europeans </a:t>
            </a:r>
            <a:br>
              <a:rPr lang="en-US" dirty="0">
                <a:solidFill>
                  <a:srgbClr val="FF0000"/>
                </a:solidFill>
                <a:latin typeface="Eurostile LT Condensed" panose="02000506030000020004" pitchFamily="2" charset="0"/>
              </a:rPr>
            </a:br>
            <a:r>
              <a:rPr lang="en-US" dirty="0">
                <a:solidFill>
                  <a:srgbClr val="FF0000"/>
                </a:solidFill>
                <a:latin typeface="Eurostile LT Condensed" panose="02000506030000020004" pitchFamily="2" charset="0"/>
              </a:rPr>
              <a:t>will be in retirement</a:t>
            </a:r>
          </a:p>
        </p:txBody>
      </p:sp>
    </p:spTree>
    <p:extLst>
      <p:ext uri="{BB962C8B-B14F-4D97-AF65-F5344CB8AC3E}">
        <p14:creationId xmlns:p14="http://schemas.microsoft.com/office/powerpoint/2010/main" val="117974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Alexandros\Pictures\body6.jpg">
            <a:extLst>
              <a:ext uri="{FF2B5EF4-FFF2-40B4-BE49-F238E27FC236}">
                <a16:creationId xmlns:a16="http://schemas.microsoft.com/office/drawing/2014/main" id="{FC948AF1-0EDD-4BE2-997A-34F013B0E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Ορθογώνιο 32">
            <a:extLst>
              <a:ext uri="{FF2B5EF4-FFF2-40B4-BE49-F238E27FC236}">
                <a16:creationId xmlns:a16="http://schemas.microsoft.com/office/drawing/2014/main" id="{0674C7E9-C35D-4BDE-9839-EEC7B524CD3B}"/>
              </a:ext>
            </a:extLst>
          </p:cNvPr>
          <p:cNvSpPr/>
          <p:nvPr/>
        </p:nvSpPr>
        <p:spPr>
          <a:xfrm>
            <a:off x="2658978" y="634032"/>
            <a:ext cx="6581274" cy="3236496"/>
          </a:xfrm>
          <a:prstGeom prst="rect">
            <a:avLst/>
          </a:prstGeom>
          <a:solidFill>
            <a:schemeClr val="tx1">
              <a:lumMod val="95000"/>
              <a:lumOff val="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49479CA6-343D-4EBC-A0EF-CB0D12FE3781}"/>
              </a:ext>
            </a:extLst>
          </p:cNvPr>
          <p:cNvSpPr/>
          <p:nvPr/>
        </p:nvSpPr>
        <p:spPr>
          <a:xfrm>
            <a:off x="3774181" y="1467450"/>
            <a:ext cx="4690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Who is most in risk?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B625B51E-A433-4713-BE29-0D7A21722B44}"/>
              </a:ext>
            </a:extLst>
          </p:cNvPr>
          <p:cNvSpPr/>
          <p:nvPr/>
        </p:nvSpPr>
        <p:spPr>
          <a:xfrm>
            <a:off x="2658978" y="2656095"/>
            <a:ext cx="6581274" cy="383677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94081229-7ED9-461F-84E1-29272FFCBE0E}"/>
              </a:ext>
            </a:extLst>
          </p:cNvPr>
          <p:cNvSpPr/>
          <p:nvPr/>
        </p:nvSpPr>
        <p:spPr>
          <a:xfrm>
            <a:off x="3774181" y="3034221"/>
            <a:ext cx="4690550" cy="3255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the poor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the disabled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those in remote areas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those in social isolation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Εικόνα 46">
            <a:extLst>
              <a:ext uri="{FF2B5EF4-FFF2-40B4-BE49-F238E27FC236}">
                <a16:creationId xmlns:a16="http://schemas.microsoft.com/office/drawing/2014/main" id="{412826EA-B000-4D66-BE55-499159A7F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ext Box 25">
            <a:extLst>
              <a:ext uri="{FF2B5EF4-FFF2-40B4-BE49-F238E27FC236}">
                <a16:creationId xmlns:a16="http://schemas.microsoft.com/office/drawing/2014/main" id="{B11E9288-8F5D-4E6D-AA56-E7BD59A1E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02" y="783021"/>
            <a:ext cx="5546969" cy="1422832"/>
          </a:xfrm>
          <a:prstGeom prst="rect">
            <a:avLst/>
          </a:prstGeom>
          <a:solidFill>
            <a:schemeClr val="tx1">
              <a:lumMod val="95000"/>
              <a:lumOff val="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2400">
                <a:solidFill>
                  <a:schemeClr val="l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altLang="ko-KR" dirty="0"/>
              <a:t>Are you a person with limited mobility and/or independence </a:t>
            </a:r>
            <a:br>
              <a:rPr lang="en-GB" altLang="ko-KR" dirty="0"/>
            </a:br>
            <a:r>
              <a:rPr lang="en-GB" altLang="ko-KR" dirty="0"/>
              <a:t>due to health issues or disability?</a:t>
            </a:r>
            <a:endParaRPr lang="en-US" altLang="ko-KR" dirty="0"/>
          </a:p>
        </p:txBody>
      </p:sp>
      <p:pic>
        <p:nvPicPr>
          <p:cNvPr id="48" name="Εικόνα 47">
            <a:extLst>
              <a:ext uri="{FF2B5EF4-FFF2-40B4-BE49-F238E27FC236}">
                <a16:creationId xmlns:a16="http://schemas.microsoft.com/office/drawing/2014/main" id="{B55C5FD0-4C63-41F0-B7FD-BC2108015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16" y="2469978"/>
            <a:ext cx="4756959" cy="3600000"/>
          </a:xfrm>
          <a:prstGeom prst="rect">
            <a:avLst/>
          </a:prstGeom>
        </p:spPr>
      </p:pic>
      <p:grpSp>
        <p:nvGrpSpPr>
          <p:cNvPr id="2" name="Ομάδα 1">
            <a:extLst>
              <a:ext uri="{FF2B5EF4-FFF2-40B4-BE49-F238E27FC236}">
                <a16:creationId xmlns:a16="http://schemas.microsoft.com/office/drawing/2014/main" id="{D8F0B327-11E3-4B47-A787-1EF1A1C8BE27}"/>
              </a:ext>
            </a:extLst>
          </p:cNvPr>
          <p:cNvGrpSpPr/>
          <p:nvPr/>
        </p:nvGrpSpPr>
        <p:grpSpPr>
          <a:xfrm>
            <a:off x="6396629" y="788022"/>
            <a:ext cx="5546969" cy="5281956"/>
            <a:chOff x="6396629" y="788022"/>
            <a:chExt cx="5546969" cy="5281956"/>
          </a:xfrm>
        </p:grpSpPr>
        <p:sp>
          <p:nvSpPr>
            <p:cNvPr id="46" name="Text Box 25">
              <a:extLst>
                <a:ext uri="{FF2B5EF4-FFF2-40B4-BE49-F238E27FC236}">
                  <a16:creationId xmlns:a16="http://schemas.microsoft.com/office/drawing/2014/main" id="{BBEDC57E-0BFC-4EA2-8333-483904457E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96629" y="788022"/>
              <a:ext cx="5546969" cy="1418706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 fontScale="97500"/>
            </a:bodyPr>
            <a:lstStyle>
              <a:defPPr>
                <a:defRPr lang="en-US"/>
              </a:defPPr>
              <a:lvl1pPr algn="ctr">
                <a:lnSpc>
                  <a:spcPct val="100000"/>
                </a:lnSpc>
                <a:spcBef>
                  <a:spcPct val="0"/>
                </a:spcBef>
                <a:buNone/>
                <a:defRPr sz="2400">
                  <a:solidFill>
                    <a:schemeClr val="lt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GB" altLang="ko-KR" dirty="0"/>
                <a:t>Are you a </a:t>
              </a:r>
              <a:r>
                <a:rPr lang="en-GB" altLang="ko-KR" u="sng" dirty="0"/>
                <a:t>relative</a:t>
              </a:r>
              <a:r>
                <a:rPr lang="en-GB" altLang="ko-KR" dirty="0"/>
                <a:t> </a:t>
              </a:r>
              <a:r>
                <a:rPr lang="el-GR" altLang="ko-KR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</a:t>
              </a:r>
              <a:r>
                <a:rPr lang="en-GB" altLang="ko-KR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parent or brother/sister or child)</a:t>
              </a:r>
              <a:r>
                <a:rPr lang="en-GB" altLang="ko-KR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GB" altLang="ko-KR" dirty="0"/>
                <a:t>or </a:t>
              </a:r>
              <a:r>
                <a:rPr lang="en-GB" altLang="ko-KR" u="sng" dirty="0"/>
                <a:t>guardian</a:t>
              </a:r>
              <a:r>
                <a:rPr lang="en-GB" altLang="ko-KR" dirty="0"/>
                <a:t> of such a person?</a:t>
              </a:r>
              <a:endParaRPr lang="en-US" altLang="ko-KR" dirty="0"/>
            </a:p>
          </p:txBody>
        </p:sp>
        <p:pic>
          <p:nvPicPr>
            <p:cNvPr id="49" name="Εικόνα 48">
              <a:extLst>
                <a:ext uri="{FF2B5EF4-FFF2-40B4-BE49-F238E27FC236}">
                  <a16:creationId xmlns:a16="http://schemas.microsoft.com/office/drawing/2014/main" id="{FAD2644A-0732-464C-BDAE-B5327F83E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1633" y="2469978"/>
              <a:ext cx="4756959" cy="36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2464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6412078F-E76E-4F66-946F-BFA41E39BA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" b="15646"/>
          <a:stretch/>
        </p:blipFill>
        <p:spPr>
          <a:xfrm>
            <a:off x="0" y="-4688"/>
            <a:ext cx="12192000" cy="6862688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3903FB6-3E4B-4C2D-9706-8FFC7E6C8600}"/>
              </a:ext>
            </a:extLst>
          </p:cNvPr>
          <p:cNvSpPr/>
          <p:nvPr/>
        </p:nvSpPr>
        <p:spPr>
          <a:xfrm>
            <a:off x="0" y="1"/>
            <a:ext cx="658127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1D8AF285-7F71-4B92-8FB5-8AFDC502B27E}"/>
              </a:ext>
            </a:extLst>
          </p:cNvPr>
          <p:cNvSpPr/>
          <p:nvPr/>
        </p:nvSpPr>
        <p:spPr>
          <a:xfrm>
            <a:off x="448046" y="1937805"/>
            <a:ext cx="5685182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A36298"/>
              </a:buClr>
            </a:pPr>
            <a:r>
              <a:rPr lang="en-GB" sz="4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 fact…</a:t>
            </a:r>
          </a:p>
          <a:p>
            <a:pPr>
              <a:spcAft>
                <a:spcPts val="600"/>
              </a:spcAft>
              <a:buClr>
                <a:srgbClr val="A36298"/>
              </a:buClr>
            </a:pPr>
            <a:endParaRPr lang="en-GB" sz="40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>
              <a:spcAft>
                <a:spcPts val="600"/>
              </a:spcAft>
              <a:buClr>
                <a:srgbClr val="A36298"/>
              </a:buClr>
            </a:pPr>
            <a:r>
              <a:rPr lang="en-GB" sz="40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Significant parts of the population living in the CB area…</a:t>
            </a:r>
          </a:p>
          <a:p>
            <a:pPr>
              <a:spcAft>
                <a:spcPts val="600"/>
              </a:spcAft>
              <a:buClr>
                <a:srgbClr val="A36298"/>
              </a:buClr>
            </a:pP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suffer from low access to health and social services</a:t>
            </a:r>
            <a:endParaRPr lang="en-GB" sz="2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134570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6412078F-E76E-4F66-946F-BFA41E39BA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" b="15646"/>
          <a:stretch/>
        </p:blipFill>
        <p:spPr>
          <a:xfrm>
            <a:off x="0" y="-4688"/>
            <a:ext cx="12192000" cy="6862688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781F437B-9AF8-458B-9547-137D141F1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0"/>
          <a:stretch/>
        </p:blipFill>
        <p:spPr>
          <a:xfrm>
            <a:off x="6581274" y="0"/>
            <a:ext cx="5610726" cy="6858000"/>
          </a:xfrm>
          <a:prstGeom prst="rect">
            <a:avLst/>
          </a:prstGeom>
        </p:spPr>
      </p:pic>
      <p:sp>
        <p:nvSpPr>
          <p:cNvPr id="9" name="Θέση περιεχομένου 2">
            <a:extLst>
              <a:ext uri="{FF2B5EF4-FFF2-40B4-BE49-F238E27FC236}">
                <a16:creationId xmlns:a16="http://schemas.microsoft.com/office/drawing/2014/main" id="{F57873B9-4A46-4ED9-BD7D-76C080465BBC}"/>
              </a:ext>
            </a:extLst>
          </p:cNvPr>
          <p:cNvSpPr txBox="1">
            <a:spLocks/>
          </p:cNvSpPr>
          <p:nvPr/>
        </p:nvSpPr>
        <p:spPr>
          <a:xfrm>
            <a:off x="6944227" y="659674"/>
            <a:ext cx="4884820" cy="5714622"/>
          </a:xfrm>
          <a:prstGeom prst="rect">
            <a:avLst/>
          </a:prstGeom>
          <a:solidFill>
            <a:schemeClr val="tx1">
              <a:lumMod val="95000"/>
              <a:lumOff val="5000"/>
              <a:alpha val="57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Eurostile LT Condensed" panose="02000506030000020004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Eurostile LT Condensed" panose="02000506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urostile LT Condensed" panose="02000506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Eurostile LT Condensed" panose="02000506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Eurostile LT Condensed" panose="02000506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therefore…</a:t>
            </a:r>
          </a:p>
          <a:p>
            <a:pPr marL="0" indent="0">
              <a:buNone/>
            </a:pPr>
            <a:endParaRPr lang="en-US" sz="4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28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it is essential to come-up with </a:t>
            </a:r>
            <a:br>
              <a:rPr lang="en-US" sz="28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solutions</a:t>
            </a:r>
          </a:p>
          <a:p>
            <a:pPr marL="0" indent="0">
              <a:spcAft>
                <a:spcPts val="600"/>
              </a:spcAft>
              <a:buNone/>
            </a:pPr>
            <a:endParaRPr lang="en-US" sz="2800" dirty="0">
              <a:solidFill>
                <a:schemeClr val="bg1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at lower, sustainable costs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in a “holistic health” approach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placing self-care and preventive medicine on a continuum with </a:t>
            </a:r>
            <a:br>
              <a:rPr lang="en-US" sz="28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health care providers</a:t>
            </a:r>
            <a:endParaRPr lang="el-GR" sz="2800" dirty="0">
              <a:solidFill>
                <a:schemeClr val="bg1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6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E270331-5BDA-4E44-8A56-BCCB7A274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identification &amp; Consortium</a:t>
            </a:r>
          </a:p>
        </p:txBody>
      </p:sp>
      <p:pic>
        <p:nvPicPr>
          <p:cNvPr id="33" name="Εικόνα 32">
            <a:extLst>
              <a:ext uri="{FF2B5EF4-FFF2-40B4-BE49-F238E27FC236}">
                <a16:creationId xmlns:a16="http://schemas.microsoft.com/office/drawing/2014/main" id="{9EBE3EC9-A076-4F14-ABF6-5CAEDD09C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FF386543-363F-4207-9E4C-B24778E87737}"/>
              </a:ext>
            </a:extLst>
          </p:cNvPr>
          <p:cNvSpPr/>
          <p:nvPr/>
        </p:nvSpPr>
        <p:spPr>
          <a:xfrm>
            <a:off x="0" y="0"/>
            <a:ext cx="7815466" cy="6858000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4561B0C-4471-4CFF-820C-3A1032912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18634" y="0"/>
            <a:ext cx="437336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6EFE34-6DA4-4C56-81B7-A1B436FC9A8F}"/>
              </a:ext>
            </a:extLst>
          </p:cNvPr>
          <p:cNvSpPr txBox="1"/>
          <p:nvPr/>
        </p:nvSpPr>
        <p:spPr>
          <a:xfrm>
            <a:off x="8803511" y="462100"/>
            <a:ext cx="2616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A3629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Partners </a:t>
            </a:r>
            <a:br>
              <a:rPr lang="en-US" sz="1400" dirty="0">
                <a:solidFill>
                  <a:srgbClr val="A3629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400" dirty="0">
                <a:solidFill>
                  <a:srgbClr val="A3629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Greece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311B40-143B-4189-899E-5E5130B402EA}"/>
              </a:ext>
            </a:extLst>
          </p:cNvPr>
          <p:cNvSpPr txBox="1"/>
          <p:nvPr/>
        </p:nvSpPr>
        <p:spPr>
          <a:xfrm>
            <a:off x="8803511" y="3719000"/>
            <a:ext cx="31713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A36298"/>
                </a:solidFill>
                <a:latin typeface="Montserrat Black" panose="00000A00000000000000" pitchFamily="50" charset="0"/>
              </a:defRPr>
            </a:lvl1pPr>
          </a:lstStyle>
          <a:p>
            <a:r>
              <a:rPr lang="en-US" sz="13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Partners from </a:t>
            </a:r>
            <a:br>
              <a:rPr lang="en-US" sz="13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3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North Macedonia</a:t>
            </a:r>
            <a:endParaRPr lang="en-US" sz="13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F8C6C-F2B1-4813-AE49-EE3B35A9F2E9}"/>
              </a:ext>
            </a:extLst>
          </p:cNvPr>
          <p:cNvSpPr txBox="1"/>
          <p:nvPr/>
        </p:nvSpPr>
        <p:spPr>
          <a:xfrm>
            <a:off x="8165947" y="4334594"/>
            <a:ext cx="281771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University of St. </a:t>
            </a:r>
            <a:r>
              <a:rPr lang="en-GB" sz="1400" dirty="0" err="1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Kliment</a:t>
            </a:r>
            <a:r>
              <a:rPr lang="en-GB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</a:t>
            </a:r>
            <a:r>
              <a:rPr lang="en-GB" sz="1400" dirty="0" err="1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Ohridski</a:t>
            </a:r>
            <a:r>
              <a:rPr lang="en-GB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- Bitola</a:t>
            </a:r>
            <a:br>
              <a:rPr lang="el-GR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r>
              <a:rPr lang="en-GB" sz="1400" i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Faculty of </a:t>
            </a:r>
            <a:r>
              <a:rPr lang="en-US" sz="1400" i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ICT</a:t>
            </a:r>
            <a:r>
              <a:rPr lang="en-GB" sz="1400" i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</a:t>
            </a:r>
            <a:br>
              <a:rPr lang="el-GR" sz="1400" i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r>
              <a:rPr lang="en-US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hlinkClick r:id="rId4"/>
              </a:rPr>
              <a:t>www.fikt.uklo.edu.mk</a:t>
            </a:r>
            <a:r>
              <a:rPr lang="en-US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</a:t>
            </a:r>
          </a:p>
          <a:p>
            <a:endParaRPr lang="en-US" sz="1400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r>
              <a:rPr lang="en-GB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Municipality of </a:t>
            </a:r>
            <a:r>
              <a:rPr lang="en-GB" sz="1400" dirty="0" err="1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Ohrid</a:t>
            </a:r>
            <a:br>
              <a:rPr lang="en-GB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r>
              <a:rPr lang="en-US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hlinkClick r:id="rId5"/>
              </a:rPr>
              <a:t>www.ohrid.gov.mk</a:t>
            </a:r>
            <a:r>
              <a:rPr lang="en-US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</a:t>
            </a:r>
          </a:p>
          <a:p>
            <a:endParaRPr lang="en-US" sz="1400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r>
              <a:rPr lang="en-GB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Institute for prevention, treatment &amp; rehabilitation</a:t>
            </a:r>
            <a:br>
              <a:rPr lang="en-GB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r>
              <a:rPr lang="en-GB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of cardiovascular diseases St. Stefan </a:t>
            </a:r>
            <a:r>
              <a:rPr lang="en-GB" sz="1400" dirty="0" err="1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Ohrid</a:t>
            </a:r>
            <a:br>
              <a:rPr lang="en-GB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r>
              <a:rPr lang="en-US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hlinkClick r:id="rId6"/>
              </a:rPr>
              <a:t>www.bcentermaritza.weebly.com</a:t>
            </a:r>
            <a:r>
              <a:rPr lang="en-US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7F7F63-BA42-42A0-9EC0-F8DBE5D53E47}"/>
              </a:ext>
            </a:extLst>
          </p:cNvPr>
          <p:cNvSpPr txBox="1"/>
          <p:nvPr/>
        </p:nvSpPr>
        <p:spPr>
          <a:xfrm>
            <a:off x="8165949" y="1078689"/>
            <a:ext cx="25543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Aristotle University of Thessaloniki </a:t>
            </a:r>
            <a:br>
              <a:rPr lang="en-GB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r>
              <a:rPr lang="en-GB" sz="1400" i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Department of Medicine</a:t>
            </a:r>
            <a:br>
              <a:rPr lang="en-GB" sz="1400" i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r>
              <a:rPr lang="en-US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hlinkClick r:id="rId7"/>
              </a:rPr>
              <a:t>www1.med.auth.gr/depts/lomi/</a:t>
            </a:r>
            <a:r>
              <a:rPr lang="en-US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</a:t>
            </a:r>
          </a:p>
          <a:p>
            <a:endParaRPr lang="en-US" sz="1400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r>
              <a:rPr lang="en-GB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National Confederation of Disabled People </a:t>
            </a:r>
            <a:r>
              <a:rPr lang="en-GB" sz="1400" i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Branch of Northern Greece</a:t>
            </a:r>
            <a:endParaRPr lang="en-US" sz="1400" i="1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r>
              <a:rPr lang="en-US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hlinkClick r:id="rId8"/>
              </a:rPr>
              <a:t>www.esamea.gr</a:t>
            </a:r>
            <a:r>
              <a:rPr lang="en-US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 </a:t>
            </a:r>
          </a:p>
          <a:p>
            <a:endParaRPr lang="en-US" sz="1400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r>
              <a:rPr lang="en-GB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Municipality of Neapoli-</a:t>
            </a:r>
            <a:r>
              <a:rPr lang="en-GB" sz="1400" dirty="0" err="1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Sykies</a:t>
            </a:r>
            <a:br>
              <a:rPr lang="en-GB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r>
              <a:rPr lang="en-US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hlinkClick r:id="rId9"/>
              </a:rPr>
              <a:t>www.dimosneapolis-sykeon.gr</a:t>
            </a:r>
            <a:r>
              <a:rPr lang="el-GR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</a:t>
            </a:r>
            <a:r>
              <a:rPr lang="en-US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</a:t>
            </a:r>
          </a:p>
        </p:txBody>
      </p:sp>
      <p:sp>
        <p:nvSpPr>
          <p:cNvPr id="38" name="Οβάλ 37">
            <a:extLst>
              <a:ext uri="{FF2B5EF4-FFF2-40B4-BE49-F238E27FC236}">
                <a16:creationId xmlns:a16="http://schemas.microsoft.com/office/drawing/2014/main" id="{E69340BA-F93A-425A-9CA7-561FD8063D9B}"/>
              </a:ext>
            </a:extLst>
          </p:cNvPr>
          <p:cNvSpPr/>
          <p:nvPr/>
        </p:nvSpPr>
        <p:spPr>
          <a:xfrm>
            <a:off x="5340684" y="3351126"/>
            <a:ext cx="720000" cy="735747"/>
          </a:xfrm>
          <a:prstGeom prst="ellipse">
            <a:avLst/>
          </a:prstGeom>
          <a:solidFill>
            <a:srgbClr val="FF0000">
              <a:alpha val="37000"/>
            </a:srgbClr>
          </a:solidFill>
        </p:spPr>
        <p:txBody>
          <a:bodyPr wrap="square" anchor="ctr" anchorCtr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Ορθογώνιο 38">
            <a:extLst>
              <a:ext uri="{FF2B5EF4-FFF2-40B4-BE49-F238E27FC236}">
                <a16:creationId xmlns:a16="http://schemas.microsoft.com/office/drawing/2014/main" id="{783345C1-5D0B-4A4C-A6DF-D6D770AA1E87}"/>
              </a:ext>
            </a:extLst>
          </p:cNvPr>
          <p:cNvSpPr/>
          <p:nvPr/>
        </p:nvSpPr>
        <p:spPr>
          <a:xfrm>
            <a:off x="259722" y="684574"/>
            <a:ext cx="2484782" cy="307777"/>
          </a:xfrm>
          <a:prstGeom prst="rect">
            <a:avLst/>
          </a:prstGeom>
          <a:solidFill>
            <a:srgbClr val="FF0000">
              <a:alpha val="21000"/>
            </a:srgbClr>
          </a:solidFill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CALL FOR PROPOSALS</a:t>
            </a:r>
          </a:p>
        </p:txBody>
      </p:sp>
      <p:sp>
        <p:nvSpPr>
          <p:cNvPr id="40" name="Ορθογώνιο 39">
            <a:extLst>
              <a:ext uri="{FF2B5EF4-FFF2-40B4-BE49-F238E27FC236}">
                <a16:creationId xmlns:a16="http://schemas.microsoft.com/office/drawing/2014/main" id="{488CBB38-E7A4-4C3E-87F1-66D7174C954C}"/>
              </a:ext>
            </a:extLst>
          </p:cNvPr>
          <p:cNvSpPr/>
          <p:nvPr/>
        </p:nvSpPr>
        <p:spPr>
          <a:xfrm>
            <a:off x="259723" y="1965677"/>
            <a:ext cx="2484782" cy="307777"/>
          </a:xfrm>
          <a:prstGeom prst="rect">
            <a:avLst/>
          </a:prstGeom>
          <a:solidFill>
            <a:srgbClr val="FF0000">
              <a:alpha val="21000"/>
            </a:srgbClr>
          </a:solidFill>
        </p:spPr>
        <p:txBody>
          <a:bodyPr wrap="square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PROGRAMME</a:t>
            </a:r>
            <a:endParaRPr lang="en-GB" sz="1400" b="1" dirty="0">
              <a:solidFill>
                <a:schemeClr val="bg1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41" name="Ορθογώνιο 40">
            <a:extLst>
              <a:ext uri="{FF2B5EF4-FFF2-40B4-BE49-F238E27FC236}">
                <a16:creationId xmlns:a16="http://schemas.microsoft.com/office/drawing/2014/main" id="{88741A2B-97B0-460E-9E62-21DF2ACEC322}"/>
              </a:ext>
            </a:extLst>
          </p:cNvPr>
          <p:cNvSpPr/>
          <p:nvPr/>
        </p:nvSpPr>
        <p:spPr>
          <a:xfrm>
            <a:off x="259723" y="3258416"/>
            <a:ext cx="2484782" cy="307777"/>
          </a:xfrm>
          <a:prstGeom prst="rect">
            <a:avLst/>
          </a:prstGeom>
          <a:solidFill>
            <a:srgbClr val="FF0000">
              <a:alpha val="21000"/>
            </a:srgbClr>
          </a:solidFill>
        </p:spPr>
        <p:txBody>
          <a:bodyPr wrap="square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PRIORITY AXIS</a:t>
            </a:r>
            <a:endParaRPr lang="en-GB" sz="1400" b="1" dirty="0">
              <a:solidFill>
                <a:schemeClr val="bg1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42" name="Ορθογώνιο 41">
            <a:extLst>
              <a:ext uri="{FF2B5EF4-FFF2-40B4-BE49-F238E27FC236}">
                <a16:creationId xmlns:a16="http://schemas.microsoft.com/office/drawing/2014/main" id="{67481C9E-F7FB-4640-A870-A3234A0231D6}"/>
              </a:ext>
            </a:extLst>
          </p:cNvPr>
          <p:cNvSpPr/>
          <p:nvPr/>
        </p:nvSpPr>
        <p:spPr>
          <a:xfrm>
            <a:off x="259723" y="4219400"/>
            <a:ext cx="2484781" cy="307777"/>
          </a:xfrm>
          <a:prstGeom prst="rect">
            <a:avLst/>
          </a:prstGeom>
          <a:solidFill>
            <a:srgbClr val="FF0000">
              <a:alpha val="21000"/>
            </a:srgbClr>
          </a:solidFill>
        </p:spPr>
        <p:txBody>
          <a:bodyPr wrap="square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THEMATIC PRIORITY</a:t>
            </a:r>
            <a:endParaRPr lang="en-GB" sz="1400" b="1" dirty="0">
              <a:solidFill>
                <a:schemeClr val="bg1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44" name="Ορθογώνιο 43">
            <a:extLst>
              <a:ext uri="{FF2B5EF4-FFF2-40B4-BE49-F238E27FC236}">
                <a16:creationId xmlns:a16="http://schemas.microsoft.com/office/drawing/2014/main" id="{C5BC0640-7509-4728-9977-46EDB5F77EC4}"/>
              </a:ext>
            </a:extLst>
          </p:cNvPr>
          <p:cNvSpPr/>
          <p:nvPr/>
        </p:nvSpPr>
        <p:spPr>
          <a:xfrm>
            <a:off x="259723" y="5516483"/>
            <a:ext cx="2484781" cy="307777"/>
          </a:xfrm>
          <a:prstGeom prst="rect">
            <a:avLst/>
          </a:prstGeom>
          <a:solidFill>
            <a:srgbClr val="FF0000">
              <a:alpha val="21000"/>
            </a:srgbClr>
          </a:solidFill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SPECIFIC OBJECTIVE</a:t>
            </a:r>
          </a:p>
        </p:txBody>
      </p:sp>
      <p:sp>
        <p:nvSpPr>
          <p:cNvPr id="51" name="Ορθογώνιο 50">
            <a:extLst>
              <a:ext uri="{FF2B5EF4-FFF2-40B4-BE49-F238E27FC236}">
                <a16:creationId xmlns:a16="http://schemas.microsoft.com/office/drawing/2014/main" id="{33E7EDC9-0496-4C89-BBA0-2620F76A6423}"/>
              </a:ext>
            </a:extLst>
          </p:cNvPr>
          <p:cNvSpPr/>
          <p:nvPr/>
        </p:nvSpPr>
        <p:spPr>
          <a:xfrm>
            <a:off x="259721" y="963919"/>
            <a:ext cx="7098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Cross-border initiative for integrated health and social services promoting safe ageing, early prevention and independent living for all</a:t>
            </a:r>
            <a:endParaRPr lang="en-GB" sz="1600" dirty="0">
              <a:solidFill>
                <a:schemeClr val="bg1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52" name="Ορθογώνιο 51">
            <a:extLst>
              <a:ext uri="{FF2B5EF4-FFF2-40B4-BE49-F238E27FC236}">
                <a16:creationId xmlns:a16="http://schemas.microsoft.com/office/drawing/2014/main" id="{974EA86A-2939-4E49-AC35-5F9FF018F68F}"/>
              </a:ext>
            </a:extLst>
          </p:cNvPr>
          <p:cNvSpPr/>
          <p:nvPr/>
        </p:nvSpPr>
        <p:spPr>
          <a:xfrm>
            <a:off x="242375" y="2244315"/>
            <a:ext cx="68689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INTERREG IPA Cross Border Cooperation Programme </a:t>
            </a:r>
            <a:br>
              <a:rPr lang="en-GB" sz="24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r>
              <a:rPr lang="en-GB" sz="24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CCI 2014 TC 16 I5CB 009</a:t>
            </a:r>
          </a:p>
        </p:txBody>
      </p:sp>
      <p:sp>
        <p:nvSpPr>
          <p:cNvPr id="53" name="Ορθογώνιο 52">
            <a:extLst>
              <a:ext uri="{FF2B5EF4-FFF2-40B4-BE49-F238E27FC236}">
                <a16:creationId xmlns:a16="http://schemas.microsoft.com/office/drawing/2014/main" id="{25150DAD-D4E4-4D97-A667-4CBC3394C185}"/>
              </a:ext>
            </a:extLst>
          </p:cNvPr>
          <p:cNvSpPr/>
          <p:nvPr/>
        </p:nvSpPr>
        <p:spPr>
          <a:xfrm>
            <a:off x="250224" y="3529418"/>
            <a:ext cx="4580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Development and Support of Local Economy </a:t>
            </a:r>
          </a:p>
        </p:txBody>
      </p:sp>
      <p:sp>
        <p:nvSpPr>
          <p:cNvPr id="55" name="Ορθογώνιο 54">
            <a:extLst>
              <a:ext uri="{FF2B5EF4-FFF2-40B4-BE49-F238E27FC236}">
                <a16:creationId xmlns:a16="http://schemas.microsoft.com/office/drawing/2014/main" id="{A3607C22-EA46-462E-B784-7E46C3052798}"/>
              </a:ext>
            </a:extLst>
          </p:cNvPr>
          <p:cNvSpPr/>
          <p:nvPr/>
        </p:nvSpPr>
        <p:spPr>
          <a:xfrm>
            <a:off x="242375" y="4499589"/>
            <a:ext cx="63041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Promoting social inclusion, combating poverty </a:t>
            </a:r>
            <a:br>
              <a:rPr lang="en-GB" sz="24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r>
              <a:rPr lang="en-GB" sz="24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and any discrimination</a:t>
            </a:r>
          </a:p>
        </p:txBody>
      </p:sp>
      <p:sp>
        <p:nvSpPr>
          <p:cNvPr id="56" name="Ορθογώνιο 55">
            <a:extLst>
              <a:ext uri="{FF2B5EF4-FFF2-40B4-BE49-F238E27FC236}">
                <a16:creationId xmlns:a16="http://schemas.microsoft.com/office/drawing/2014/main" id="{F9AB25B8-1460-4943-850C-0A9E0EE1C776}"/>
              </a:ext>
            </a:extLst>
          </p:cNvPr>
          <p:cNvSpPr/>
          <p:nvPr/>
        </p:nvSpPr>
        <p:spPr>
          <a:xfrm>
            <a:off x="250224" y="5783091"/>
            <a:ext cx="51907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Improvement of preventive health care and social services of children and elderly population</a:t>
            </a:r>
          </a:p>
        </p:txBody>
      </p:sp>
      <p:pic>
        <p:nvPicPr>
          <p:cNvPr id="5" name="Εικόνα 4" descr="Flag of Greece">
            <a:extLst>
              <a:ext uri="{FF2B5EF4-FFF2-40B4-BE49-F238E27FC236}">
                <a16:creationId xmlns:a16="http://schemas.microsoft.com/office/drawing/2014/main" id="{6E070E15-A64F-4459-B174-8BAF00C71A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583" y="511839"/>
            <a:ext cx="548666" cy="365549"/>
          </a:xfrm>
          <a:prstGeom prst="rect">
            <a:avLst/>
          </a:prstGeom>
        </p:spPr>
      </p:pic>
      <p:pic>
        <p:nvPicPr>
          <p:cNvPr id="10" name="Εικόνα 9" descr="Flag of North Macedonia">
            <a:extLst>
              <a:ext uri="{FF2B5EF4-FFF2-40B4-BE49-F238E27FC236}">
                <a16:creationId xmlns:a16="http://schemas.microsoft.com/office/drawing/2014/main" id="{75646649-2357-42FA-989B-0523CDBD14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853" y="3807610"/>
            <a:ext cx="552652" cy="362941"/>
          </a:xfrm>
          <a:prstGeom prst="rect">
            <a:avLst/>
          </a:prstGeom>
        </p:spPr>
      </p:pic>
      <p:pic>
        <p:nvPicPr>
          <p:cNvPr id="15" name="Εικόνα 14" descr="Logo of LB1-auTH">
            <a:extLst>
              <a:ext uri="{FF2B5EF4-FFF2-40B4-BE49-F238E27FC236}">
                <a16:creationId xmlns:a16="http://schemas.microsoft.com/office/drawing/2014/main" id="{CA6C6967-F302-469C-907A-AAD01BF624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665" y="1078689"/>
            <a:ext cx="640373" cy="640373"/>
          </a:xfrm>
          <a:prstGeom prst="rect">
            <a:avLst/>
          </a:prstGeom>
        </p:spPr>
      </p:pic>
      <p:pic>
        <p:nvPicPr>
          <p:cNvPr id="24" name="Εικόνα 23" descr="Logo of PB2 - FIKT">
            <a:extLst>
              <a:ext uri="{FF2B5EF4-FFF2-40B4-BE49-F238E27FC236}">
                <a16:creationId xmlns:a16="http://schemas.microsoft.com/office/drawing/2014/main" id="{71BC6D38-31A6-400B-89CB-9BDDC28AD6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52" y="4332062"/>
            <a:ext cx="473197" cy="708601"/>
          </a:xfrm>
          <a:prstGeom prst="rect">
            <a:avLst/>
          </a:prstGeom>
        </p:spPr>
      </p:pic>
      <p:pic>
        <p:nvPicPr>
          <p:cNvPr id="27" name="Εικόνα 26" descr="Logo of PB4 - Ohrid">
            <a:extLst>
              <a:ext uri="{FF2B5EF4-FFF2-40B4-BE49-F238E27FC236}">
                <a16:creationId xmlns:a16="http://schemas.microsoft.com/office/drawing/2014/main" id="{948B799E-69D7-4EAD-B418-33B1BADF20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100" y="5303572"/>
            <a:ext cx="1089419" cy="361489"/>
          </a:xfrm>
          <a:prstGeom prst="rect">
            <a:avLst/>
          </a:prstGeom>
        </p:spPr>
      </p:pic>
      <p:pic>
        <p:nvPicPr>
          <p:cNvPr id="30" name="Εικόνα 29" descr="Logo of PB6 - CCD">
            <a:extLst>
              <a:ext uri="{FF2B5EF4-FFF2-40B4-BE49-F238E27FC236}">
                <a16:creationId xmlns:a16="http://schemas.microsoft.com/office/drawing/2014/main" id="{A4EAA045-BC06-4431-99A6-089C9051E89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205" y="5877299"/>
            <a:ext cx="608954" cy="608954"/>
          </a:xfrm>
          <a:prstGeom prst="rect">
            <a:avLst/>
          </a:prstGeom>
        </p:spPr>
      </p:pic>
      <p:pic>
        <p:nvPicPr>
          <p:cNvPr id="7" name="Εικόνα 6" descr="Logo of PB5 - MoNS">
            <a:extLst>
              <a:ext uri="{FF2B5EF4-FFF2-40B4-BE49-F238E27FC236}">
                <a16:creationId xmlns:a16="http://schemas.microsoft.com/office/drawing/2014/main" id="{760D9D99-59F0-4201-93D0-6F9B5E1598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281" y="2691949"/>
            <a:ext cx="909137" cy="655487"/>
          </a:xfrm>
          <a:prstGeom prst="rect">
            <a:avLst/>
          </a:prstGeom>
        </p:spPr>
      </p:pic>
      <p:pic>
        <p:nvPicPr>
          <p:cNvPr id="11" name="Εικόνα 10" descr="Logo of PB3 - NCDP">
            <a:extLst>
              <a:ext uri="{FF2B5EF4-FFF2-40B4-BE49-F238E27FC236}">
                <a16:creationId xmlns:a16="http://schemas.microsoft.com/office/drawing/2014/main" id="{2A5630D4-4AF0-42F9-8BE8-22B295AF7E5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365" y="1870574"/>
            <a:ext cx="760967" cy="655487"/>
          </a:xfrm>
          <a:prstGeom prst="rect">
            <a:avLst/>
          </a:prstGeom>
        </p:spPr>
      </p:pic>
      <p:sp>
        <p:nvSpPr>
          <p:cNvPr id="3" name="Οβάλ 2">
            <a:extLst>
              <a:ext uri="{FF2B5EF4-FFF2-40B4-BE49-F238E27FC236}">
                <a16:creationId xmlns:a16="http://schemas.microsoft.com/office/drawing/2014/main" id="{994797D1-C9B5-44FF-90A8-4F0928115CCE}"/>
              </a:ext>
            </a:extLst>
          </p:cNvPr>
          <p:cNvSpPr/>
          <p:nvPr/>
        </p:nvSpPr>
        <p:spPr>
          <a:xfrm>
            <a:off x="5340684" y="4346248"/>
            <a:ext cx="720000" cy="735747"/>
          </a:xfrm>
          <a:prstGeom prst="ellipse">
            <a:avLst/>
          </a:prstGeom>
          <a:solidFill>
            <a:srgbClr val="FF0000">
              <a:alpha val="37000"/>
            </a:srgbClr>
          </a:solidFill>
        </p:spPr>
        <p:txBody>
          <a:bodyPr wrap="square" anchor="ctr" anchorCtr="0">
            <a:sp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A05576FE-A737-4F49-BA3D-15A2D37D7028}"/>
              </a:ext>
            </a:extLst>
          </p:cNvPr>
          <p:cNvSpPr/>
          <p:nvPr/>
        </p:nvSpPr>
        <p:spPr>
          <a:xfrm>
            <a:off x="5427320" y="4488134"/>
            <a:ext cx="5325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1a</a:t>
            </a:r>
            <a:endParaRPr lang="en-U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Οβάλ 33">
            <a:extLst>
              <a:ext uri="{FF2B5EF4-FFF2-40B4-BE49-F238E27FC236}">
                <a16:creationId xmlns:a16="http://schemas.microsoft.com/office/drawing/2014/main" id="{893F1931-4FDC-410D-8626-1F7137E9829A}"/>
              </a:ext>
            </a:extLst>
          </p:cNvPr>
          <p:cNvSpPr/>
          <p:nvPr/>
        </p:nvSpPr>
        <p:spPr>
          <a:xfrm>
            <a:off x="5340684" y="5783091"/>
            <a:ext cx="720000" cy="735747"/>
          </a:xfrm>
          <a:prstGeom prst="ellipse">
            <a:avLst/>
          </a:prstGeom>
          <a:solidFill>
            <a:srgbClr val="FF0000">
              <a:alpha val="37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Ορθογώνιο 34">
            <a:extLst>
              <a:ext uri="{FF2B5EF4-FFF2-40B4-BE49-F238E27FC236}">
                <a16:creationId xmlns:a16="http://schemas.microsoft.com/office/drawing/2014/main" id="{94D0A3E0-E413-4D34-B380-C5BCD19B5342}"/>
              </a:ext>
            </a:extLst>
          </p:cNvPr>
          <p:cNvSpPr/>
          <p:nvPr/>
        </p:nvSpPr>
        <p:spPr>
          <a:xfrm>
            <a:off x="5389282" y="5923564"/>
            <a:ext cx="619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1.2</a:t>
            </a:r>
          </a:p>
        </p:txBody>
      </p:sp>
    </p:spTree>
    <p:extLst>
      <p:ext uri="{BB962C8B-B14F-4D97-AF65-F5344CB8AC3E}">
        <p14:creationId xmlns:p14="http://schemas.microsoft.com/office/powerpoint/2010/main" val="6333090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F7A4644B-0F8A-418E-8F20-6C7CEA228B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6"/>
          <a:stretch/>
        </p:blipFill>
        <p:spPr>
          <a:xfrm>
            <a:off x="0" y="-2059"/>
            <a:ext cx="12192000" cy="6860059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196B008B-D3A5-468E-9EA7-65594AF4408B}"/>
              </a:ext>
            </a:extLst>
          </p:cNvPr>
          <p:cNvSpPr/>
          <p:nvPr/>
        </p:nvSpPr>
        <p:spPr>
          <a:xfrm>
            <a:off x="5531790" y="-2059"/>
            <a:ext cx="6660210" cy="6884123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Τίτλος 1">
            <a:extLst>
              <a:ext uri="{FF2B5EF4-FFF2-40B4-BE49-F238E27FC236}">
                <a16:creationId xmlns:a16="http://schemas.microsoft.com/office/drawing/2014/main" id="{0809F497-B625-4504-88AF-D5051E91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87139"/>
            <a:ext cx="4280053" cy="535531"/>
          </a:xfr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The project’s vision</a:t>
            </a:r>
            <a:endParaRPr lang="el-GR" sz="3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7" name="Θέση περιεχομένου 2">
            <a:extLst>
              <a:ext uri="{FF2B5EF4-FFF2-40B4-BE49-F238E27FC236}">
                <a16:creationId xmlns:a16="http://schemas.microsoft.com/office/drawing/2014/main" id="{D0D5104B-CF9E-42C5-A8DE-B27FCAB4B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91513"/>
            <a:ext cx="5586663" cy="5197643"/>
          </a:xfrm>
          <a:noFill/>
          <a:ln>
            <a:noFill/>
          </a:ln>
        </p:spPr>
        <p:txBody>
          <a:bodyPr>
            <a:normAutofit lnSpcReduction="10000"/>
          </a:bodyPr>
          <a:lstStyle/>
          <a:p>
            <a:pPr marL="0" indent="0">
              <a:spcAft>
                <a:spcPts val="1800"/>
              </a:spcAft>
              <a:buClr>
                <a:schemeClr val="bg1"/>
              </a:buClr>
              <a:buSzPct val="80000"/>
              <a:buNone/>
            </a:pPr>
            <a:r>
              <a:rPr lang="en-GB" sz="32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To establish </a:t>
            </a:r>
            <a:r>
              <a:rPr lang="en-GB" sz="3200" dirty="0">
                <a:solidFill>
                  <a:srgbClr val="FFFF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inclusive health and social services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80000"/>
              <a:buFont typeface="Webdings" panose="05030102010509060703" pitchFamily="18" charset="2"/>
              <a:buChar char="4"/>
            </a:pPr>
            <a:r>
              <a:rPr lang="en-GB" sz="2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free of accessibility barriers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80000"/>
              <a:buFont typeface="Webdings" panose="05030102010509060703" pitchFamily="18" charset="2"/>
              <a:buChar char="4"/>
            </a:pPr>
            <a:r>
              <a:rPr lang="en-GB" sz="2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taking care of disadvantaged and high-risk citizens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80000"/>
              <a:buFont typeface="Webdings" panose="05030102010509060703" pitchFamily="18" charset="2"/>
              <a:buChar char="4"/>
            </a:pPr>
            <a:r>
              <a:rPr lang="en-GB" sz="2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facilitating CB management and use of the health and medical data </a:t>
            </a:r>
            <a:endParaRPr lang="en-GB" sz="2600" dirty="0">
              <a:solidFill>
                <a:srgbClr val="FFFF00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marL="0" indent="0">
              <a:spcAft>
                <a:spcPts val="1800"/>
              </a:spcAft>
              <a:buClr>
                <a:schemeClr val="bg1"/>
              </a:buClr>
              <a:buSzPct val="80000"/>
              <a:buNone/>
            </a:pPr>
            <a:endParaRPr lang="en-GB" sz="3200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marL="0" indent="0">
              <a:spcAft>
                <a:spcPts val="1800"/>
              </a:spcAft>
              <a:buClr>
                <a:schemeClr val="bg1"/>
              </a:buClr>
              <a:buSzPct val="80000"/>
              <a:buNone/>
            </a:pPr>
            <a:r>
              <a:rPr lang="en-GB" sz="32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Thus promote early prevention, safe ageing and independent living </a:t>
            </a:r>
            <a:r>
              <a:rPr lang="en-GB" sz="3200" dirty="0">
                <a:solidFill>
                  <a:srgbClr val="FFFF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for all</a:t>
            </a:r>
          </a:p>
        </p:txBody>
      </p:sp>
    </p:spTree>
    <p:extLst>
      <p:ext uri="{BB962C8B-B14F-4D97-AF65-F5344CB8AC3E}">
        <p14:creationId xmlns:p14="http://schemas.microsoft.com/office/powerpoint/2010/main" val="2549479345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AAECB36D-91DE-4C40-889D-A6A8A99F5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9" b="4873"/>
          <a:stretch/>
        </p:blipFill>
        <p:spPr>
          <a:xfrm>
            <a:off x="-83820" y="0"/>
            <a:ext cx="12275820" cy="6858000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35BB18AE-C86F-4C5F-884B-8600F66701C4}"/>
              </a:ext>
            </a:extLst>
          </p:cNvPr>
          <p:cNvSpPr/>
          <p:nvPr/>
        </p:nvSpPr>
        <p:spPr>
          <a:xfrm>
            <a:off x="5531790" y="-2530"/>
            <a:ext cx="6660210" cy="6864274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743CD8C5-2E04-4228-A9BC-7BE4C813BCA0}"/>
              </a:ext>
            </a:extLst>
          </p:cNvPr>
          <p:cNvSpPr/>
          <p:nvPr/>
        </p:nvSpPr>
        <p:spPr>
          <a:xfrm>
            <a:off x="6503470" y="375852"/>
            <a:ext cx="4981074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  <a:buClr>
                <a:schemeClr val="bg1"/>
              </a:buClr>
              <a:buSzPct val="80000"/>
            </a:pPr>
            <a:r>
              <a:rPr lang="en-GB" sz="32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The project will establish…</a:t>
            </a:r>
          </a:p>
          <a:p>
            <a:pPr>
              <a:spcAft>
                <a:spcPts val="200"/>
              </a:spcAft>
              <a:buClr>
                <a:schemeClr val="bg1"/>
              </a:buClr>
              <a:buSzPct val="80000"/>
            </a:pPr>
            <a:endParaRPr lang="en-GB" sz="3200" dirty="0">
              <a:solidFill>
                <a:schemeClr val="bg1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>
              <a:spcAft>
                <a:spcPts val="200"/>
              </a:spcAft>
              <a:buClr>
                <a:schemeClr val="bg1"/>
              </a:buClr>
              <a:buSzPct val="80000"/>
            </a:pPr>
            <a:r>
              <a:rPr lang="en-GB" sz="32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an </a:t>
            </a:r>
            <a:r>
              <a:rPr lang="en-GB" sz="3200" b="1" dirty="0">
                <a:solidFill>
                  <a:srgbClr val="FFFF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integrated</a:t>
            </a:r>
            <a:r>
              <a:rPr lang="en-GB" sz="32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</a:t>
            </a:r>
            <a:r>
              <a:rPr lang="en-GB" sz="3200" b="1" dirty="0">
                <a:solidFill>
                  <a:srgbClr val="FFFF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cloud-based platform </a:t>
            </a:r>
            <a:r>
              <a:rPr lang="en-GB" sz="32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for better management and access to personal health data and records</a:t>
            </a:r>
            <a:endParaRPr lang="en-GB" sz="3200" u="sng" dirty="0">
              <a:solidFill>
                <a:schemeClr val="bg1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>
              <a:spcAft>
                <a:spcPts val="200"/>
              </a:spcAft>
              <a:buClr>
                <a:schemeClr val="bg1"/>
              </a:buClr>
              <a:buSzPct val="80000"/>
            </a:pPr>
            <a:endParaRPr lang="en-GB" sz="3200" u="sng" dirty="0">
              <a:solidFill>
                <a:schemeClr val="bg1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2D8E08CB-99E8-47A2-9907-6ED9F382ACEF}"/>
              </a:ext>
            </a:extLst>
          </p:cNvPr>
          <p:cNvSpPr/>
          <p:nvPr/>
        </p:nvSpPr>
        <p:spPr>
          <a:xfrm>
            <a:off x="11330830" y="2344202"/>
            <a:ext cx="720000" cy="735747"/>
          </a:xfrm>
          <a:prstGeom prst="ellipse">
            <a:avLst/>
          </a:prstGeom>
          <a:solidFill>
            <a:srgbClr val="FF0000">
              <a:alpha val="37000"/>
            </a:srgbClr>
          </a:solidFill>
        </p:spPr>
        <p:txBody>
          <a:bodyPr wrap="square" anchor="ctr" anchorCtr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431679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74498F69-FDA4-4939-BD1F-96B287FE6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8"/>
          <a:stretch/>
        </p:blipFill>
        <p:spPr>
          <a:xfrm>
            <a:off x="0" y="10192"/>
            <a:ext cx="12192000" cy="6847808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35BB18AE-C86F-4C5F-884B-8600F66701C4}"/>
              </a:ext>
            </a:extLst>
          </p:cNvPr>
          <p:cNvSpPr/>
          <p:nvPr/>
        </p:nvSpPr>
        <p:spPr>
          <a:xfrm>
            <a:off x="5531790" y="-2530"/>
            <a:ext cx="6660210" cy="6864274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743CD8C5-2E04-4228-A9BC-7BE4C813BCA0}"/>
              </a:ext>
            </a:extLst>
          </p:cNvPr>
          <p:cNvSpPr/>
          <p:nvPr/>
        </p:nvSpPr>
        <p:spPr>
          <a:xfrm>
            <a:off x="6503470" y="375852"/>
            <a:ext cx="4981074" cy="4083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  <a:buClr>
                <a:schemeClr val="bg1"/>
              </a:buClr>
              <a:buSzPct val="80000"/>
            </a:pPr>
            <a:r>
              <a:rPr lang="en-GB" sz="32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The project will establish…</a:t>
            </a:r>
          </a:p>
          <a:p>
            <a:pPr>
              <a:spcAft>
                <a:spcPts val="200"/>
              </a:spcAft>
              <a:buClr>
                <a:schemeClr val="bg1"/>
              </a:buClr>
              <a:buSzPct val="80000"/>
            </a:pPr>
            <a:endParaRPr lang="en-GB" sz="3200" dirty="0">
              <a:solidFill>
                <a:schemeClr val="bg1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>
              <a:spcAft>
                <a:spcPts val="200"/>
              </a:spcAft>
              <a:buClr>
                <a:schemeClr val="bg1"/>
              </a:buClr>
              <a:buSzPct val="80000"/>
            </a:pPr>
            <a:r>
              <a:rPr lang="en-GB" sz="32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two prototype </a:t>
            </a:r>
            <a:r>
              <a:rPr lang="en-GB" sz="3200" b="1" dirty="0">
                <a:solidFill>
                  <a:srgbClr val="FFFF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reference centers </a:t>
            </a:r>
            <a:r>
              <a:rPr lang="en-US" sz="32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where vulnerable citizens may receive information, personalized support and </a:t>
            </a:r>
            <a:r>
              <a:rPr lang="en-GB" sz="32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primary healthcare services</a:t>
            </a:r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F8378A40-4975-46FA-9678-E6ADDBAD7F25}"/>
              </a:ext>
            </a:extLst>
          </p:cNvPr>
          <p:cNvSpPr/>
          <p:nvPr/>
        </p:nvSpPr>
        <p:spPr>
          <a:xfrm>
            <a:off x="11330830" y="2344202"/>
            <a:ext cx="720000" cy="735747"/>
          </a:xfrm>
          <a:prstGeom prst="ellipse">
            <a:avLst/>
          </a:prstGeom>
          <a:solidFill>
            <a:srgbClr val="FF0000">
              <a:alpha val="37000"/>
            </a:srgbClr>
          </a:solidFill>
        </p:spPr>
        <p:txBody>
          <a:bodyPr wrap="square" anchor="ctr" anchorCtr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04442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74498F69-FDA4-4939-BD1F-96B287FE6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8"/>
          <a:stretch/>
        </p:blipFill>
        <p:spPr>
          <a:xfrm>
            <a:off x="0" y="10192"/>
            <a:ext cx="12192000" cy="6847808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35BB18AE-C86F-4C5F-884B-8600F66701C4}"/>
              </a:ext>
            </a:extLst>
          </p:cNvPr>
          <p:cNvSpPr/>
          <p:nvPr/>
        </p:nvSpPr>
        <p:spPr>
          <a:xfrm>
            <a:off x="5531790" y="-2530"/>
            <a:ext cx="6660210" cy="6864274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743CD8C5-2E04-4228-A9BC-7BE4C813BCA0}"/>
              </a:ext>
            </a:extLst>
          </p:cNvPr>
          <p:cNvSpPr/>
          <p:nvPr/>
        </p:nvSpPr>
        <p:spPr>
          <a:xfrm>
            <a:off x="5996003" y="1716768"/>
            <a:ext cx="595215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Clr>
                <a:schemeClr val="bg1"/>
              </a:buClr>
              <a:buSzPct val="80000"/>
              <a:buFont typeface="Webdings" panose="05030102010509060703" pitchFamily="18" charset="2"/>
              <a:buChar char="4"/>
            </a:pPr>
            <a:r>
              <a:rPr lang="en-US" sz="26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generate and maintain an accurate </a:t>
            </a:r>
            <a:r>
              <a:rPr lang="en-US" sz="2600" dirty="0">
                <a:solidFill>
                  <a:srgbClr val="FFFF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PHR</a:t>
            </a:r>
            <a:r>
              <a:rPr lang="en-US" sz="26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(health logistics), incl. digitizing their paper-based records </a:t>
            </a:r>
          </a:p>
          <a:p>
            <a:pPr marL="457200" indent="-457200">
              <a:spcAft>
                <a:spcPts val="1200"/>
              </a:spcAft>
              <a:buClr>
                <a:schemeClr val="bg1"/>
              </a:buClr>
              <a:buSzPct val="80000"/>
              <a:buFont typeface="Webdings" panose="05030102010509060703" pitchFamily="18" charset="2"/>
              <a:buChar char="4"/>
            </a:pPr>
            <a:r>
              <a:rPr lang="en-US" sz="26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offer personal support and specialized </a:t>
            </a:r>
            <a:r>
              <a:rPr lang="en-US" sz="2600" dirty="0">
                <a:solidFill>
                  <a:srgbClr val="FFFF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primary healthcare</a:t>
            </a:r>
            <a:r>
              <a:rPr lang="en-US" sz="26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services, </a:t>
            </a:r>
            <a:r>
              <a:rPr lang="en-US" sz="2600" u="sng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onsite</a:t>
            </a:r>
            <a:r>
              <a:rPr lang="en-US" sz="26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and </a:t>
            </a:r>
            <a:r>
              <a:rPr lang="en-US" sz="2600" u="sng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at the citizen’s space</a:t>
            </a:r>
            <a:r>
              <a:rPr lang="en-US" sz="26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(mobile units)</a:t>
            </a:r>
          </a:p>
          <a:p>
            <a:pPr marL="457200" indent="-457200">
              <a:spcAft>
                <a:spcPts val="1200"/>
              </a:spcAft>
              <a:buClr>
                <a:schemeClr val="bg1"/>
              </a:buClr>
              <a:buSzPct val="80000"/>
              <a:buFont typeface="Webdings" panose="05030102010509060703" pitchFamily="18" charset="2"/>
              <a:buChar char="4"/>
            </a:pPr>
            <a:r>
              <a:rPr lang="en-US" sz="26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provide </a:t>
            </a:r>
            <a:r>
              <a:rPr lang="en-US" sz="2600" dirty="0">
                <a:solidFill>
                  <a:srgbClr val="FFFF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information</a:t>
            </a:r>
            <a:r>
              <a:rPr lang="en-US" sz="26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(available services, accessibility information) </a:t>
            </a:r>
          </a:p>
          <a:p>
            <a:pPr marL="457200" indent="-457200">
              <a:spcAft>
                <a:spcPts val="1200"/>
              </a:spcAft>
              <a:buClr>
                <a:schemeClr val="bg1"/>
              </a:buClr>
              <a:buSzPct val="80000"/>
              <a:buFont typeface="Webdings" panose="05030102010509060703" pitchFamily="18" charset="2"/>
              <a:buChar char="4"/>
            </a:pPr>
            <a:r>
              <a:rPr lang="en-US" sz="26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act as an </a:t>
            </a:r>
            <a:r>
              <a:rPr lang="en-US" sz="2600" dirty="0">
                <a:solidFill>
                  <a:srgbClr val="FFFF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information desk </a:t>
            </a:r>
            <a:r>
              <a:rPr lang="en-US" sz="26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for medical tourists</a:t>
            </a:r>
          </a:p>
          <a:p>
            <a:pPr marL="457200" indent="-457200">
              <a:spcAft>
                <a:spcPts val="1200"/>
              </a:spcAft>
              <a:buClr>
                <a:schemeClr val="bg1"/>
              </a:buClr>
              <a:buSzPct val="80000"/>
              <a:buFont typeface="Webdings" panose="05030102010509060703" pitchFamily="18" charset="2"/>
              <a:buChar char="4"/>
            </a:pPr>
            <a:r>
              <a:rPr lang="en-US" sz="26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help citizens improve their self-awareness and self-management (health </a:t>
            </a:r>
            <a:r>
              <a:rPr lang="en-US" sz="2600" dirty="0">
                <a:solidFill>
                  <a:srgbClr val="FFFF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advisors</a:t>
            </a:r>
            <a:r>
              <a:rPr lang="en-US" sz="26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&amp; </a:t>
            </a:r>
            <a:r>
              <a:rPr lang="en-US" sz="2600" dirty="0">
                <a:solidFill>
                  <a:srgbClr val="FFFF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seminars</a:t>
            </a:r>
            <a:r>
              <a:rPr lang="en-US" sz="26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)</a:t>
            </a: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85C8DF9A-9650-4E8F-9255-0728E7C7F938}"/>
              </a:ext>
            </a:extLst>
          </p:cNvPr>
          <p:cNvSpPr/>
          <p:nvPr/>
        </p:nvSpPr>
        <p:spPr>
          <a:xfrm>
            <a:off x="6188510" y="324871"/>
            <a:ext cx="49225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Staffed</a:t>
            </a:r>
            <a:r>
              <a:rPr lang="en-GB" sz="32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with experts and new </a:t>
            </a:r>
            <a:r>
              <a:rPr lang="en-GB" sz="32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equipment</a:t>
            </a:r>
            <a:endParaRPr lang="en-GB" sz="32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21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711E4BB-6C9F-49A7-A619-3A5949DB7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06079EE0-DC77-4148-AB75-031F2C08504D}"/>
              </a:ext>
            </a:extLst>
          </p:cNvPr>
          <p:cNvSpPr/>
          <p:nvPr/>
        </p:nvSpPr>
        <p:spPr>
          <a:xfrm>
            <a:off x="0" y="1"/>
            <a:ext cx="658127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Τίτλος 1">
            <a:extLst>
              <a:ext uri="{FF2B5EF4-FFF2-40B4-BE49-F238E27FC236}">
                <a16:creationId xmlns:a16="http://schemas.microsoft.com/office/drawing/2014/main" id="{72785CB7-AE9E-47BA-BF86-F09B05CCE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263" y="487298"/>
            <a:ext cx="4280053" cy="535531"/>
          </a:xfr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Further outputs</a:t>
            </a:r>
            <a:endParaRPr lang="el-GR" sz="3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A3505014-8941-418C-8ED3-F9F41FB2725F}"/>
              </a:ext>
            </a:extLst>
          </p:cNvPr>
          <p:cNvSpPr/>
          <p:nvPr/>
        </p:nvSpPr>
        <p:spPr>
          <a:xfrm>
            <a:off x="412262" y="1153948"/>
            <a:ext cx="5771969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  <a:buClr>
                <a:schemeClr val="bg1"/>
              </a:buClr>
              <a:buSzPct val="80000"/>
            </a:pPr>
            <a:r>
              <a:rPr lang="en-GB" sz="24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 joint </a:t>
            </a:r>
            <a:r>
              <a:rPr lang="en-GB" sz="2400" b="1" dirty="0">
                <a:solidFill>
                  <a:srgbClr val="FFFF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CB study of gaps and inequalities</a:t>
            </a:r>
            <a:endParaRPr lang="en-GB" sz="2400" dirty="0">
              <a:solidFill>
                <a:schemeClr val="bg1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>
              <a:spcAft>
                <a:spcPts val="200"/>
              </a:spcAft>
              <a:buClr>
                <a:schemeClr val="bg1"/>
              </a:buClr>
              <a:buSzPct val="80000"/>
            </a:pPr>
            <a:endParaRPr lang="en-GB" sz="2400" b="1" dirty="0">
              <a:solidFill>
                <a:srgbClr val="FFFF00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>
              <a:spcAft>
                <a:spcPts val="200"/>
              </a:spcAft>
              <a:buClr>
                <a:schemeClr val="bg1"/>
              </a:buClr>
              <a:buSzPct val="80000"/>
            </a:pPr>
            <a:r>
              <a:rPr lang="en-GB" sz="2400" b="1" dirty="0">
                <a:solidFill>
                  <a:srgbClr val="FFFF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Strategy and Action Plans</a:t>
            </a:r>
            <a:r>
              <a:rPr lang="en-GB" sz="24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for addressing the needs of vulnerable and special groups</a:t>
            </a:r>
          </a:p>
          <a:p>
            <a:pPr>
              <a:spcAft>
                <a:spcPts val="200"/>
              </a:spcAft>
              <a:buClr>
                <a:schemeClr val="bg1"/>
              </a:buClr>
              <a:buSzPct val="80000"/>
            </a:pPr>
            <a:endParaRPr lang="en-GB" sz="2400" b="1" dirty="0">
              <a:solidFill>
                <a:srgbClr val="FFFF00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>
              <a:spcAft>
                <a:spcPts val="200"/>
              </a:spcAft>
              <a:buClr>
                <a:schemeClr val="bg1"/>
              </a:buClr>
              <a:buSzPct val="80000"/>
            </a:pPr>
            <a:r>
              <a:rPr lang="en-GB" sz="2400" b="1" dirty="0">
                <a:solidFill>
                  <a:srgbClr val="FFFF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Information on accessible health and social services </a:t>
            </a:r>
            <a:r>
              <a:rPr lang="en-GB" sz="24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available in the CB area, as a result of systematic inspections and data collection across the region (</a:t>
            </a:r>
            <a:r>
              <a:rPr lang="en-GB" sz="2400" b="1" dirty="0">
                <a:solidFill>
                  <a:srgbClr val="FFFF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Guide </a:t>
            </a:r>
            <a:r>
              <a:rPr lang="en-GB" sz="24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in accessible formats and online)</a:t>
            </a:r>
          </a:p>
          <a:p>
            <a:pPr>
              <a:spcAft>
                <a:spcPts val="200"/>
              </a:spcAft>
              <a:buClr>
                <a:schemeClr val="bg1"/>
              </a:buClr>
              <a:buSzPct val="80000"/>
            </a:pPr>
            <a:endParaRPr lang="en-GB" sz="2400" dirty="0">
              <a:solidFill>
                <a:schemeClr val="bg1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>
              <a:spcAft>
                <a:spcPts val="200"/>
              </a:spcAft>
              <a:buClr>
                <a:schemeClr val="bg1"/>
              </a:buClr>
              <a:buSzPct val="80000"/>
            </a:pPr>
            <a:r>
              <a:rPr lang="en-GB" sz="2400" b="1" dirty="0">
                <a:solidFill>
                  <a:srgbClr val="FFFF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Workshops and seminars </a:t>
            </a:r>
            <a:r>
              <a:rPr lang="en-GB" sz="2400" b="1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for </a:t>
            </a:r>
            <a:r>
              <a:rPr lang="en-GB" sz="24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(a) staff of the units, (b) professionals, and (c) citizens</a:t>
            </a:r>
            <a:br>
              <a:rPr lang="en-GB" sz="24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endParaRPr lang="en-GB" sz="2000" dirty="0">
              <a:solidFill>
                <a:schemeClr val="bg1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31361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Ορθογώνιο 38">
            <a:extLst>
              <a:ext uri="{FF2B5EF4-FFF2-40B4-BE49-F238E27FC236}">
                <a16:creationId xmlns:a16="http://schemas.microsoft.com/office/drawing/2014/main" id="{6E428835-15A3-4247-A644-D4F624076A7A}"/>
              </a:ext>
            </a:extLst>
          </p:cNvPr>
          <p:cNvSpPr/>
          <p:nvPr/>
        </p:nvSpPr>
        <p:spPr>
          <a:xfrm>
            <a:off x="8763001" y="5786441"/>
            <a:ext cx="3314694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1200" dirty="0">
              <a:latin typeface="Arial Narrow" panose="020B0606020202030204" pitchFamily="34" charset="0"/>
            </a:endParaRPr>
          </a:p>
          <a:p>
            <a:pPr algn="ctr"/>
            <a:endParaRPr lang="en-GB" sz="1200" dirty="0">
              <a:latin typeface="Arial Narrow" panose="020B0606020202030204" pitchFamily="34" charset="0"/>
            </a:endParaRPr>
          </a:p>
          <a:p>
            <a:pPr algn="ctr"/>
            <a:endParaRPr lang="en-GB" sz="1200" dirty="0">
              <a:latin typeface="Arial Narrow" panose="020B0606020202030204" pitchFamily="34" charset="0"/>
            </a:endParaRPr>
          </a:p>
        </p:txBody>
      </p:sp>
      <p:sp>
        <p:nvSpPr>
          <p:cNvPr id="31" name="Ορθογώνιο 30">
            <a:extLst>
              <a:ext uri="{FF2B5EF4-FFF2-40B4-BE49-F238E27FC236}">
                <a16:creationId xmlns:a16="http://schemas.microsoft.com/office/drawing/2014/main" id="{291C1EA8-3AB9-49CA-8D27-E80784229728}"/>
              </a:ext>
            </a:extLst>
          </p:cNvPr>
          <p:cNvSpPr/>
          <p:nvPr/>
        </p:nvSpPr>
        <p:spPr>
          <a:xfrm>
            <a:off x="8763001" y="3767786"/>
            <a:ext cx="3314694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1200" dirty="0">
              <a:latin typeface="Arial Narrow" panose="020B0606020202030204" pitchFamily="34" charset="0"/>
            </a:endParaRPr>
          </a:p>
          <a:p>
            <a:pPr algn="ctr"/>
            <a:endParaRPr lang="en-GB" sz="1200" dirty="0">
              <a:latin typeface="Arial Narrow" panose="020B0606020202030204" pitchFamily="34" charset="0"/>
            </a:endParaRPr>
          </a:p>
          <a:p>
            <a:pPr algn="ctr"/>
            <a:endParaRPr lang="en-GB" sz="1200" dirty="0">
              <a:latin typeface="Arial Narrow" panose="020B0606020202030204" pitchFamily="34" charset="0"/>
            </a:endParaRPr>
          </a:p>
        </p:txBody>
      </p:sp>
      <p:sp>
        <p:nvSpPr>
          <p:cNvPr id="30" name="Ορθογώνιο 29">
            <a:extLst>
              <a:ext uri="{FF2B5EF4-FFF2-40B4-BE49-F238E27FC236}">
                <a16:creationId xmlns:a16="http://schemas.microsoft.com/office/drawing/2014/main" id="{85D3C75B-5A94-45D5-B27E-04515047C361}"/>
              </a:ext>
            </a:extLst>
          </p:cNvPr>
          <p:cNvSpPr/>
          <p:nvPr/>
        </p:nvSpPr>
        <p:spPr>
          <a:xfrm>
            <a:off x="5524498" y="3768949"/>
            <a:ext cx="3160879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1200" dirty="0">
              <a:latin typeface="Arial Narrow" panose="020B0606020202030204" pitchFamily="34" charset="0"/>
            </a:endParaRPr>
          </a:p>
          <a:p>
            <a:pPr algn="ctr"/>
            <a:endParaRPr lang="en-GB" sz="1200" dirty="0">
              <a:latin typeface="Arial Narrow" panose="020B0606020202030204" pitchFamily="34" charset="0"/>
            </a:endParaRPr>
          </a:p>
          <a:p>
            <a:pPr algn="ctr"/>
            <a:endParaRPr lang="en-GB" sz="1200" dirty="0">
              <a:latin typeface="Arial Narrow" panose="020B0606020202030204" pitchFamily="34" charset="0"/>
            </a:endParaRP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6A793306-CFBE-44A5-80E1-CEED722476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675" y="2930961"/>
            <a:ext cx="5238750" cy="2843453"/>
          </a:xfr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/>
          <a:p>
            <a:r>
              <a:rPr lang="en-GB" sz="1800" dirty="0">
                <a:latin typeface="Arial Narrow" panose="020B0606020202030204" pitchFamily="34" charset="0"/>
              </a:rPr>
              <a:t>offer </a:t>
            </a:r>
            <a:r>
              <a:rPr lang="en-GB" sz="1800" b="1" dirty="0">
                <a:latin typeface="Arial Narrow" panose="020B0606020202030204" pitchFamily="34" charset="0"/>
              </a:rPr>
              <a:t>information on services</a:t>
            </a:r>
            <a:r>
              <a:rPr lang="en-GB" sz="1800" dirty="0">
                <a:latin typeface="Arial Narrow" panose="020B0606020202030204" pitchFamily="34" charset="0"/>
              </a:rPr>
              <a:t>, including information about access and accessibility</a:t>
            </a:r>
          </a:p>
          <a:p>
            <a:r>
              <a:rPr lang="en-GB" sz="1800" dirty="0">
                <a:latin typeface="Arial Narrow" panose="020B0606020202030204" pitchFamily="34" charset="0"/>
              </a:rPr>
              <a:t>support the operation of a </a:t>
            </a:r>
            <a:r>
              <a:rPr lang="en-GB" sz="1800" b="1" dirty="0">
                <a:latin typeface="Arial Narrow" panose="020B0606020202030204" pitchFamily="34" charset="0"/>
              </a:rPr>
              <a:t>volunteer programme</a:t>
            </a:r>
          </a:p>
          <a:p>
            <a:r>
              <a:rPr lang="en-GB" sz="1800" dirty="0">
                <a:latin typeface="Arial Narrow" panose="020B0606020202030204" pitchFamily="34" charset="0"/>
              </a:rPr>
              <a:t>offer access to </a:t>
            </a:r>
            <a:r>
              <a:rPr lang="en-GB" sz="1800" b="1" dirty="0">
                <a:latin typeface="Arial Narrow" panose="020B0606020202030204" pitchFamily="34" charset="0"/>
              </a:rPr>
              <a:t>resources for professionals</a:t>
            </a:r>
          </a:p>
          <a:p>
            <a:r>
              <a:rPr lang="en-GB" sz="1800" dirty="0">
                <a:latin typeface="Arial Narrow" panose="020B0606020202030204" pitchFamily="34" charset="0"/>
              </a:rPr>
              <a:t>offer access to </a:t>
            </a:r>
            <a:r>
              <a:rPr lang="en-GB" sz="1800" b="1" dirty="0">
                <a:latin typeface="Arial Narrow" panose="020B0606020202030204" pitchFamily="34" charset="0"/>
              </a:rPr>
              <a:t>resources for citizens</a:t>
            </a:r>
          </a:p>
          <a:p>
            <a:r>
              <a:rPr lang="en-GB" sz="1800" dirty="0">
                <a:latin typeface="Arial Narrow" panose="020B0606020202030204" pitchFamily="34" charset="0"/>
              </a:rPr>
              <a:t>offer info about &amp; access to</a:t>
            </a:r>
            <a:r>
              <a:rPr lang="el-GR" sz="1800" dirty="0">
                <a:latin typeface="Arial Narrow" panose="020B0606020202030204" pitchFamily="34" charset="0"/>
              </a:rPr>
              <a:t> </a:t>
            </a:r>
            <a:r>
              <a:rPr lang="en-US" sz="1800" b="1" dirty="0" err="1">
                <a:latin typeface="Arial Narrow" panose="020B0606020202030204" pitchFamily="34" charset="0"/>
              </a:rPr>
              <a:t>ePHR</a:t>
            </a:r>
            <a:r>
              <a:rPr lang="en-US" sz="1800" b="1" dirty="0">
                <a:latin typeface="Arial Narrow" panose="020B0606020202030204" pitchFamily="34" charset="0"/>
              </a:rPr>
              <a:t>, eLearning, e-Prescription and e-Referral </a:t>
            </a:r>
            <a:endParaRPr lang="en-GB" sz="1800" b="1" dirty="0">
              <a:latin typeface="Arial Narrow" panose="020B0606020202030204" pitchFamily="34" charset="0"/>
            </a:endParaRPr>
          </a:p>
        </p:txBody>
      </p:sp>
      <p:sp>
        <p:nvSpPr>
          <p:cNvPr id="7" name="Θέση περιεχομένου 6">
            <a:extLst>
              <a:ext uri="{FF2B5EF4-FFF2-40B4-BE49-F238E27FC236}">
                <a16:creationId xmlns:a16="http://schemas.microsoft.com/office/drawing/2014/main" id="{9A71F34F-5D4B-4726-B992-296253AC9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4498" y="1860938"/>
            <a:ext cx="6553199" cy="1898980"/>
          </a:xfr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Autofit/>
          </a:bodyPr>
          <a:lstStyle/>
          <a:p>
            <a:r>
              <a:rPr lang="en-GB" sz="1800" dirty="0">
                <a:latin typeface="Arial Narrow" panose="020B0606020202030204" pitchFamily="34" charset="0"/>
              </a:rPr>
              <a:t>allow citizens to </a:t>
            </a:r>
            <a:r>
              <a:rPr lang="en-GB" sz="1800" b="1" dirty="0">
                <a:latin typeface="Arial Narrow" panose="020B0606020202030204" pitchFamily="34" charset="0"/>
              </a:rPr>
              <a:t>create and maintain</a:t>
            </a:r>
            <a:r>
              <a:rPr lang="en-GB" sz="1800" dirty="0">
                <a:latin typeface="Arial Narrow" panose="020B0606020202030204" pitchFamily="34" charset="0"/>
              </a:rPr>
              <a:t> </a:t>
            </a:r>
            <a:r>
              <a:rPr lang="en-GB" sz="1800" b="1" dirty="0">
                <a:latin typeface="Arial Narrow" panose="020B0606020202030204" pitchFamily="34" charset="0"/>
              </a:rPr>
              <a:t>their own </a:t>
            </a:r>
            <a:r>
              <a:rPr lang="en-GB" sz="1800" b="1" dirty="0" err="1">
                <a:latin typeface="Arial Narrow" panose="020B0606020202030204" pitchFamily="34" charset="0"/>
              </a:rPr>
              <a:t>ePHRs</a:t>
            </a:r>
            <a:r>
              <a:rPr lang="en-GB" sz="1800" b="1" dirty="0">
                <a:latin typeface="Arial Narrow" panose="020B0606020202030204" pitchFamily="34" charset="0"/>
              </a:rPr>
              <a:t> </a:t>
            </a:r>
            <a:r>
              <a:rPr lang="en-GB" sz="1800" dirty="0">
                <a:latin typeface="Arial Narrow" panose="020B0606020202030204" pitchFamily="34" charset="0"/>
              </a:rPr>
              <a:t>(optionally, with the support of the staff of the centers)</a:t>
            </a:r>
          </a:p>
          <a:p>
            <a:r>
              <a:rPr lang="en-GB" sz="1800" dirty="0">
                <a:latin typeface="Arial Narrow" panose="020B0606020202030204" pitchFamily="34" charset="0"/>
              </a:rPr>
              <a:t>allow citizens to </a:t>
            </a:r>
            <a:r>
              <a:rPr lang="en-GB" sz="1800" b="1" dirty="0">
                <a:latin typeface="Arial Narrow" panose="020B0606020202030204" pitchFamily="34" charset="0"/>
              </a:rPr>
              <a:t>import data </a:t>
            </a:r>
            <a:r>
              <a:rPr lang="en-GB" sz="1800" dirty="0">
                <a:latin typeface="Arial Narrow" panose="020B0606020202030204" pitchFamily="34" charset="0"/>
              </a:rPr>
              <a:t>to their own </a:t>
            </a:r>
            <a:r>
              <a:rPr lang="en-GB" sz="1800" dirty="0" err="1">
                <a:latin typeface="Arial Narrow" panose="020B0606020202030204" pitchFamily="34" charset="0"/>
              </a:rPr>
              <a:t>ePHR</a:t>
            </a:r>
            <a:r>
              <a:rPr lang="en-GB" sz="1800" dirty="0">
                <a:latin typeface="Arial Narrow" panose="020B0606020202030204" pitchFamily="34" charset="0"/>
              </a:rPr>
              <a:t>, </a:t>
            </a:r>
            <a:r>
              <a:rPr lang="en-GB" sz="1800" b="1" dirty="0">
                <a:latin typeface="Arial Narrow" panose="020B0606020202030204" pitchFamily="34" charset="0"/>
              </a:rPr>
              <a:t>automatically from connected/supported devices</a:t>
            </a:r>
            <a:endParaRPr lang="en-GB" sz="1800" dirty="0">
              <a:latin typeface="Arial Narrow" panose="020B0606020202030204" pitchFamily="34" charset="0"/>
            </a:endParaRPr>
          </a:p>
          <a:p>
            <a:r>
              <a:rPr lang="en-GB" sz="1800" dirty="0">
                <a:latin typeface="Arial Narrow" panose="020B0606020202030204" pitchFamily="34" charset="0"/>
              </a:rPr>
              <a:t>allow citizens to </a:t>
            </a:r>
            <a:r>
              <a:rPr lang="en-GB" sz="1800" b="1" dirty="0">
                <a:latin typeface="Arial Narrow" panose="020B0606020202030204" pitchFamily="34" charset="0"/>
              </a:rPr>
              <a:t>share data of their </a:t>
            </a:r>
            <a:r>
              <a:rPr lang="en-GB" sz="1800" b="1" dirty="0" err="1">
                <a:latin typeface="Arial Narrow" panose="020B0606020202030204" pitchFamily="34" charset="0"/>
              </a:rPr>
              <a:t>ePHRs</a:t>
            </a:r>
            <a:r>
              <a:rPr lang="en-GB" sz="1800" dirty="0">
                <a:latin typeface="Arial Narrow" panose="020B0606020202030204" pitchFamily="34" charset="0"/>
              </a:rPr>
              <a:t>, in a user-friendly manner, with health professionals across the borders</a:t>
            </a:r>
            <a:endParaRPr lang="en-US" sz="1800" dirty="0">
              <a:latin typeface="Arial Narrow" panose="020B0606020202030204" pitchFamily="34" charset="0"/>
            </a:endParaRPr>
          </a:p>
        </p:txBody>
      </p:sp>
      <p:sp>
        <p:nvSpPr>
          <p:cNvPr id="8" name="Θέση περιεχομένου 5">
            <a:extLst>
              <a:ext uri="{FF2B5EF4-FFF2-40B4-BE49-F238E27FC236}">
                <a16:creationId xmlns:a16="http://schemas.microsoft.com/office/drawing/2014/main" id="{C1FB09A6-E39D-4642-896C-5F3728B4B3B9}"/>
              </a:ext>
            </a:extLst>
          </p:cNvPr>
          <p:cNvSpPr txBox="1">
            <a:spLocks/>
          </p:cNvSpPr>
          <p:nvPr/>
        </p:nvSpPr>
        <p:spPr>
          <a:xfrm>
            <a:off x="5524501" y="499325"/>
            <a:ext cx="6553196" cy="4710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Arial Narrow" panose="020B0606020202030204" pitchFamily="34" charset="0"/>
              </a:rPr>
              <a:t>offer access to </a:t>
            </a:r>
            <a:r>
              <a:rPr lang="en-GB" sz="1800" b="1" dirty="0">
                <a:latin typeface="Arial Narrow" panose="020B0606020202030204" pitchFamily="34" charset="0"/>
              </a:rPr>
              <a:t>eLearning for citizens </a:t>
            </a:r>
            <a:r>
              <a:rPr lang="en-GB" sz="1800" dirty="0">
                <a:latin typeface="Arial Narrow" panose="020B0606020202030204" pitchFamily="34" charset="0"/>
              </a:rPr>
              <a:t>(health &amp; digital health literacy)</a:t>
            </a:r>
          </a:p>
        </p:txBody>
      </p:sp>
      <p:sp>
        <p:nvSpPr>
          <p:cNvPr id="9" name="Θέση περιεχομένου 6">
            <a:extLst>
              <a:ext uri="{FF2B5EF4-FFF2-40B4-BE49-F238E27FC236}">
                <a16:creationId xmlns:a16="http://schemas.microsoft.com/office/drawing/2014/main" id="{6809BE2D-FB54-4C72-805E-73A88EBA5AFE}"/>
              </a:ext>
            </a:extLst>
          </p:cNvPr>
          <p:cNvSpPr txBox="1">
            <a:spLocks/>
          </p:cNvSpPr>
          <p:nvPr/>
        </p:nvSpPr>
        <p:spPr>
          <a:xfrm>
            <a:off x="5524500" y="4608093"/>
            <a:ext cx="6553200" cy="117835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 Narrow" panose="020B0606020202030204" pitchFamily="34" charset="0"/>
              </a:rPr>
              <a:t>allow automatic (i.e., easy and free of error) </a:t>
            </a:r>
            <a:r>
              <a:rPr lang="en-US" sz="1800" b="1" dirty="0">
                <a:latin typeface="Arial Narrow" panose="020B0606020202030204" pitchFamily="34" charset="0"/>
              </a:rPr>
              <a:t>importing of data from third party systems </a:t>
            </a:r>
            <a:r>
              <a:rPr lang="en-US" sz="1800" dirty="0">
                <a:latin typeface="Arial Narrow" panose="020B0606020202030204" pitchFamily="34" charset="0"/>
              </a:rPr>
              <a:t>that it interfaces with </a:t>
            </a:r>
            <a:r>
              <a:rPr lang="en-US" sz="1600" dirty="0">
                <a:latin typeface="Arial Narrow" panose="020B0606020202030204" pitchFamily="34" charset="0"/>
              </a:rPr>
              <a:t>(e.g., </a:t>
            </a:r>
            <a:r>
              <a:rPr lang="en-GB" sz="1600" dirty="0">
                <a:latin typeface="Arial Narrow" panose="020B0606020202030204" pitchFamily="34" charset="0"/>
              </a:rPr>
              <a:t>existing healthcare electronic systems of various healthcare authorities, including national prescription systems, hospital electronic systems, private telecare services, etc.)</a:t>
            </a:r>
            <a:endParaRPr lang="en-GB" sz="1800" dirty="0">
              <a:latin typeface="Arial Narrow" panose="020B0606020202030204" pitchFamily="34" charset="0"/>
            </a:endParaRP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39E95284-DC5D-43A5-BCCC-7FDC77427DDF}"/>
              </a:ext>
            </a:extLst>
          </p:cNvPr>
          <p:cNvSpPr/>
          <p:nvPr/>
        </p:nvSpPr>
        <p:spPr>
          <a:xfrm>
            <a:off x="66676" y="5774414"/>
            <a:ext cx="2557462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1200" dirty="0">
              <a:latin typeface="Arial Narrow" panose="020B0606020202030204" pitchFamily="34" charset="0"/>
            </a:endParaRPr>
          </a:p>
          <a:p>
            <a:pPr algn="ctr"/>
            <a:endParaRPr lang="en-GB" sz="1200" dirty="0">
              <a:latin typeface="Arial Narrow" panose="020B0606020202030204" pitchFamily="34" charset="0"/>
            </a:endParaRPr>
          </a:p>
          <a:p>
            <a:pPr algn="ctr"/>
            <a:endParaRPr lang="en-GB" sz="1200" dirty="0">
              <a:latin typeface="Arial Narrow" panose="020B0606020202030204" pitchFamily="34" charset="0"/>
            </a:endParaRPr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0D111467-B28C-41C3-81DB-FFE5E9CA9C68}"/>
              </a:ext>
            </a:extLst>
          </p:cNvPr>
          <p:cNvSpPr/>
          <p:nvPr/>
        </p:nvSpPr>
        <p:spPr>
          <a:xfrm>
            <a:off x="9388415" y="5786106"/>
            <a:ext cx="181927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PHR mobile app </a:t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en-US" b="1" dirty="0">
                <a:latin typeface="Arial Narrow" panose="020B0606020202030204" pitchFamily="34" charset="0"/>
              </a:rPr>
              <a:t>for pros </a:t>
            </a:r>
            <a:r>
              <a:rPr lang="en-US" sz="1200" dirty="0">
                <a:latin typeface="Arial Narrow" panose="020B0606020202030204" pitchFamily="34" charset="0"/>
              </a:rPr>
              <a:t>(D5.1.1)</a:t>
            </a:r>
          </a:p>
        </p:txBody>
      </p:sp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87730ADA-6118-44F6-A8F6-B39B99F14A4D}"/>
              </a:ext>
            </a:extLst>
          </p:cNvPr>
          <p:cNvSpPr/>
          <p:nvPr/>
        </p:nvSpPr>
        <p:spPr>
          <a:xfrm>
            <a:off x="2733675" y="5774414"/>
            <a:ext cx="2571750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1200" dirty="0">
              <a:latin typeface="Arial Narrow" panose="020B0606020202030204" pitchFamily="34" charset="0"/>
            </a:endParaRPr>
          </a:p>
          <a:p>
            <a:pPr algn="ctr"/>
            <a:endParaRPr lang="en-GB" sz="1200" dirty="0">
              <a:latin typeface="Arial Narrow" panose="020B0606020202030204" pitchFamily="34" charset="0"/>
            </a:endParaRPr>
          </a:p>
          <a:p>
            <a:pPr algn="ctr"/>
            <a:endParaRPr lang="en-GB" sz="1200" dirty="0">
              <a:latin typeface="Arial Narrow" panose="020B0606020202030204" pitchFamily="34" charset="0"/>
            </a:endParaRPr>
          </a:p>
        </p:txBody>
      </p:sp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7D59130D-C46F-40C8-A631-DFA760F2A90B}"/>
              </a:ext>
            </a:extLst>
          </p:cNvPr>
          <p:cNvSpPr/>
          <p:nvPr/>
        </p:nvSpPr>
        <p:spPr>
          <a:xfrm>
            <a:off x="9242593" y="3759918"/>
            <a:ext cx="2190747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b="1" dirty="0">
                <a:latin typeface="Arial Narrow" panose="020B0606020202030204" pitchFamily="34" charset="0"/>
              </a:rPr>
              <a:t>PHR mobile app </a:t>
            </a:r>
            <a:br>
              <a:rPr lang="en-GB" b="1" dirty="0">
                <a:latin typeface="Arial Narrow" panose="020B0606020202030204" pitchFamily="34" charset="0"/>
              </a:rPr>
            </a:br>
            <a:r>
              <a:rPr lang="en-GB" b="1" dirty="0">
                <a:latin typeface="Arial Narrow" panose="020B0606020202030204" pitchFamily="34" charset="0"/>
              </a:rPr>
              <a:t>for citizens </a:t>
            </a:r>
            <a:r>
              <a:rPr lang="en-GB" sz="1200" dirty="0">
                <a:latin typeface="Arial Narrow" panose="020B0606020202030204" pitchFamily="34" charset="0"/>
              </a:rPr>
              <a:t>(D5.2.2)</a:t>
            </a:r>
          </a:p>
        </p:txBody>
      </p:sp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8E42F7D8-14BA-4B84-BF1A-259E1600D3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719" y="3819928"/>
            <a:ext cx="550906" cy="550906"/>
          </a:xfrm>
          <a:prstGeom prst="rect">
            <a:avLst/>
          </a:prstGeom>
        </p:spPr>
      </p:pic>
      <p:sp>
        <p:nvSpPr>
          <p:cNvPr id="21" name="Ορθογώνιο 20">
            <a:extLst>
              <a:ext uri="{FF2B5EF4-FFF2-40B4-BE49-F238E27FC236}">
                <a16:creationId xmlns:a16="http://schemas.microsoft.com/office/drawing/2014/main" id="{47ED4B85-FBD8-4547-8BBA-87DFB3D84128}"/>
              </a:ext>
            </a:extLst>
          </p:cNvPr>
          <p:cNvSpPr/>
          <p:nvPr/>
        </p:nvSpPr>
        <p:spPr>
          <a:xfrm>
            <a:off x="800100" y="5783937"/>
            <a:ext cx="173831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b="1" dirty="0">
                <a:latin typeface="Arial Narrow" panose="020B0606020202030204" pitchFamily="34" charset="0"/>
              </a:rPr>
              <a:t>Cross-border </a:t>
            </a:r>
            <a:br>
              <a:rPr lang="en-GB" b="1" dirty="0">
                <a:latin typeface="Arial Narrow" panose="020B0606020202030204" pitchFamily="34" charset="0"/>
              </a:rPr>
            </a:br>
            <a:r>
              <a:rPr lang="en-GB" b="1" dirty="0">
                <a:latin typeface="Arial Narrow" panose="020B0606020202030204" pitchFamily="34" charset="0"/>
              </a:rPr>
              <a:t>web portal </a:t>
            </a:r>
            <a:r>
              <a:rPr lang="en-GB" sz="1200" dirty="0">
                <a:latin typeface="Arial Narrow" panose="020B0606020202030204" pitchFamily="34" charset="0"/>
              </a:rPr>
              <a:t>(D4.3.1)</a:t>
            </a:r>
          </a:p>
        </p:txBody>
      </p:sp>
      <p:sp>
        <p:nvSpPr>
          <p:cNvPr id="23" name="Ορθογώνιο 22">
            <a:extLst>
              <a:ext uri="{FF2B5EF4-FFF2-40B4-BE49-F238E27FC236}">
                <a16:creationId xmlns:a16="http://schemas.microsoft.com/office/drawing/2014/main" id="{12DA613F-B96F-4728-B112-2D534D176A14}"/>
              </a:ext>
            </a:extLst>
          </p:cNvPr>
          <p:cNvSpPr/>
          <p:nvPr/>
        </p:nvSpPr>
        <p:spPr>
          <a:xfrm>
            <a:off x="3469211" y="5774414"/>
            <a:ext cx="17145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b="1" dirty="0">
                <a:latin typeface="Arial Narrow" panose="020B0606020202030204" pitchFamily="34" charset="0"/>
              </a:rPr>
              <a:t>CB mobile app </a:t>
            </a:r>
            <a:br>
              <a:rPr lang="en-GB" b="1" dirty="0">
                <a:latin typeface="Arial Narrow" panose="020B0606020202030204" pitchFamily="34" charset="0"/>
              </a:rPr>
            </a:br>
            <a:r>
              <a:rPr lang="en-GB" b="1" dirty="0">
                <a:latin typeface="Arial Narrow" panose="020B0606020202030204" pitchFamily="34" charset="0"/>
              </a:rPr>
              <a:t>for citizens </a:t>
            </a:r>
            <a:r>
              <a:rPr lang="en-GB" sz="1200" dirty="0">
                <a:latin typeface="Arial Narrow" panose="020B0606020202030204" pitchFamily="34" charset="0"/>
              </a:rPr>
              <a:t>(D5.3.3)</a:t>
            </a:r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61E138BD-7BB4-44B7-A153-F719B2B485B4}"/>
              </a:ext>
            </a:extLst>
          </p:cNvPr>
          <p:cNvSpPr/>
          <p:nvPr/>
        </p:nvSpPr>
        <p:spPr>
          <a:xfrm>
            <a:off x="5524498" y="973299"/>
            <a:ext cx="6553196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1200" dirty="0">
              <a:latin typeface="Arial Narrow" panose="020B0606020202030204" pitchFamily="34" charset="0"/>
            </a:endParaRPr>
          </a:p>
          <a:p>
            <a:pPr algn="ctr"/>
            <a:endParaRPr lang="en-GB" sz="1200" dirty="0">
              <a:latin typeface="Arial Narrow" panose="020B0606020202030204" pitchFamily="34" charset="0"/>
            </a:endParaRPr>
          </a:p>
          <a:p>
            <a:pPr algn="ctr"/>
            <a:endParaRPr lang="en-GB" sz="1200" dirty="0">
              <a:latin typeface="Arial Narrow" panose="020B0606020202030204" pitchFamily="34" charset="0"/>
            </a:endParaRPr>
          </a:p>
        </p:txBody>
      </p:sp>
      <p:pic>
        <p:nvPicPr>
          <p:cNvPr id="26" name="Εικόνα 25">
            <a:extLst>
              <a:ext uri="{FF2B5EF4-FFF2-40B4-BE49-F238E27FC236}">
                <a16:creationId xmlns:a16="http://schemas.microsoft.com/office/drawing/2014/main" id="{28C30772-1C48-4097-A28F-2BD011E25A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653" y="1001085"/>
            <a:ext cx="400337" cy="599495"/>
          </a:xfrm>
          <a:prstGeom prst="rect">
            <a:avLst/>
          </a:prstGeom>
        </p:spPr>
      </p:pic>
      <p:sp>
        <p:nvSpPr>
          <p:cNvPr id="27" name="Ορθογώνιο 26">
            <a:extLst>
              <a:ext uri="{FF2B5EF4-FFF2-40B4-BE49-F238E27FC236}">
                <a16:creationId xmlns:a16="http://schemas.microsoft.com/office/drawing/2014/main" id="{F2499EBA-E100-4A55-A656-CA8A335B2BAB}"/>
              </a:ext>
            </a:extLst>
          </p:cNvPr>
          <p:cNvSpPr/>
          <p:nvPr/>
        </p:nvSpPr>
        <p:spPr>
          <a:xfrm>
            <a:off x="6007145" y="969709"/>
            <a:ext cx="197480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b="1" dirty="0">
                <a:latin typeface="Arial Narrow" panose="020B0606020202030204" pitchFamily="34" charset="0"/>
              </a:rPr>
              <a:t>e-Learning </a:t>
            </a:r>
            <a:br>
              <a:rPr lang="en-GB" b="1" dirty="0">
                <a:latin typeface="Arial Narrow" panose="020B0606020202030204" pitchFamily="34" charset="0"/>
              </a:rPr>
            </a:br>
            <a:r>
              <a:rPr lang="en-GB" b="1" dirty="0">
                <a:latin typeface="Arial Narrow" panose="020B0606020202030204" pitchFamily="34" charset="0"/>
              </a:rPr>
              <a:t>web platform </a:t>
            </a:r>
            <a:r>
              <a:rPr lang="en-GB" sz="1200" dirty="0">
                <a:latin typeface="Arial Narrow" panose="020B0606020202030204" pitchFamily="34" charset="0"/>
              </a:rPr>
              <a:t>(D4.2.3)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477E0B16-7F14-4386-B64D-1C670D1FA54A}"/>
              </a:ext>
            </a:extLst>
          </p:cNvPr>
          <p:cNvSpPr/>
          <p:nvPr/>
        </p:nvSpPr>
        <p:spPr>
          <a:xfrm>
            <a:off x="6211846" y="3767786"/>
            <a:ext cx="1993939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b="1" dirty="0">
                <a:latin typeface="Arial Narrow" panose="020B0606020202030204" pitchFamily="34" charset="0"/>
              </a:rPr>
              <a:t>PHR </a:t>
            </a:r>
            <a:br>
              <a:rPr lang="en-GB" b="1" dirty="0">
                <a:latin typeface="Arial Narrow" panose="020B0606020202030204" pitchFamily="34" charset="0"/>
              </a:rPr>
            </a:br>
            <a:r>
              <a:rPr lang="en-GB" b="1" dirty="0">
                <a:latin typeface="Arial Narrow" panose="020B0606020202030204" pitchFamily="34" charset="0"/>
              </a:rPr>
              <a:t>web platform </a:t>
            </a:r>
            <a:r>
              <a:rPr lang="en-GB" sz="1200" dirty="0">
                <a:latin typeface="Arial Narrow" panose="020B0606020202030204" pitchFamily="34" charset="0"/>
              </a:rPr>
              <a:t>(D4.1.2)</a:t>
            </a:r>
          </a:p>
        </p:txBody>
      </p:sp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C71AECCB-BDB6-435F-91CA-525DCCA008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4439" y="3795572"/>
            <a:ext cx="400337" cy="599495"/>
          </a:xfrm>
          <a:prstGeom prst="rect">
            <a:avLst/>
          </a:prstGeom>
        </p:spPr>
      </p:pic>
      <p:sp>
        <p:nvSpPr>
          <p:cNvPr id="33" name="Ορθογώνιο 32">
            <a:extLst>
              <a:ext uri="{FF2B5EF4-FFF2-40B4-BE49-F238E27FC236}">
                <a16:creationId xmlns:a16="http://schemas.microsoft.com/office/drawing/2014/main" id="{D1D5A479-3CD9-463C-966E-A0EE2E97B318}"/>
              </a:ext>
            </a:extLst>
          </p:cNvPr>
          <p:cNvSpPr/>
          <p:nvPr/>
        </p:nvSpPr>
        <p:spPr>
          <a:xfrm>
            <a:off x="5524498" y="5781290"/>
            <a:ext cx="3160879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1200" dirty="0">
              <a:latin typeface="Arial Narrow" panose="020B0606020202030204" pitchFamily="34" charset="0"/>
            </a:endParaRPr>
          </a:p>
          <a:p>
            <a:pPr algn="ctr"/>
            <a:endParaRPr lang="en-GB" sz="1200" dirty="0">
              <a:latin typeface="Arial Narrow" panose="020B0606020202030204" pitchFamily="34" charset="0"/>
            </a:endParaRPr>
          </a:p>
          <a:p>
            <a:pPr algn="ctr"/>
            <a:endParaRPr lang="en-GB" sz="1200" dirty="0">
              <a:latin typeface="Arial Narrow" panose="020B0606020202030204" pitchFamily="34" charset="0"/>
            </a:endParaRPr>
          </a:p>
        </p:txBody>
      </p:sp>
      <p:sp>
        <p:nvSpPr>
          <p:cNvPr id="34" name="Ορθογώνιο 33">
            <a:extLst>
              <a:ext uri="{FF2B5EF4-FFF2-40B4-BE49-F238E27FC236}">
                <a16:creationId xmlns:a16="http://schemas.microsoft.com/office/drawing/2014/main" id="{B92EA435-0D34-43AC-9C59-65FE95021CE3}"/>
              </a:ext>
            </a:extLst>
          </p:cNvPr>
          <p:cNvSpPr/>
          <p:nvPr/>
        </p:nvSpPr>
        <p:spPr>
          <a:xfrm>
            <a:off x="6007145" y="5786443"/>
            <a:ext cx="19431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e-Prescription &amp;</a:t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en-US" b="1" dirty="0">
                <a:latin typeface="Arial Narrow" panose="020B0606020202030204" pitchFamily="34" charset="0"/>
              </a:rPr>
              <a:t>e-Referral </a:t>
            </a:r>
            <a:r>
              <a:rPr lang="en-US" sz="1200" dirty="0">
                <a:latin typeface="Arial Narrow" panose="020B0606020202030204" pitchFamily="34" charset="0"/>
              </a:rPr>
              <a:t>(D4.2.4)</a:t>
            </a:r>
          </a:p>
        </p:txBody>
      </p:sp>
      <p:pic>
        <p:nvPicPr>
          <p:cNvPr id="35" name="Εικόνα 34">
            <a:extLst>
              <a:ext uri="{FF2B5EF4-FFF2-40B4-BE49-F238E27FC236}">
                <a16:creationId xmlns:a16="http://schemas.microsoft.com/office/drawing/2014/main" id="{6EECA281-F167-4B66-9E2D-CF6DA08000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653" y="5812403"/>
            <a:ext cx="400337" cy="599495"/>
          </a:xfrm>
          <a:prstGeom prst="rect">
            <a:avLst/>
          </a:prstGeom>
        </p:spPr>
      </p:pic>
      <p:pic>
        <p:nvPicPr>
          <p:cNvPr id="37" name="Εικόνα 36">
            <a:extLst>
              <a:ext uri="{FF2B5EF4-FFF2-40B4-BE49-F238E27FC236}">
                <a16:creationId xmlns:a16="http://schemas.microsoft.com/office/drawing/2014/main" id="{462FE0E9-7897-44F6-BBCE-56688566AD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8459" y="5834154"/>
            <a:ext cx="550906" cy="550906"/>
          </a:xfrm>
          <a:prstGeom prst="rect">
            <a:avLst/>
          </a:prstGeom>
        </p:spPr>
      </p:pic>
      <p:pic>
        <p:nvPicPr>
          <p:cNvPr id="41" name="Εικόνα 40">
            <a:extLst>
              <a:ext uri="{FF2B5EF4-FFF2-40B4-BE49-F238E27FC236}">
                <a16:creationId xmlns:a16="http://schemas.microsoft.com/office/drawing/2014/main" id="{C2A325F7-09FD-4602-82E4-905E380488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819" y="5839755"/>
            <a:ext cx="618468" cy="532740"/>
          </a:xfrm>
          <a:prstGeom prst="rect">
            <a:avLst/>
          </a:prstGeom>
        </p:spPr>
      </p:pic>
      <p:pic>
        <p:nvPicPr>
          <p:cNvPr id="42" name="Εικόνα 41">
            <a:extLst>
              <a:ext uri="{FF2B5EF4-FFF2-40B4-BE49-F238E27FC236}">
                <a16:creationId xmlns:a16="http://schemas.microsoft.com/office/drawing/2014/main" id="{1552EDE0-A093-4135-967F-4684531228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36" y="5839755"/>
            <a:ext cx="618468" cy="532740"/>
          </a:xfrm>
          <a:prstGeom prst="rect">
            <a:avLst/>
          </a:prstGeom>
        </p:spPr>
      </p:pic>
      <p:pic>
        <p:nvPicPr>
          <p:cNvPr id="36" name="Εικόνα 35" descr="Logo of Cross4all">
            <a:extLst>
              <a:ext uri="{FF2B5EF4-FFF2-40B4-BE49-F238E27FC236}">
                <a16:creationId xmlns:a16="http://schemas.microsoft.com/office/drawing/2014/main" id="{5ACBB8DE-88F5-426A-BF1E-D8DBDCBAA0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068" y="128944"/>
            <a:ext cx="5386528" cy="264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65834"/>
      </p:ext>
    </p:extLst>
  </p:cSld>
  <p:clrMapOvr>
    <a:masterClrMapping/>
  </p:clrMapOvr>
  <p:transition spd="slow">
    <p:pull dir="r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Θέση περιεχομένου 8">
            <a:extLst>
              <a:ext uri="{FF2B5EF4-FFF2-40B4-BE49-F238E27FC236}">
                <a16:creationId xmlns:a16="http://schemas.microsoft.com/office/drawing/2014/main" id="{B9BCF3C6-E0B2-40D7-9439-6B1199FEA6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2"/>
          <a:stretch/>
        </p:blipFill>
        <p:spPr>
          <a:xfrm>
            <a:off x="2128254" y="146668"/>
            <a:ext cx="9941560" cy="6564663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3F878778-2F2D-43C8-AB62-3214EB6B0E72}"/>
              </a:ext>
            </a:extLst>
          </p:cNvPr>
          <p:cNvSpPr/>
          <p:nvPr/>
        </p:nvSpPr>
        <p:spPr>
          <a:xfrm>
            <a:off x="0" y="0"/>
            <a:ext cx="3573379" cy="1299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 descr="Logo of Cross4all">
            <a:extLst>
              <a:ext uri="{FF2B5EF4-FFF2-40B4-BE49-F238E27FC236}">
                <a16:creationId xmlns:a16="http://schemas.microsoft.com/office/drawing/2014/main" id="{4CA0B97F-DA24-49E4-98CF-582AE8107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6" y="-1"/>
            <a:ext cx="2645966" cy="129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0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Ευθύγραμμο βέλος σύνδεσης 74">
            <a:extLst>
              <a:ext uri="{FF2B5EF4-FFF2-40B4-BE49-F238E27FC236}">
                <a16:creationId xmlns:a16="http://schemas.microsoft.com/office/drawing/2014/main" id="{13216B3A-3CC9-4719-9499-4F7252D90108}"/>
              </a:ext>
            </a:extLst>
          </p:cNvPr>
          <p:cNvCxnSpPr>
            <a:cxnSpLocks/>
          </p:cNvCxnSpPr>
          <p:nvPr/>
        </p:nvCxnSpPr>
        <p:spPr>
          <a:xfrm flipV="1">
            <a:off x="1712827" y="5490753"/>
            <a:ext cx="0" cy="732343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Ευθύγραμμο βέλος σύνδεσης 75">
            <a:extLst>
              <a:ext uri="{FF2B5EF4-FFF2-40B4-BE49-F238E27FC236}">
                <a16:creationId xmlns:a16="http://schemas.microsoft.com/office/drawing/2014/main" id="{A34988E7-AD87-4692-BB97-3177E1401B80}"/>
              </a:ext>
            </a:extLst>
          </p:cNvPr>
          <p:cNvCxnSpPr>
            <a:cxnSpLocks/>
          </p:cNvCxnSpPr>
          <p:nvPr/>
        </p:nvCxnSpPr>
        <p:spPr>
          <a:xfrm>
            <a:off x="8684635" y="5827257"/>
            <a:ext cx="0" cy="30926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Ευθύγραμμο βέλος σύνδεσης 77">
            <a:extLst>
              <a:ext uri="{FF2B5EF4-FFF2-40B4-BE49-F238E27FC236}">
                <a16:creationId xmlns:a16="http://schemas.microsoft.com/office/drawing/2014/main" id="{83E3EF16-2B1C-4559-B02B-564999280B12}"/>
              </a:ext>
            </a:extLst>
          </p:cNvPr>
          <p:cNvCxnSpPr>
            <a:cxnSpLocks/>
          </p:cNvCxnSpPr>
          <p:nvPr/>
        </p:nvCxnSpPr>
        <p:spPr>
          <a:xfrm>
            <a:off x="8700455" y="2075831"/>
            <a:ext cx="0" cy="30926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Ευθύγραμμο βέλος σύνδεσης 78">
            <a:extLst>
              <a:ext uri="{FF2B5EF4-FFF2-40B4-BE49-F238E27FC236}">
                <a16:creationId xmlns:a16="http://schemas.microsoft.com/office/drawing/2014/main" id="{DA05AEE3-33B0-4D60-8875-D8C20892812F}"/>
              </a:ext>
            </a:extLst>
          </p:cNvPr>
          <p:cNvCxnSpPr>
            <a:cxnSpLocks/>
          </p:cNvCxnSpPr>
          <p:nvPr/>
        </p:nvCxnSpPr>
        <p:spPr>
          <a:xfrm flipV="1">
            <a:off x="1712827" y="3541908"/>
            <a:ext cx="0" cy="732343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Ευθύγραμμο βέλος σύνδεσης 79">
            <a:extLst>
              <a:ext uri="{FF2B5EF4-FFF2-40B4-BE49-F238E27FC236}">
                <a16:creationId xmlns:a16="http://schemas.microsoft.com/office/drawing/2014/main" id="{B0141FAA-9704-48E6-AAE3-F50EC9811237}"/>
              </a:ext>
            </a:extLst>
          </p:cNvPr>
          <p:cNvCxnSpPr>
            <a:cxnSpLocks/>
          </p:cNvCxnSpPr>
          <p:nvPr/>
        </p:nvCxnSpPr>
        <p:spPr>
          <a:xfrm flipH="1">
            <a:off x="1730477" y="2195293"/>
            <a:ext cx="4492" cy="515453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Ορθογώνιο 80">
            <a:extLst>
              <a:ext uri="{FF2B5EF4-FFF2-40B4-BE49-F238E27FC236}">
                <a16:creationId xmlns:a16="http://schemas.microsoft.com/office/drawing/2014/main" id="{89771FCB-3296-4F17-A8F5-8A3BD264BB7B}"/>
              </a:ext>
            </a:extLst>
          </p:cNvPr>
          <p:cNvSpPr/>
          <p:nvPr/>
        </p:nvSpPr>
        <p:spPr>
          <a:xfrm>
            <a:off x="7523794" y="3790242"/>
            <a:ext cx="2358421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1200" dirty="0">
              <a:latin typeface="Arial Narrow" panose="020B0606020202030204" pitchFamily="34" charset="0"/>
            </a:endParaRPr>
          </a:p>
          <a:p>
            <a:pPr algn="ctr"/>
            <a:endParaRPr lang="en-GB" sz="1200" dirty="0">
              <a:latin typeface="Arial Narrow" panose="020B0606020202030204" pitchFamily="34" charset="0"/>
            </a:endParaRPr>
          </a:p>
          <a:p>
            <a:pPr algn="ctr"/>
            <a:endParaRPr lang="en-GB" sz="1200" dirty="0">
              <a:latin typeface="Arial Narrow" panose="020B0606020202030204" pitchFamily="34" charset="0"/>
            </a:endParaRPr>
          </a:p>
        </p:txBody>
      </p:sp>
      <p:sp>
        <p:nvSpPr>
          <p:cNvPr id="83" name="Ορθογώνιο 82">
            <a:extLst>
              <a:ext uri="{FF2B5EF4-FFF2-40B4-BE49-F238E27FC236}">
                <a16:creationId xmlns:a16="http://schemas.microsoft.com/office/drawing/2014/main" id="{3D37B239-DD22-4C4B-9408-7956E4F589D5}"/>
              </a:ext>
            </a:extLst>
          </p:cNvPr>
          <p:cNvSpPr/>
          <p:nvPr/>
        </p:nvSpPr>
        <p:spPr>
          <a:xfrm>
            <a:off x="427663" y="1806139"/>
            <a:ext cx="3160878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1200" dirty="0">
              <a:latin typeface="Arial Narrow" panose="020B0606020202030204" pitchFamily="34" charset="0"/>
            </a:endParaRPr>
          </a:p>
          <a:p>
            <a:pPr algn="ctr"/>
            <a:endParaRPr lang="en-GB" sz="1200" dirty="0">
              <a:latin typeface="Arial Narrow" panose="020B0606020202030204" pitchFamily="34" charset="0"/>
            </a:endParaRPr>
          </a:p>
          <a:p>
            <a:pPr algn="ctr"/>
            <a:endParaRPr lang="en-GB" sz="1200" dirty="0">
              <a:latin typeface="Arial Narrow" panose="020B0606020202030204" pitchFamily="34" charset="0"/>
            </a:endParaRPr>
          </a:p>
        </p:txBody>
      </p:sp>
      <p:sp>
        <p:nvSpPr>
          <p:cNvPr id="84" name="Ορθογώνιο 83">
            <a:extLst>
              <a:ext uri="{FF2B5EF4-FFF2-40B4-BE49-F238E27FC236}">
                <a16:creationId xmlns:a16="http://schemas.microsoft.com/office/drawing/2014/main" id="{8F1DBEFB-0C20-4BEA-8C4F-EC9DB90A3FD0}"/>
              </a:ext>
            </a:extLst>
          </p:cNvPr>
          <p:cNvSpPr/>
          <p:nvPr/>
        </p:nvSpPr>
        <p:spPr>
          <a:xfrm>
            <a:off x="425825" y="3785419"/>
            <a:ext cx="3160877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1200" dirty="0">
              <a:latin typeface="Arial Narrow" panose="020B0606020202030204" pitchFamily="34" charset="0"/>
            </a:endParaRPr>
          </a:p>
          <a:p>
            <a:pPr algn="ctr"/>
            <a:endParaRPr lang="en-GB" sz="1200" dirty="0">
              <a:latin typeface="Arial Narrow" panose="020B0606020202030204" pitchFamily="34" charset="0"/>
            </a:endParaRPr>
          </a:p>
          <a:p>
            <a:pPr algn="ctr"/>
            <a:endParaRPr lang="en-GB" sz="1200" dirty="0">
              <a:latin typeface="Arial Narrow" panose="020B0606020202030204" pitchFamily="34" charset="0"/>
            </a:endParaRPr>
          </a:p>
        </p:txBody>
      </p:sp>
      <p:pic>
        <p:nvPicPr>
          <p:cNvPr id="86" name="Εικόνα 85">
            <a:extLst>
              <a:ext uri="{FF2B5EF4-FFF2-40B4-BE49-F238E27FC236}">
                <a16:creationId xmlns:a16="http://schemas.microsoft.com/office/drawing/2014/main" id="{2BCF1591-159F-444B-9CE3-EEC1264D24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2015" y="3841221"/>
            <a:ext cx="550906" cy="550906"/>
          </a:xfrm>
          <a:prstGeom prst="rect">
            <a:avLst/>
          </a:prstGeom>
        </p:spPr>
      </p:pic>
      <p:sp>
        <p:nvSpPr>
          <p:cNvPr id="87" name="Ορθογώνιο 86">
            <a:extLst>
              <a:ext uri="{FF2B5EF4-FFF2-40B4-BE49-F238E27FC236}">
                <a16:creationId xmlns:a16="http://schemas.microsoft.com/office/drawing/2014/main" id="{C3E0679C-098A-49D7-8A89-95BAF3FC5C5E}"/>
              </a:ext>
            </a:extLst>
          </p:cNvPr>
          <p:cNvSpPr/>
          <p:nvPr/>
        </p:nvSpPr>
        <p:spPr>
          <a:xfrm>
            <a:off x="1161087" y="1815662"/>
            <a:ext cx="173831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b="1" dirty="0">
                <a:latin typeface="Arial Narrow" panose="020B0606020202030204" pitchFamily="34" charset="0"/>
              </a:rPr>
              <a:t>Cross-border </a:t>
            </a:r>
            <a:br>
              <a:rPr lang="en-GB" b="1" dirty="0">
                <a:latin typeface="Arial Narrow" panose="020B0606020202030204" pitchFamily="34" charset="0"/>
              </a:rPr>
            </a:br>
            <a:r>
              <a:rPr lang="en-GB" b="1" dirty="0">
                <a:latin typeface="Arial Narrow" panose="020B0606020202030204" pitchFamily="34" charset="0"/>
              </a:rPr>
              <a:t>web portal </a:t>
            </a:r>
            <a:r>
              <a:rPr lang="en-GB" sz="1200" dirty="0">
                <a:latin typeface="Arial Narrow" panose="020B0606020202030204" pitchFamily="34" charset="0"/>
              </a:rPr>
              <a:t>(D4.3.1)</a:t>
            </a:r>
          </a:p>
        </p:txBody>
      </p:sp>
      <p:sp>
        <p:nvSpPr>
          <p:cNvPr id="90" name="Ορθογώνιο 89">
            <a:extLst>
              <a:ext uri="{FF2B5EF4-FFF2-40B4-BE49-F238E27FC236}">
                <a16:creationId xmlns:a16="http://schemas.microsoft.com/office/drawing/2014/main" id="{00F6C7AB-BDED-4314-BD29-B1D38FC699E5}"/>
              </a:ext>
            </a:extLst>
          </p:cNvPr>
          <p:cNvSpPr/>
          <p:nvPr/>
        </p:nvSpPr>
        <p:spPr>
          <a:xfrm>
            <a:off x="1163199" y="3785419"/>
            <a:ext cx="17145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b="1" dirty="0">
                <a:latin typeface="Arial Narrow" panose="020B0606020202030204" pitchFamily="34" charset="0"/>
              </a:rPr>
              <a:t>CB mobile app </a:t>
            </a:r>
            <a:br>
              <a:rPr lang="en-GB" b="1" dirty="0">
                <a:latin typeface="Arial Narrow" panose="020B0606020202030204" pitchFamily="34" charset="0"/>
              </a:rPr>
            </a:br>
            <a:r>
              <a:rPr lang="en-GB" b="1" dirty="0">
                <a:latin typeface="Arial Narrow" panose="020B0606020202030204" pitchFamily="34" charset="0"/>
              </a:rPr>
              <a:t>for citizens </a:t>
            </a:r>
            <a:r>
              <a:rPr lang="en-GB" sz="1200" dirty="0">
                <a:latin typeface="Arial Narrow" panose="020B0606020202030204" pitchFamily="34" charset="0"/>
              </a:rPr>
              <a:t>(D5.3.3)</a:t>
            </a:r>
          </a:p>
        </p:txBody>
      </p:sp>
      <p:sp>
        <p:nvSpPr>
          <p:cNvPr id="93" name="Ορθογώνιο 92">
            <a:extLst>
              <a:ext uri="{FF2B5EF4-FFF2-40B4-BE49-F238E27FC236}">
                <a16:creationId xmlns:a16="http://schemas.microsoft.com/office/drawing/2014/main" id="{71E1065A-E5BC-4977-9559-997FDAAEF49F}"/>
              </a:ext>
            </a:extLst>
          </p:cNvPr>
          <p:cNvSpPr/>
          <p:nvPr/>
        </p:nvSpPr>
        <p:spPr>
          <a:xfrm>
            <a:off x="8211143" y="3789079"/>
            <a:ext cx="167107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b="1" dirty="0">
                <a:latin typeface="Arial Narrow" panose="020B0606020202030204" pitchFamily="34" charset="0"/>
              </a:rPr>
              <a:t>PHR web </a:t>
            </a:r>
            <a:br>
              <a:rPr lang="en-GB" b="1" dirty="0">
                <a:latin typeface="Arial Narrow" panose="020B0606020202030204" pitchFamily="34" charset="0"/>
              </a:rPr>
            </a:br>
            <a:r>
              <a:rPr lang="en-GB" b="1" dirty="0">
                <a:latin typeface="Arial Narrow" panose="020B0606020202030204" pitchFamily="34" charset="0"/>
              </a:rPr>
              <a:t>platform </a:t>
            </a:r>
            <a:r>
              <a:rPr lang="en-GB" sz="1200" dirty="0">
                <a:latin typeface="Arial Narrow" panose="020B0606020202030204" pitchFamily="34" charset="0"/>
              </a:rPr>
              <a:t>(D4.1.2)</a:t>
            </a:r>
          </a:p>
        </p:txBody>
      </p:sp>
      <p:pic>
        <p:nvPicPr>
          <p:cNvPr id="94" name="Εικόνα 93">
            <a:extLst>
              <a:ext uri="{FF2B5EF4-FFF2-40B4-BE49-F238E27FC236}">
                <a16:creationId xmlns:a16="http://schemas.microsoft.com/office/drawing/2014/main" id="{C716C110-9A4B-4FB0-9F53-5F6614AA1A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807" y="3850760"/>
            <a:ext cx="618468" cy="532740"/>
          </a:xfrm>
          <a:prstGeom prst="rect">
            <a:avLst/>
          </a:prstGeom>
        </p:spPr>
      </p:pic>
      <p:pic>
        <p:nvPicPr>
          <p:cNvPr id="95" name="Εικόνα 94">
            <a:extLst>
              <a:ext uri="{FF2B5EF4-FFF2-40B4-BE49-F238E27FC236}">
                <a16:creationId xmlns:a16="http://schemas.microsoft.com/office/drawing/2014/main" id="{8AB43B89-31F8-4EC6-B251-8600F6C451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423" y="1871480"/>
            <a:ext cx="618468" cy="532740"/>
          </a:xfrm>
          <a:prstGeom prst="rect">
            <a:avLst/>
          </a:prstGeom>
        </p:spPr>
      </p:pic>
      <p:pic>
        <p:nvPicPr>
          <p:cNvPr id="96" name="Εικόνα 95">
            <a:extLst>
              <a:ext uri="{FF2B5EF4-FFF2-40B4-BE49-F238E27FC236}">
                <a16:creationId xmlns:a16="http://schemas.microsoft.com/office/drawing/2014/main" id="{4B7EE9B4-7E45-401B-BE15-481A422589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347" y="1814124"/>
            <a:ext cx="650877" cy="693143"/>
          </a:xfrm>
          <a:prstGeom prst="rect">
            <a:avLst/>
          </a:prstGeom>
        </p:spPr>
      </p:pic>
      <p:pic>
        <p:nvPicPr>
          <p:cNvPr id="98" name="Εικόνα 97">
            <a:extLst>
              <a:ext uri="{FF2B5EF4-FFF2-40B4-BE49-F238E27FC236}">
                <a16:creationId xmlns:a16="http://schemas.microsoft.com/office/drawing/2014/main" id="{D0FF44F9-47F0-4D10-9AFE-77AA49C27A6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8409" y="3795067"/>
            <a:ext cx="663798" cy="706903"/>
          </a:xfrm>
          <a:prstGeom prst="rect">
            <a:avLst/>
          </a:prstGeom>
        </p:spPr>
      </p:pic>
      <p:pic>
        <p:nvPicPr>
          <p:cNvPr id="99" name="Εικόνα 98">
            <a:extLst>
              <a:ext uri="{FF2B5EF4-FFF2-40B4-BE49-F238E27FC236}">
                <a16:creationId xmlns:a16="http://schemas.microsoft.com/office/drawing/2014/main" id="{72931DBC-D407-4EB3-8141-677B906F261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8922" y="3785419"/>
            <a:ext cx="667303" cy="706050"/>
          </a:xfrm>
          <a:prstGeom prst="rect">
            <a:avLst/>
          </a:prstGeom>
        </p:spPr>
      </p:pic>
      <p:sp>
        <p:nvSpPr>
          <p:cNvPr id="100" name="Διάγραμμα ροής: Μαγνητικός δίσκος 99">
            <a:extLst>
              <a:ext uri="{FF2B5EF4-FFF2-40B4-BE49-F238E27FC236}">
                <a16:creationId xmlns:a16="http://schemas.microsoft.com/office/drawing/2014/main" id="{9CB9AB3C-B5C0-4942-AEC2-4AAF1A26FD2E}"/>
              </a:ext>
            </a:extLst>
          </p:cNvPr>
          <p:cNvSpPr/>
          <p:nvPr/>
        </p:nvSpPr>
        <p:spPr>
          <a:xfrm>
            <a:off x="993126" y="2722493"/>
            <a:ext cx="1471661" cy="808625"/>
          </a:xfrm>
          <a:prstGeom prst="flowChartMagneticDisk">
            <a:avLst/>
          </a:prstGeom>
          <a:solidFill>
            <a:srgbClr val="0094D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Info &amp; resources database</a:t>
            </a:r>
          </a:p>
        </p:txBody>
      </p:sp>
      <p:sp>
        <p:nvSpPr>
          <p:cNvPr id="101" name="Διάγραμμα ροής: Μαγνητικός δίσκος 100">
            <a:extLst>
              <a:ext uri="{FF2B5EF4-FFF2-40B4-BE49-F238E27FC236}">
                <a16:creationId xmlns:a16="http://schemas.microsoft.com/office/drawing/2014/main" id="{7BD3C59B-1660-4F2F-AAD9-379E4277C8FB}"/>
              </a:ext>
            </a:extLst>
          </p:cNvPr>
          <p:cNvSpPr/>
          <p:nvPr/>
        </p:nvSpPr>
        <p:spPr>
          <a:xfrm>
            <a:off x="10397089" y="4920636"/>
            <a:ext cx="1286771" cy="808625"/>
          </a:xfrm>
          <a:prstGeom prst="flowChartMagneticDisk">
            <a:avLst/>
          </a:prstGeom>
          <a:solidFill>
            <a:srgbClr val="0094D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PHR database</a:t>
            </a:r>
          </a:p>
        </p:txBody>
      </p:sp>
      <p:cxnSp>
        <p:nvCxnSpPr>
          <p:cNvPr id="102" name="Ευθύγραμμο βέλος σύνδεσης 101">
            <a:extLst>
              <a:ext uri="{FF2B5EF4-FFF2-40B4-BE49-F238E27FC236}">
                <a16:creationId xmlns:a16="http://schemas.microsoft.com/office/drawing/2014/main" id="{F876487F-B3F1-4325-9170-CA87AEA28683}"/>
              </a:ext>
            </a:extLst>
          </p:cNvPr>
          <p:cNvCxnSpPr>
            <a:cxnSpLocks/>
            <a:stCxn id="112" idx="6"/>
            <a:endCxn id="81" idx="1"/>
          </p:cNvCxnSpPr>
          <p:nvPr/>
        </p:nvCxnSpPr>
        <p:spPr>
          <a:xfrm>
            <a:off x="5936466" y="4109113"/>
            <a:ext cx="1587328" cy="42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Γραμμή σύνδεσης: Γωνιώδης 103">
            <a:extLst>
              <a:ext uri="{FF2B5EF4-FFF2-40B4-BE49-F238E27FC236}">
                <a16:creationId xmlns:a16="http://schemas.microsoft.com/office/drawing/2014/main" id="{BFB1499E-2002-42DF-8310-992516CA70F4}"/>
              </a:ext>
            </a:extLst>
          </p:cNvPr>
          <p:cNvCxnSpPr>
            <a:cxnSpLocks/>
            <a:stCxn id="163" idx="3"/>
            <a:endCxn id="101" idx="3"/>
          </p:cNvCxnSpPr>
          <p:nvPr/>
        </p:nvCxnSpPr>
        <p:spPr>
          <a:xfrm flipV="1">
            <a:off x="10534910" y="5729261"/>
            <a:ext cx="505565" cy="740054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Ομάδα 104">
            <a:extLst>
              <a:ext uri="{FF2B5EF4-FFF2-40B4-BE49-F238E27FC236}">
                <a16:creationId xmlns:a16="http://schemas.microsoft.com/office/drawing/2014/main" id="{7BDDBD3F-6862-4171-8AF3-62B2C6CEFF49}"/>
              </a:ext>
            </a:extLst>
          </p:cNvPr>
          <p:cNvGrpSpPr/>
          <p:nvPr/>
        </p:nvGrpSpPr>
        <p:grpSpPr>
          <a:xfrm>
            <a:off x="3980775" y="3709391"/>
            <a:ext cx="801297" cy="801297"/>
            <a:chOff x="2779899" y="2572815"/>
            <a:chExt cx="801297" cy="801297"/>
          </a:xfrm>
        </p:grpSpPr>
        <p:sp>
          <p:nvSpPr>
            <p:cNvPr id="109" name="Οβάλ 108">
              <a:extLst>
                <a:ext uri="{FF2B5EF4-FFF2-40B4-BE49-F238E27FC236}">
                  <a16:creationId xmlns:a16="http://schemas.microsoft.com/office/drawing/2014/main" id="{62A4AEFB-C2E1-47E9-8159-227FF7BE5EE3}"/>
                </a:ext>
              </a:extLst>
            </p:cNvPr>
            <p:cNvSpPr/>
            <p:nvPr/>
          </p:nvSpPr>
          <p:spPr>
            <a:xfrm>
              <a:off x="2779899" y="2572815"/>
              <a:ext cx="801297" cy="80129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0" name="Εικόνα 109">
              <a:extLst>
                <a:ext uri="{FF2B5EF4-FFF2-40B4-BE49-F238E27FC236}">
                  <a16:creationId xmlns:a16="http://schemas.microsoft.com/office/drawing/2014/main" id="{EE513E6E-93B2-4BB8-98E8-5924E94CF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7468" y="2672480"/>
              <a:ext cx="642134" cy="646331"/>
            </a:xfrm>
            <a:prstGeom prst="rect">
              <a:avLst/>
            </a:prstGeom>
          </p:spPr>
        </p:pic>
      </p:grpSp>
      <p:grpSp>
        <p:nvGrpSpPr>
          <p:cNvPr id="111" name="Ομάδα 110">
            <a:extLst>
              <a:ext uri="{FF2B5EF4-FFF2-40B4-BE49-F238E27FC236}">
                <a16:creationId xmlns:a16="http://schemas.microsoft.com/office/drawing/2014/main" id="{7222D9EC-E559-4921-B31B-5A1249860C15}"/>
              </a:ext>
            </a:extLst>
          </p:cNvPr>
          <p:cNvGrpSpPr/>
          <p:nvPr/>
        </p:nvGrpSpPr>
        <p:grpSpPr>
          <a:xfrm>
            <a:off x="5135169" y="3708464"/>
            <a:ext cx="801297" cy="801297"/>
            <a:chOff x="2727961" y="4707061"/>
            <a:chExt cx="801297" cy="801297"/>
          </a:xfrm>
        </p:grpSpPr>
        <p:sp>
          <p:nvSpPr>
            <p:cNvPr id="112" name="Οβάλ 111">
              <a:extLst>
                <a:ext uri="{FF2B5EF4-FFF2-40B4-BE49-F238E27FC236}">
                  <a16:creationId xmlns:a16="http://schemas.microsoft.com/office/drawing/2014/main" id="{E0EEC89C-C9C1-4499-BAAA-D01CF44BC740}"/>
                </a:ext>
              </a:extLst>
            </p:cNvPr>
            <p:cNvSpPr/>
            <p:nvPr/>
          </p:nvSpPr>
          <p:spPr>
            <a:xfrm>
              <a:off x="2727961" y="4707061"/>
              <a:ext cx="801297" cy="80129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3" name="Εικόνα 112">
              <a:extLst>
                <a:ext uri="{FF2B5EF4-FFF2-40B4-BE49-F238E27FC236}">
                  <a16:creationId xmlns:a16="http://schemas.microsoft.com/office/drawing/2014/main" id="{CAA4FC60-A8B8-4A68-8B05-1BA381C9B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3959" y="4793664"/>
              <a:ext cx="669316" cy="648000"/>
            </a:xfrm>
            <a:prstGeom prst="rect">
              <a:avLst/>
            </a:prstGeom>
          </p:spPr>
        </p:pic>
      </p:grpSp>
      <p:pic>
        <p:nvPicPr>
          <p:cNvPr id="114" name="Εικόνα 113">
            <a:extLst>
              <a:ext uri="{FF2B5EF4-FFF2-40B4-BE49-F238E27FC236}">
                <a16:creationId xmlns:a16="http://schemas.microsoft.com/office/drawing/2014/main" id="{3F6A97BD-65E6-4FD7-94B8-43ED210C7EB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1485" y="4732388"/>
            <a:ext cx="1132802" cy="1159846"/>
          </a:xfrm>
          <a:prstGeom prst="rect">
            <a:avLst/>
          </a:prstGeom>
        </p:spPr>
      </p:pic>
      <p:cxnSp>
        <p:nvCxnSpPr>
          <p:cNvPr id="115" name="Ευθύγραμμο βέλος σύνδεσης 114">
            <a:extLst>
              <a:ext uri="{FF2B5EF4-FFF2-40B4-BE49-F238E27FC236}">
                <a16:creationId xmlns:a16="http://schemas.microsoft.com/office/drawing/2014/main" id="{BE99534B-26EB-4F97-A155-3748FFD8D3F3}"/>
              </a:ext>
            </a:extLst>
          </p:cNvPr>
          <p:cNvCxnSpPr>
            <a:cxnSpLocks/>
            <a:stCxn id="112" idx="4"/>
            <a:endCxn id="116" idx="1"/>
          </p:cNvCxnSpPr>
          <p:nvPr/>
        </p:nvCxnSpPr>
        <p:spPr>
          <a:xfrm>
            <a:off x="5535818" y="4509761"/>
            <a:ext cx="1987976" cy="19440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Ορθογώνιο 115">
            <a:extLst>
              <a:ext uri="{FF2B5EF4-FFF2-40B4-BE49-F238E27FC236}">
                <a16:creationId xmlns:a16="http://schemas.microsoft.com/office/drawing/2014/main" id="{87E430AA-0E45-49F7-8068-96050A39089B}"/>
              </a:ext>
            </a:extLst>
          </p:cNvPr>
          <p:cNvSpPr/>
          <p:nvPr/>
        </p:nvSpPr>
        <p:spPr>
          <a:xfrm>
            <a:off x="7523794" y="6130597"/>
            <a:ext cx="2352529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1200" dirty="0">
              <a:latin typeface="Arial Narrow" panose="020B0606020202030204" pitchFamily="34" charset="0"/>
            </a:endParaRPr>
          </a:p>
          <a:p>
            <a:pPr algn="ctr"/>
            <a:endParaRPr lang="en-GB" sz="1200" dirty="0">
              <a:latin typeface="Arial Narrow" panose="020B0606020202030204" pitchFamily="34" charset="0"/>
            </a:endParaRPr>
          </a:p>
          <a:p>
            <a:pPr algn="ctr"/>
            <a:endParaRPr lang="en-GB" sz="1200" dirty="0">
              <a:latin typeface="Arial Narrow" panose="020B0606020202030204" pitchFamily="34" charset="0"/>
            </a:endParaRPr>
          </a:p>
        </p:txBody>
      </p:sp>
      <p:sp>
        <p:nvSpPr>
          <p:cNvPr id="117" name="Ορθογώνιο 116">
            <a:extLst>
              <a:ext uri="{FF2B5EF4-FFF2-40B4-BE49-F238E27FC236}">
                <a16:creationId xmlns:a16="http://schemas.microsoft.com/office/drawing/2014/main" id="{00FD5544-4502-4502-AEBA-81651BDD09FC}"/>
              </a:ext>
            </a:extLst>
          </p:cNvPr>
          <p:cNvSpPr/>
          <p:nvPr/>
        </p:nvSpPr>
        <p:spPr>
          <a:xfrm>
            <a:off x="8003386" y="6122729"/>
            <a:ext cx="2190747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b="1" dirty="0">
                <a:latin typeface="Arial Narrow" panose="020B0606020202030204" pitchFamily="34" charset="0"/>
              </a:rPr>
              <a:t>PHR mobile app </a:t>
            </a:r>
            <a:br>
              <a:rPr lang="en-GB" b="1" dirty="0">
                <a:latin typeface="Arial Narrow" panose="020B0606020202030204" pitchFamily="34" charset="0"/>
              </a:rPr>
            </a:br>
            <a:r>
              <a:rPr lang="en-GB" b="1" dirty="0">
                <a:latin typeface="Arial Narrow" panose="020B0606020202030204" pitchFamily="34" charset="0"/>
              </a:rPr>
              <a:t>for citizens </a:t>
            </a:r>
            <a:r>
              <a:rPr lang="en-GB" sz="1200" dirty="0">
                <a:latin typeface="Arial Narrow" panose="020B0606020202030204" pitchFamily="34" charset="0"/>
              </a:rPr>
              <a:t>(D5.2.2)</a:t>
            </a:r>
          </a:p>
        </p:txBody>
      </p:sp>
      <p:pic>
        <p:nvPicPr>
          <p:cNvPr id="118" name="Εικόνα 117">
            <a:extLst>
              <a:ext uri="{FF2B5EF4-FFF2-40B4-BE49-F238E27FC236}">
                <a16:creationId xmlns:a16="http://schemas.microsoft.com/office/drawing/2014/main" id="{98CB7559-F9E9-4141-B141-24BA92173CF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5232" y="6158383"/>
            <a:ext cx="400337" cy="599495"/>
          </a:xfrm>
          <a:prstGeom prst="rect">
            <a:avLst/>
          </a:prstGeom>
        </p:spPr>
      </p:pic>
      <p:cxnSp>
        <p:nvCxnSpPr>
          <p:cNvPr id="119" name="Γραμμή σύνδεσης: Γωνιώδης 118">
            <a:extLst>
              <a:ext uri="{FF2B5EF4-FFF2-40B4-BE49-F238E27FC236}">
                <a16:creationId xmlns:a16="http://schemas.microsoft.com/office/drawing/2014/main" id="{23BBA282-0267-459B-9AE0-943141C4B802}"/>
              </a:ext>
            </a:extLst>
          </p:cNvPr>
          <p:cNvCxnSpPr>
            <a:cxnSpLocks/>
            <a:stCxn id="98" idx="3"/>
            <a:endCxn id="101" idx="1"/>
          </p:cNvCxnSpPr>
          <p:nvPr/>
        </p:nvCxnSpPr>
        <p:spPr>
          <a:xfrm>
            <a:off x="10542207" y="4148519"/>
            <a:ext cx="498268" cy="772117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0" name="Εικόνα 119">
            <a:extLst>
              <a:ext uri="{FF2B5EF4-FFF2-40B4-BE49-F238E27FC236}">
                <a16:creationId xmlns:a16="http://schemas.microsoft.com/office/drawing/2014/main" id="{C3616059-AD65-41C5-9F06-D9366502FA7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399" y="3145177"/>
            <a:ext cx="524619" cy="646331"/>
          </a:xfrm>
          <a:prstGeom prst="rect">
            <a:avLst/>
          </a:prstGeom>
        </p:spPr>
      </p:pic>
      <p:pic>
        <p:nvPicPr>
          <p:cNvPr id="122" name="Εικόνα 121">
            <a:extLst>
              <a:ext uri="{FF2B5EF4-FFF2-40B4-BE49-F238E27FC236}">
                <a16:creationId xmlns:a16="http://schemas.microsoft.com/office/drawing/2014/main" id="{40AEAC95-B9F7-4A81-90EE-2A871A63475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8868" y="2377538"/>
            <a:ext cx="717679" cy="642134"/>
          </a:xfrm>
          <a:prstGeom prst="rect">
            <a:avLst/>
          </a:prstGeom>
        </p:spPr>
      </p:pic>
      <p:cxnSp>
        <p:nvCxnSpPr>
          <p:cNvPr id="123" name="Ευθύγραμμο βέλος σύνδεσης 122">
            <a:extLst>
              <a:ext uri="{FF2B5EF4-FFF2-40B4-BE49-F238E27FC236}">
                <a16:creationId xmlns:a16="http://schemas.microsoft.com/office/drawing/2014/main" id="{A3DEAD03-B0AD-49D7-856E-E8C5B847F103}"/>
              </a:ext>
            </a:extLst>
          </p:cNvPr>
          <p:cNvCxnSpPr>
            <a:cxnSpLocks/>
            <a:stCxn id="112" idx="0"/>
            <a:endCxn id="122" idx="1"/>
          </p:cNvCxnSpPr>
          <p:nvPr/>
        </p:nvCxnSpPr>
        <p:spPr>
          <a:xfrm flipV="1">
            <a:off x="5535818" y="2698605"/>
            <a:ext cx="583050" cy="10098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Ευθύγραμμο βέλος σύνδεσης 123">
            <a:extLst>
              <a:ext uri="{FF2B5EF4-FFF2-40B4-BE49-F238E27FC236}">
                <a16:creationId xmlns:a16="http://schemas.microsoft.com/office/drawing/2014/main" id="{C8545BB3-3580-48E3-B0F9-B35F466C51E7}"/>
              </a:ext>
            </a:extLst>
          </p:cNvPr>
          <p:cNvCxnSpPr>
            <a:cxnSpLocks/>
            <a:stCxn id="112" idx="7"/>
            <a:endCxn id="120" idx="1"/>
          </p:cNvCxnSpPr>
          <p:nvPr/>
        </p:nvCxnSpPr>
        <p:spPr>
          <a:xfrm flipV="1">
            <a:off x="5819119" y="3468343"/>
            <a:ext cx="396280" cy="3574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Ευθύγραμμο βέλος σύνδεσης 125">
            <a:extLst>
              <a:ext uri="{FF2B5EF4-FFF2-40B4-BE49-F238E27FC236}">
                <a16:creationId xmlns:a16="http://schemas.microsoft.com/office/drawing/2014/main" id="{11526842-874D-4902-B653-12CF34E6C7A5}"/>
              </a:ext>
            </a:extLst>
          </p:cNvPr>
          <p:cNvCxnSpPr>
            <a:cxnSpLocks/>
            <a:stCxn id="109" idx="1"/>
            <a:endCxn id="83" idx="3"/>
          </p:cNvCxnSpPr>
          <p:nvPr/>
        </p:nvCxnSpPr>
        <p:spPr>
          <a:xfrm flipH="1" flipV="1">
            <a:off x="3588541" y="2129305"/>
            <a:ext cx="509581" cy="16974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Ευθύγραμμο βέλος σύνδεσης 126">
            <a:extLst>
              <a:ext uri="{FF2B5EF4-FFF2-40B4-BE49-F238E27FC236}">
                <a16:creationId xmlns:a16="http://schemas.microsoft.com/office/drawing/2014/main" id="{51FCFBDC-ADC4-4956-9FE7-772EDCE83AA9}"/>
              </a:ext>
            </a:extLst>
          </p:cNvPr>
          <p:cNvCxnSpPr>
            <a:cxnSpLocks/>
            <a:stCxn id="109" idx="2"/>
            <a:endCxn id="84" idx="3"/>
          </p:cNvCxnSpPr>
          <p:nvPr/>
        </p:nvCxnSpPr>
        <p:spPr>
          <a:xfrm flipH="1" flipV="1">
            <a:off x="3586702" y="4108585"/>
            <a:ext cx="394073" cy="14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Ορθογώνιο 128">
            <a:extLst>
              <a:ext uri="{FF2B5EF4-FFF2-40B4-BE49-F238E27FC236}">
                <a16:creationId xmlns:a16="http://schemas.microsoft.com/office/drawing/2014/main" id="{B4EF3CC0-B816-4D4B-BEF7-AF948E866BC1}"/>
              </a:ext>
            </a:extLst>
          </p:cNvPr>
          <p:cNvSpPr/>
          <p:nvPr/>
        </p:nvSpPr>
        <p:spPr>
          <a:xfrm>
            <a:off x="7514753" y="2375478"/>
            <a:ext cx="2367462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1200" dirty="0">
              <a:latin typeface="Arial Narrow" panose="020B0606020202030204" pitchFamily="34" charset="0"/>
            </a:endParaRPr>
          </a:p>
          <a:p>
            <a:pPr algn="ctr"/>
            <a:endParaRPr lang="en-GB" sz="1200" dirty="0">
              <a:latin typeface="Arial Narrow" panose="020B0606020202030204" pitchFamily="34" charset="0"/>
            </a:endParaRPr>
          </a:p>
          <a:p>
            <a:pPr algn="ctr"/>
            <a:endParaRPr lang="en-GB" sz="1200" dirty="0">
              <a:latin typeface="Arial Narrow" panose="020B0606020202030204" pitchFamily="34" charset="0"/>
            </a:endParaRPr>
          </a:p>
        </p:txBody>
      </p:sp>
      <p:sp>
        <p:nvSpPr>
          <p:cNvPr id="130" name="Ορθογώνιο 129">
            <a:extLst>
              <a:ext uri="{FF2B5EF4-FFF2-40B4-BE49-F238E27FC236}">
                <a16:creationId xmlns:a16="http://schemas.microsoft.com/office/drawing/2014/main" id="{8749F82C-320A-4FBD-86E9-091B124EE47A}"/>
              </a:ext>
            </a:extLst>
          </p:cNvPr>
          <p:cNvSpPr/>
          <p:nvPr/>
        </p:nvSpPr>
        <p:spPr>
          <a:xfrm>
            <a:off x="8140168" y="2384668"/>
            <a:ext cx="174204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PHR mobile app </a:t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en-US" b="1" dirty="0">
                <a:latin typeface="Arial Narrow" panose="020B0606020202030204" pitchFamily="34" charset="0"/>
              </a:rPr>
              <a:t>for pros </a:t>
            </a:r>
            <a:r>
              <a:rPr lang="en-US" sz="1200" dirty="0">
                <a:latin typeface="Arial Narrow" panose="020B0606020202030204" pitchFamily="34" charset="0"/>
              </a:rPr>
              <a:t>(D5.1.1)</a:t>
            </a:r>
          </a:p>
        </p:txBody>
      </p:sp>
      <p:pic>
        <p:nvPicPr>
          <p:cNvPr id="132" name="Εικόνα 131">
            <a:extLst>
              <a:ext uri="{FF2B5EF4-FFF2-40B4-BE49-F238E27FC236}">
                <a16:creationId xmlns:a16="http://schemas.microsoft.com/office/drawing/2014/main" id="{6B5D307B-B706-4BC8-9737-8B05ED2583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0211" y="2423191"/>
            <a:ext cx="550906" cy="550906"/>
          </a:xfrm>
          <a:prstGeom prst="rect">
            <a:avLst/>
          </a:prstGeom>
        </p:spPr>
      </p:pic>
      <p:sp>
        <p:nvSpPr>
          <p:cNvPr id="133" name="Ορθογώνιο 132">
            <a:extLst>
              <a:ext uri="{FF2B5EF4-FFF2-40B4-BE49-F238E27FC236}">
                <a16:creationId xmlns:a16="http://schemas.microsoft.com/office/drawing/2014/main" id="{D6BA128C-BFD6-4639-886B-AE76FBD9A083}"/>
              </a:ext>
            </a:extLst>
          </p:cNvPr>
          <p:cNvSpPr/>
          <p:nvPr/>
        </p:nvSpPr>
        <p:spPr>
          <a:xfrm>
            <a:off x="429096" y="5688221"/>
            <a:ext cx="3157604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1200" dirty="0">
              <a:latin typeface="Arial Narrow" panose="020B0606020202030204" pitchFamily="34" charset="0"/>
            </a:endParaRPr>
          </a:p>
          <a:p>
            <a:pPr algn="ctr"/>
            <a:endParaRPr lang="en-GB" sz="1200" dirty="0">
              <a:latin typeface="Arial Narrow" panose="020B0606020202030204" pitchFamily="34" charset="0"/>
            </a:endParaRPr>
          </a:p>
          <a:p>
            <a:pPr algn="ctr"/>
            <a:endParaRPr lang="en-GB" sz="1200" dirty="0">
              <a:latin typeface="Arial Narrow" panose="020B0606020202030204" pitchFamily="34" charset="0"/>
            </a:endParaRPr>
          </a:p>
        </p:txBody>
      </p:sp>
      <p:pic>
        <p:nvPicPr>
          <p:cNvPr id="134" name="Εικόνα 133">
            <a:extLst>
              <a:ext uri="{FF2B5EF4-FFF2-40B4-BE49-F238E27FC236}">
                <a16:creationId xmlns:a16="http://schemas.microsoft.com/office/drawing/2014/main" id="{E639E034-EFE9-443A-ACFE-C1035B25868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52" y="5716007"/>
            <a:ext cx="400337" cy="599495"/>
          </a:xfrm>
          <a:prstGeom prst="rect">
            <a:avLst/>
          </a:prstGeom>
        </p:spPr>
      </p:pic>
      <p:sp>
        <p:nvSpPr>
          <p:cNvPr id="135" name="Ορθογώνιο 134">
            <a:extLst>
              <a:ext uri="{FF2B5EF4-FFF2-40B4-BE49-F238E27FC236}">
                <a16:creationId xmlns:a16="http://schemas.microsoft.com/office/drawing/2014/main" id="{4E6472E5-522B-4C6C-AD6A-6AB2A59160FC}"/>
              </a:ext>
            </a:extLst>
          </p:cNvPr>
          <p:cNvSpPr/>
          <p:nvPr/>
        </p:nvSpPr>
        <p:spPr>
          <a:xfrm>
            <a:off x="911744" y="5684631"/>
            <a:ext cx="197480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b="1" dirty="0">
                <a:latin typeface="Arial Narrow" panose="020B0606020202030204" pitchFamily="34" charset="0"/>
              </a:rPr>
              <a:t>e-Learning </a:t>
            </a:r>
            <a:br>
              <a:rPr lang="en-GB" b="1" dirty="0">
                <a:latin typeface="Arial Narrow" panose="020B0606020202030204" pitchFamily="34" charset="0"/>
              </a:rPr>
            </a:br>
            <a:r>
              <a:rPr lang="en-GB" b="1" dirty="0">
                <a:latin typeface="Arial Narrow" panose="020B0606020202030204" pitchFamily="34" charset="0"/>
              </a:rPr>
              <a:t>web platform </a:t>
            </a:r>
            <a:r>
              <a:rPr lang="en-GB" sz="1200" dirty="0">
                <a:latin typeface="Arial Narrow" panose="020B0606020202030204" pitchFamily="34" charset="0"/>
              </a:rPr>
              <a:t>(D4.2.3)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136" name="Ορθογώνιο 135">
            <a:extLst>
              <a:ext uri="{FF2B5EF4-FFF2-40B4-BE49-F238E27FC236}">
                <a16:creationId xmlns:a16="http://schemas.microsoft.com/office/drawing/2014/main" id="{95C32110-AE4D-43EF-A60F-5D043831F956}"/>
              </a:ext>
            </a:extLst>
          </p:cNvPr>
          <p:cNvSpPr/>
          <p:nvPr/>
        </p:nvSpPr>
        <p:spPr>
          <a:xfrm>
            <a:off x="7513796" y="72292"/>
            <a:ext cx="2362527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1200" dirty="0">
              <a:latin typeface="Arial Narrow" panose="020B0606020202030204" pitchFamily="34" charset="0"/>
            </a:endParaRPr>
          </a:p>
          <a:p>
            <a:pPr algn="ctr"/>
            <a:endParaRPr lang="en-GB" sz="1200" dirty="0">
              <a:latin typeface="Arial Narrow" panose="020B0606020202030204" pitchFamily="34" charset="0"/>
            </a:endParaRPr>
          </a:p>
          <a:p>
            <a:pPr algn="ctr"/>
            <a:endParaRPr lang="en-GB" sz="1200" dirty="0">
              <a:latin typeface="Arial Narrow" panose="020B0606020202030204" pitchFamily="34" charset="0"/>
            </a:endParaRPr>
          </a:p>
        </p:txBody>
      </p:sp>
      <p:sp>
        <p:nvSpPr>
          <p:cNvPr id="137" name="Ορθογώνιο 136">
            <a:extLst>
              <a:ext uri="{FF2B5EF4-FFF2-40B4-BE49-F238E27FC236}">
                <a16:creationId xmlns:a16="http://schemas.microsoft.com/office/drawing/2014/main" id="{41757CDF-7626-4C00-AB22-6E2608B7117F}"/>
              </a:ext>
            </a:extLst>
          </p:cNvPr>
          <p:cNvSpPr/>
          <p:nvPr/>
        </p:nvSpPr>
        <p:spPr>
          <a:xfrm>
            <a:off x="7996443" y="77445"/>
            <a:ext cx="19431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e-Prescription &amp;</a:t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en-US" b="1" dirty="0">
                <a:latin typeface="Arial Narrow" panose="020B0606020202030204" pitchFamily="34" charset="0"/>
              </a:rPr>
              <a:t>e-Referral </a:t>
            </a:r>
            <a:r>
              <a:rPr lang="en-US" sz="1200" dirty="0">
                <a:latin typeface="Arial Narrow" panose="020B0606020202030204" pitchFamily="34" charset="0"/>
              </a:rPr>
              <a:t>(D4.2.4)</a:t>
            </a:r>
          </a:p>
        </p:txBody>
      </p:sp>
      <p:pic>
        <p:nvPicPr>
          <p:cNvPr id="138" name="Εικόνα 137">
            <a:extLst>
              <a:ext uri="{FF2B5EF4-FFF2-40B4-BE49-F238E27FC236}">
                <a16:creationId xmlns:a16="http://schemas.microsoft.com/office/drawing/2014/main" id="{0971CAD6-1DF2-435C-B106-92E62CA1947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4951" y="103405"/>
            <a:ext cx="400337" cy="599495"/>
          </a:xfrm>
          <a:prstGeom prst="rect">
            <a:avLst/>
          </a:prstGeom>
        </p:spPr>
      </p:pic>
      <p:pic>
        <p:nvPicPr>
          <p:cNvPr id="139" name="Εικόνα 138">
            <a:extLst>
              <a:ext uri="{FF2B5EF4-FFF2-40B4-BE49-F238E27FC236}">
                <a16:creationId xmlns:a16="http://schemas.microsoft.com/office/drawing/2014/main" id="{4EAD8D1C-4433-47CD-95B5-805F8FE4A5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641" y="5687681"/>
            <a:ext cx="654338" cy="696828"/>
          </a:xfrm>
          <a:prstGeom prst="rect">
            <a:avLst/>
          </a:prstGeom>
        </p:spPr>
      </p:pic>
      <p:cxnSp>
        <p:nvCxnSpPr>
          <p:cNvPr id="140" name="Ευθύγραμμο βέλος σύνδεσης 139">
            <a:extLst>
              <a:ext uri="{FF2B5EF4-FFF2-40B4-BE49-F238E27FC236}">
                <a16:creationId xmlns:a16="http://schemas.microsoft.com/office/drawing/2014/main" id="{FA0BCD7A-57AC-4CA7-AAD6-28320C409203}"/>
              </a:ext>
            </a:extLst>
          </p:cNvPr>
          <p:cNvCxnSpPr>
            <a:cxnSpLocks/>
            <a:stCxn id="109" idx="3"/>
            <a:endCxn id="133" idx="3"/>
          </p:cNvCxnSpPr>
          <p:nvPr/>
        </p:nvCxnSpPr>
        <p:spPr>
          <a:xfrm flipH="1">
            <a:off x="3586700" y="4393341"/>
            <a:ext cx="511422" cy="16180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4" name="Εικόνα 143">
            <a:extLst>
              <a:ext uri="{FF2B5EF4-FFF2-40B4-BE49-F238E27FC236}">
                <a16:creationId xmlns:a16="http://schemas.microsoft.com/office/drawing/2014/main" id="{A2782028-EFA1-4CDD-A464-2C635FC16EF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751" y="984889"/>
            <a:ext cx="1132802" cy="1159846"/>
          </a:xfrm>
          <a:prstGeom prst="rect">
            <a:avLst/>
          </a:prstGeom>
        </p:spPr>
      </p:pic>
      <p:cxnSp>
        <p:nvCxnSpPr>
          <p:cNvPr id="146" name="Ευθύγραμμο βέλος σύνδεσης 145">
            <a:extLst>
              <a:ext uri="{FF2B5EF4-FFF2-40B4-BE49-F238E27FC236}">
                <a16:creationId xmlns:a16="http://schemas.microsoft.com/office/drawing/2014/main" id="{45AF0F8A-9BDA-43FE-BBF5-EF9335AF163C}"/>
              </a:ext>
            </a:extLst>
          </p:cNvPr>
          <p:cNvCxnSpPr>
            <a:cxnSpLocks/>
            <a:stCxn id="122" idx="3"/>
            <a:endCxn id="129" idx="1"/>
          </p:cNvCxnSpPr>
          <p:nvPr/>
        </p:nvCxnSpPr>
        <p:spPr>
          <a:xfrm>
            <a:off x="6836547" y="2698605"/>
            <a:ext cx="678206" cy="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Ευθύγραμμο βέλος σύνδεσης 146">
            <a:extLst>
              <a:ext uri="{FF2B5EF4-FFF2-40B4-BE49-F238E27FC236}">
                <a16:creationId xmlns:a16="http://schemas.microsoft.com/office/drawing/2014/main" id="{A68FEF92-FEDF-4642-9911-55B06DA81A06}"/>
              </a:ext>
            </a:extLst>
          </p:cNvPr>
          <p:cNvCxnSpPr>
            <a:cxnSpLocks/>
            <a:stCxn id="120" idx="3"/>
          </p:cNvCxnSpPr>
          <p:nvPr/>
        </p:nvCxnSpPr>
        <p:spPr>
          <a:xfrm>
            <a:off x="6740018" y="3468343"/>
            <a:ext cx="773778" cy="5207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Ευθύγραμμο βέλος σύνδεσης 153">
            <a:extLst>
              <a:ext uri="{FF2B5EF4-FFF2-40B4-BE49-F238E27FC236}">
                <a16:creationId xmlns:a16="http://schemas.microsoft.com/office/drawing/2014/main" id="{D64BF501-36F8-429B-8A70-A8DD768E509F}"/>
              </a:ext>
            </a:extLst>
          </p:cNvPr>
          <p:cNvCxnSpPr>
            <a:cxnSpLocks/>
            <a:stCxn id="122" idx="3"/>
          </p:cNvCxnSpPr>
          <p:nvPr/>
        </p:nvCxnSpPr>
        <p:spPr>
          <a:xfrm>
            <a:off x="6836547" y="2698605"/>
            <a:ext cx="706298" cy="11272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Γραμμή σύνδεσης: Γωνιώδης 155">
            <a:extLst>
              <a:ext uri="{FF2B5EF4-FFF2-40B4-BE49-F238E27FC236}">
                <a16:creationId xmlns:a16="http://schemas.microsoft.com/office/drawing/2014/main" id="{3592C15D-9969-4D29-B2CF-5E260869D77A}"/>
              </a:ext>
            </a:extLst>
          </p:cNvPr>
          <p:cNvCxnSpPr>
            <a:cxnSpLocks/>
            <a:stCxn id="161" idx="3"/>
            <a:endCxn id="101" idx="4"/>
          </p:cNvCxnSpPr>
          <p:nvPr/>
        </p:nvCxnSpPr>
        <p:spPr>
          <a:xfrm>
            <a:off x="10537515" y="2730527"/>
            <a:ext cx="1146345" cy="2594422"/>
          </a:xfrm>
          <a:prstGeom prst="bentConnector3">
            <a:avLst>
              <a:gd name="adj1" fmla="val 119942"/>
            </a:avLst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Ευθύγραμμο βέλος σύνδεσης 157">
            <a:extLst>
              <a:ext uri="{FF2B5EF4-FFF2-40B4-BE49-F238E27FC236}">
                <a16:creationId xmlns:a16="http://schemas.microsoft.com/office/drawing/2014/main" id="{F2E69880-44A9-480F-8383-0C7127C2B6E2}"/>
              </a:ext>
            </a:extLst>
          </p:cNvPr>
          <p:cNvCxnSpPr>
            <a:cxnSpLocks/>
            <a:stCxn id="122" idx="3"/>
            <a:endCxn id="136" idx="1"/>
          </p:cNvCxnSpPr>
          <p:nvPr/>
        </p:nvCxnSpPr>
        <p:spPr>
          <a:xfrm flipV="1">
            <a:off x="6836547" y="395458"/>
            <a:ext cx="677249" cy="23031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Γραμμή σύνδεσης: Γωνιώδης 158">
            <a:extLst>
              <a:ext uri="{FF2B5EF4-FFF2-40B4-BE49-F238E27FC236}">
                <a16:creationId xmlns:a16="http://schemas.microsoft.com/office/drawing/2014/main" id="{97EC0C07-15E1-4873-A366-895C223D3350}"/>
              </a:ext>
            </a:extLst>
          </p:cNvPr>
          <p:cNvCxnSpPr>
            <a:cxnSpLocks/>
            <a:stCxn id="162" idx="3"/>
            <a:endCxn id="101" idx="4"/>
          </p:cNvCxnSpPr>
          <p:nvPr/>
        </p:nvCxnSpPr>
        <p:spPr>
          <a:xfrm>
            <a:off x="10540121" y="431855"/>
            <a:ext cx="1143739" cy="4893094"/>
          </a:xfrm>
          <a:prstGeom prst="bentConnector3">
            <a:avLst>
              <a:gd name="adj1" fmla="val 119987"/>
            </a:avLst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1" name="Εικόνα 160">
            <a:extLst>
              <a:ext uri="{FF2B5EF4-FFF2-40B4-BE49-F238E27FC236}">
                <a16:creationId xmlns:a16="http://schemas.microsoft.com/office/drawing/2014/main" id="{B3178A22-17A5-4806-BBB7-9692B98B4C8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8928" y="2382113"/>
            <a:ext cx="658587" cy="696828"/>
          </a:xfrm>
          <a:prstGeom prst="rect">
            <a:avLst/>
          </a:prstGeom>
        </p:spPr>
      </p:pic>
      <p:pic>
        <p:nvPicPr>
          <p:cNvPr id="162" name="Εικόνα 161">
            <a:extLst>
              <a:ext uri="{FF2B5EF4-FFF2-40B4-BE49-F238E27FC236}">
                <a16:creationId xmlns:a16="http://schemas.microsoft.com/office/drawing/2014/main" id="{CCCB888B-C846-40E8-8589-6C9BA5A7AE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6323" y="78403"/>
            <a:ext cx="663798" cy="706903"/>
          </a:xfrm>
          <a:prstGeom prst="rect">
            <a:avLst/>
          </a:prstGeom>
        </p:spPr>
      </p:pic>
      <p:pic>
        <p:nvPicPr>
          <p:cNvPr id="163" name="Εικόνα 162">
            <a:extLst>
              <a:ext uri="{FF2B5EF4-FFF2-40B4-BE49-F238E27FC236}">
                <a16:creationId xmlns:a16="http://schemas.microsoft.com/office/drawing/2014/main" id="{606F7B93-E1EC-4405-84B6-DDCC6CB9A60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6323" y="6120901"/>
            <a:ext cx="658587" cy="696828"/>
          </a:xfrm>
          <a:prstGeom prst="rect">
            <a:avLst/>
          </a:prstGeom>
        </p:spPr>
      </p:pic>
      <p:sp>
        <p:nvSpPr>
          <p:cNvPr id="165" name="Οβάλ 164">
            <a:extLst>
              <a:ext uri="{FF2B5EF4-FFF2-40B4-BE49-F238E27FC236}">
                <a16:creationId xmlns:a16="http://schemas.microsoft.com/office/drawing/2014/main" id="{2EA8E202-5268-4FFD-93C5-CFCB1FD364AF}"/>
              </a:ext>
            </a:extLst>
          </p:cNvPr>
          <p:cNvSpPr/>
          <p:nvPr/>
        </p:nvSpPr>
        <p:spPr>
          <a:xfrm>
            <a:off x="3707980" y="2823230"/>
            <a:ext cx="255711" cy="25571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166" name="Οβάλ 165">
            <a:extLst>
              <a:ext uri="{FF2B5EF4-FFF2-40B4-BE49-F238E27FC236}">
                <a16:creationId xmlns:a16="http://schemas.microsoft.com/office/drawing/2014/main" id="{59DED23E-741E-4975-97D3-4EF0C820D85E}"/>
              </a:ext>
            </a:extLst>
          </p:cNvPr>
          <p:cNvSpPr/>
          <p:nvPr/>
        </p:nvSpPr>
        <p:spPr>
          <a:xfrm>
            <a:off x="3704573" y="3972256"/>
            <a:ext cx="255711" cy="25571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168" name="Οβάλ 167">
            <a:extLst>
              <a:ext uri="{FF2B5EF4-FFF2-40B4-BE49-F238E27FC236}">
                <a16:creationId xmlns:a16="http://schemas.microsoft.com/office/drawing/2014/main" id="{F003872B-BFA1-484A-B3FB-48A96625C60B}"/>
              </a:ext>
            </a:extLst>
          </p:cNvPr>
          <p:cNvSpPr/>
          <p:nvPr/>
        </p:nvSpPr>
        <p:spPr>
          <a:xfrm>
            <a:off x="3704573" y="5082699"/>
            <a:ext cx="255711" cy="25571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169" name="Οβάλ 168">
            <a:extLst>
              <a:ext uri="{FF2B5EF4-FFF2-40B4-BE49-F238E27FC236}">
                <a16:creationId xmlns:a16="http://schemas.microsoft.com/office/drawing/2014/main" id="{CE0639A5-ACB4-4A79-A279-4C89058E888F}"/>
              </a:ext>
            </a:extLst>
          </p:cNvPr>
          <p:cNvSpPr/>
          <p:nvPr/>
        </p:nvSpPr>
        <p:spPr>
          <a:xfrm>
            <a:off x="7093858" y="3972255"/>
            <a:ext cx="255711" cy="25571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 Narrow" panose="020B0606020202030204" pitchFamily="34" charset="0"/>
              </a:rPr>
              <a:t>4</a:t>
            </a:r>
          </a:p>
        </p:txBody>
      </p:sp>
      <p:sp>
        <p:nvSpPr>
          <p:cNvPr id="171" name="Οβάλ 170">
            <a:extLst>
              <a:ext uri="{FF2B5EF4-FFF2-40B4-BE49-F238E27FC236}">
                <a16:creationId xmlns:a16="http://schemas.microsoft.com/office/drawing/2014/main" id="{271EE01A-5826-4409-A4D8-A9C4418623D0}"/>
              </a:ext>
            </a:extLst>
          </p:cNvPr>
          <p:cNvSpPr/>
          <p:nvPr/>
        </p:nvSpPr>
        <p:spPr>
          <a:xfrm>
            <a:off x="7086608" y="6001102"/>
            <a:ext cx="255711" cy="25571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 Narrow" panose="020B0606020202030204" pitchFamily="34" charset="0"/>
              </a:rPr>
              <a:t>7</a:t>
            </a:r>
          </a:p>
        </p:txBody>
      </p:sp>
      <p:pic>
        <p:nvPicPr>
          <p:cNvPr id="172" name="Εικόνα 171">
            <a:extLst>
              <a:ext uri="{FF2B5EF4-FFF2-40B4-BE49-F238E27FC236}">
                <a16:creationId xmlns:a16="http://schemas.microsoft.com/office/drawing/2014/main" id="{A6129166-596C-436A-B73B-0C032AF329A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1688" y="1243910"/>
            <a:ext cx="669316" cy="648000"/>
          </a:xfrm>
          <a:prstGeom prst="rect">
            <a:avLst/>
          </a:prstGeom>
        </p:spPr>
      </p:pic>
      <p:cxnSp>
        <p:nvCxnSpPr>
          <p:cNvPr id="173" name="Ευθύγραμμο βέλος σύνδεσης 172">
            <a:extLst>
              <a:ext uri="{FF2B5EF4-FFF2-40B4-BE49-F238E27FC236}">
                <a16:creationId xmlns:a16="http://schemas.microsoft.com/office/drawing/2014/main" id="{D940A2B5-8EFF-493E-B7B0-738562E37F24}"/>
              </a:ext>
            </a:extLst>
          </p:cNvPr>
          <p:cNvCxnSpPr>
            <a:cxnSpLocks/>
            <a:stCxn id="172" idx="1"/>
            <a:endCxn id="144" idx="3"/>
          </p:cNvCxnSpPr>
          <p:nvPr/>
        </p:nvCxnSpPr>
        <p:spPr>
          <a:xfrm flipH="1" flipV="1">
            <a:off x="9272553" y="1564812"/>
            <a:ext cx="139135" cy="3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Οβάλ 173">
            <a:extLst>
              <a:ext uri="{FF2B5EF4-FFF2-40B4-BE49-F238E27FC236}">
                <a16:creationId xmlns:a16="http://schemas.microsoft.com/office/drawing/2014/main" id="{01CEB2C7-7C4C-49DF-8084-461ADAB98963}"/>
              </a:ext>
            </a:extLst>
          </p:cNvPr>
          <p:cNvSpPr/>
          <p:nvPr/>
        </p:nvSpPr>
        <p:spPr>
          <a:xfrm>
            <a:off x="7091963" y="3615661"/>
            <a:ext cx="255711" cy="25571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 Narrow" panose="020B0606020202030204" pitchFamily="34" charset="0"/>
              </a:rPr>
              <a:t>5</a:t>
            </a:r>
          </a:p>
        </p:txBody>
      </p:sp>
      <p:sp>
        <p:nvSpPr>
          <p:cNvPr id="175" name="Οβάλ 174">
            <a:extLst>
              <a:ext uri="{FF2B5EF4-FFF2-40B4-BE49-F238E27FC236}">
                <a16:creationId xmlns:a16="http://schemas.microsoft.com/office/drawing/2014/main" id="{5B7853D6-641D-4D4E-94CE-CC514898C943}"/>
              </a:ext>
            </a:extLst>
          </p:cNvPr>
          <p:cNvSpPr/>
          <p:nvPr/>
        </p:nvSpPr>
        <p:spPr>
          <a:xfrm>
            <a:off x="7089029" y="3144717"/>
            <a:ext cx="255711" cy="25571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 Narrow" panose="020B0606020202030204" pitchFamily="34" charset="0"/>
              </a:rPr>
              <a:t>6</a:t>
            </a:r>
          </a:p>
        </p:txBody>
      </p:sp>
      <p:cxnSp>
        <p:nvCxnSpPr>
          <p:cNvPr id="176" name="Γραμμή σύνδεσης: Καμπύλη 175">
            <a:extLst>
              <a:ext uri="{FF2B5EF4-FFF2-40B4-BE49-F238E27FC236}">
                <a16:creationId xmlns:a16="http://schemas.microsoft.com/office/drawing/2014/main" id="{18A52B25-9262-4C1C-9452-CABC5C8A44EE}"/>
              </a:ext>
            </a:extLst>
          </p:cNvPr>
          <p:cNvCxnSpPr>
            <a:stCxn id="109" idx="5"/>
            <a:endCxn id="112" idx="3"/>
          </p:cNvCxnSpPr>
          <p:nvPr/>
        </p:nvCxnSpPr>
        <p:spPr>
          <a:xfrm rot="5400000" flipH="1" flipV="1">
            <a:off x="4958156" y="4098982"/>
            <a:ext cx="927" cy="587791"/>
          </a:xfrm>
          <a:prstGeom prst="curvedConnector3">
            <a:avLst>
              <a:gd name="adj1" fmla="val -29012406"/>
            </a:avLst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Οβάλ 178">
            <a:extLst>
              <a:ext uri="{FF2B5EF4-FFF2-40B4-BE49-F238E27FC236}">
                <a16:creationId xmlns:a16="http://schemas.microsoft.com/office/drawing/2014/main" id="{2B3DD98B-92B1-4BE3-824C-4A8DD9321DC8}"/>
              </a:ext>
            </a:extLst>
          </p:cNvPr>
          <p:cNvSpPr/>
          <p:nvPr/>
        </p:nvSpPr>
        <p:spPr>
          <a:xfrm>
            <a:off x="7086609" y="2545917"/>
            <a:ext cx="255711" cy="25571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 Narrow" panose="020B0606020202030204" pitchFamily="34" charset="0"/>
              </a:rPr>
              <a:t>8</a:t>
            </a:r>
          </a:p>
        </p:txBody>
      </p:sp>
      <p:sp>
        <p:nvSpPr>
          <p:cNvPr id="180" name="Οβάλ 179">
            <a:extLst>
              <a:ext uri="{FF2B5EF4-FFF2-40B4-BE49-F238E27FC236}">
                <a16:creationId xmlns:a16="http://schemas.microsoft.com/office/drawing/2014/main" id="{6CD95CC8-FE17-4E74-B5E7-5F1196EEA315}"/>
              </a:ext>
            </a:extLst>
          </p:cNvPr>
          <p:cNvSpPr/>
          <p:nvPr/>
        </p:nvSpPr>
        <p:spPr>
          <a:xfrm>
            <a:off x="7094277" y="1291320"/>
            <a:ext cx="255711" cy="25571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 Narrow" panose="020B0606020202030204" pitchFamily="34" charset="0"/>
              </a:rPr>
              <a:t>9</a:t>
            </a:r>
          </a:p>
        </p:txBody>
      </p:sp>
      <p:sp>
        <p:nvSpPr>
          <p:cNvPr id="182" name="Ορθογώνιο 181">
            <a:extLst>
              <a:ext uri="{FF2B5EF4-FFF2-40B4-BE49-F238E27FC236}">
                <a16:creationId xmlns:a16="http://schemas.microsoft.com/office/drawing/2014/main" id="{554D2775-81B8-444C-85B9-BCD4BBEBB2D8}"/>
              </a:ext>
            </a:extLst>
          </p:cNvPr>
          <p:cNvSpPr/>
          <p:nvPr/>
        </p:nvSpPr>
        <p:spPr>
          <a:xfrm>
            <a:off x="8767812" y="4696583"/>
            <a:ext cx="5581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Arial Narrow" panose="020B0606020202030204" pitchFamily="34" charset="0"/>
              </a:rPr>
              <a:t>D5.x.2</a:t>
            </a:r>
            <a:endParaRPr lang="en-US" sz="1200" dirty="0"/>
          </a:p>
        </p:txBody>
      </p:sp>
      <p:sp>
        <p:nvSpPr>
          <p:cNvPr id="183" name="Ορθογώνιο 182">
            <a:extLst>
              <a:ext uri="{FF2B5EF4-FFF2-40B4-BE49-F238E27FC236}">
                <a16:creationId xmlns:a16="http://schemas.microsoft.com/office/drawing/2014/main" id="{9AA142B1-CBBA-4EBE-811C-5ABFB1DCDFD1}"/>
              </a:ext>
            </a:extLst>
          </p:cNvPr>
          <p:cNvSpPr/>
          <p:nvPr/>
        </p:nvSpPr>
        <p:spPr>
          <a:xfrm>
            <a:off x="8785140" y="941753"/>
            <a:ext cx="5581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Arial Narrow" panose="020B0606020202030204" pitchFamily="34" charset="0"/>
              </a:rPr>
              <a:t>D5.x.1</a:t>
            </a:r>
            <a:endParaRPr lang="en-US" sz="1200" dirty="0"/>
          </a:p>
        </p:txBody>
      </p:sp>
      <p:sp>
        <p:nvSpPr>
          <p:cNvPr id="185" name="Διάγραμμα ροής: Μαγνητικός δίσκος 184">
            <a:extLst>
              <a:ext uri="{FF2B5EF4-FFF2-40B4-BE49-F238E27FC236}">
                <a16:creationId xmlns:a16="http://schemas.microsoft.com/office/drawing/2014/main" id="{83F35DA0-24E0-4808-86D5-E508AF398836}"/>
              </a:ext>
            </a:extLst>
          </p:cNvPr>
          <p:cNvSpPr/>
          <p:nvPr/>
        </p:nvSpPr>
        <p:spPr>
          <a:xfrm>
            <a:off x="982237" y="4682128"/>
            <a:ext cx="1471661" cy="808625"/>
          </a:xfrm>
          <a:prstGeom prst="flowChartMagneticDisk">
            <a:avLst/>
          </a:prstGeom>
          <a:solidFill>
            <a:srgbClr val="0094D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e-Learning</a:t>
            </a:r>
          </a:p>
          <a:p>
            <a:pPr algn="ctr"/>
            <a:r>
              <a:rPr lang="en-US" sz="1600" dirty="0">
                <a:latin typeface="Arial Narrow" panose="020B0606020202030204" pitchFamily="34" charset="0"/>
              </a:rPr>
              <a:t>database</a:t>
            </a:r>
          </a:p>
        </p:txBody>
      </p:sp>
      <p:pic>
        <p:nvPicPr>
          <p:cNvPr id="77" name="Εικόνα 76" descr="Logo of Cross4all">
            <a:extLst>
              <a:ext uri="{FF2B5EF4-FFF2-40B4-BE49-F238E27FC236}">
                <a16:creationId xmlns:a16="http://schemas.microsoft.com/office/drawing/2014/main" id="{5A3ECCF3-F210-4173-A3BF-00FEE801F5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745" y="81299"/>
            <a:ext cx="3207266" cy="157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576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Τίτλος 1">
            <a:extLst>
              <a:ext uri="{FF2B5EF4-FFF2-40B4-BE49-F238E27FC236}">
                <a16:creationId xmlns:a16="http://schemas.microsoft.com/office/drawing/2014/main" id="{07553E45-531D-4B23-BB57-2DBEFE15D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304" y="2246687"/>
            <a:ext cx="8305800" cy="424732"/>
          </a:xfr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36298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Project Sticker</a:t>
            </a:r>
            <a:endParaRPr lang="el-GR" sz="2400" dirty="0">
              <a:solidFill>
                <a:srgbClr val="A36298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8" name="Εικόνα 7" descr="Project sticker">
            <a:extLst>
              <a:ext uri="{FF2B5EF4-FFF2-40B4-BE49-F238E27FC236}">
                <a16:creationId xmlns:a16="http://schemas.microsoft.com/office/drawing/2014/main" id="{8D6F57F5-D484-42B4-9C85-09DB5E92D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896" y="224673"/>
            <a:ext cx="8014208" cy="640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3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E270331-5BDA-4E44-8A56-BCCB7A274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identification &amp; Consortium</a:t>
            </a:r>
          </a:p>
        </p:txBody>
      </p:sp>
      <p:pic>
        <p:nvPicPr>
          <p:cNvPr id="33" name="Εικόνα 32">
            <a:extLst>
              <a:ext uri="{FF2B5EF4-FFF2-40B4-BE49-F238E27FC236}">
                <a16:creationId xmlns:a16="http://schemas.microsoft.com/office/drawing/2014/main" id="{9EBE3EC9-A076-4F14-ABF6-5CAEDD09C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FF386543-363F-4207-9E4C-B24778E87737}"/>
              </a:ext>
            </a:extLst>
          </p:cNvPr>
          <p:cNvSpPr/>
          <p:nvPr/>
        </p:nvSpPr>
        <p:spPr>
          <a:xfrm>
            <a:off x="0" y="0"/>
            <a:ext cx="7815466" cy="6858000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4561B0C-4471-4CFF-820C-3A1032912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18634" y="0"/>
            <a:ext cx="437336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6EFE34-6DA4-4C56-81B7-A1B436FC9A8F}"/>
              </a:ext>
            </a:extLst>
          </p:cNvPr>
          <p:cNvSpPr txBox="1"/>
          <p:nvPr/>
        </p:nvSpPr>
        <p:spPr>
          <a:xfrm>
            <a:off x="8803511" y="462100"/>
            <a:ext cx="2616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A3629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Partners </a:t>
            </a:r>
            <a:br>
              <a:rPr lang="en-US" sz="1400" dirty="0">
                <a:solidFill>
                  <a:srgbClr val="A3629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400" dirty="0">
                <a:solidFill>
                  <a:srgbClr val="A3629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Greece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311B40-143B-4189-899E-5E5130B402EA}"/>
              </a:ext>
            </a:extLst>
          </p:cNvPr>
          <p:cNvSpPr txBox="1"/>
          <p:nvPr/>
        </p:nvSpPr>
        <p:spPr>
          <a:xfrm>
            <a:off x="8803511" y="3719000"/>
            <a:ext cx="31713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A36298"/>
                </a:solidFill>
                <a:latin typeface="Montserrat Black" panose="00000A00000000000000" pitchFamily="50" charset="0"/>
              </a:defRPr>
            </a:lvl1pPr>
          </a:lstStyle>
          <a:p>
            <a:r>
              <a:rPr lang="en-US" sz="13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Partners from </a:t>
            </a:r>
            <a:br>
              <a:rPr lang="en-US" sz="13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3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North Macedonia</a:t>
            </a:r>
            <a:endParaRPr lang="en-US" sz="13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F8C6C-F2B1-4813-AE49-EE3B35A9F2E9}"/>
              </a:ext>
            </a:extLst>
          </p:cNvPr>
          <p:cNvSpPr txBox="1"/>
          <p:nvPr/>
        </p:nvSpPr>
        <p:spPr>
          <a:xfrm>
            <a:off x="8165947" y="4334594"/>
            <a:ext cx="281771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University of St. </a:t>
            </a:r>
            <a:r>
              <a:rPr lang="en-GB" sz="1400" dirty="0" err="1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Kliment</a:t>
            </a:r>
            <a:r>
              <a:rPr lang="en-GB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</a:t>
            </a:r>
            <a:r>
              <a:rPr lang="en-GB" sz="1400" dirty="0" err="1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Ohridski</a:t>
            </a:r>
            <a:r>
              <a:rPr lang="en-GB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- Bitola</a:t>
            </a:r>
            <a:br>
              <a:rPr lang="el-GR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r>
              <a:rPr lang="en-GB" sz="1400" i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Faculty of </a:t>
            </a:r>
            <a:r>
              <a:rPr lang="en-US" sz="1400" i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ICT</a:t>
            </a:r>
            <a:r>
              <a:rPr lang="en-GB" sz="1400" i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</a:t>
            </a:r>
            <a:br>
              <a:rPr lang="el-GR" sz="1400" i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r>
              <a:rPr lang="en-US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hlinkClick r:id="rId4"/>
              </a:rPr>
              <a:t>www.fikt.uklo.edu.mk</a:t>
            </a:r>
            <a:r>
              <a:rPr lang="en-US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</a:t>
            </a:r>
          </a:p>
          <a:p>
            <a:endParaRPr lang="en-US" sz="1400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r>
              <a:rPr lang="en-GB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Municipality of </a:t>
            </a:r>
            <a:r>
              <a:rPr lang="en-GB" sz="1400" dirty="0" err="1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Ohrid</a:t>
            </a:r>
            <a:br>
              <a:rPr lang="en-GB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r>
              <a:rPr lang="en-US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hlinkClick r:id="rId5"/>
              </a:rPr>
              <a:t>www.ohrid.gov.mk</a:t>
            </a:r>
            <a:r>
              <a:rPr lang="en-US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</a:t>
            </a:r>
          </a:p>
          <a:p>
            <a:endParaRPr lang="en-US" sz="1400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r>
              <a:rPr lang="en-GB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Institute for prevention, treatment &amp; rehabilitation</a:t>
            </a:r>
            <a:br>
              <a:rPr lang="en-GB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r>
              <a:rPr lang="en-GB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of cardiovascular diseases St. Stefan </a:t>
            </a:r>
            <a:r>
              <a:rPr lang="en-GB" sz="1400" dirty="0" err="1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Ohrid</a:t>
            </a:r>
            <a:br>
              <a:rPr lang="en-GB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r>
              <a:rPr lang="en-US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hlinkClick r:id="rId6"/>
              </a:rPr>
              <a:t>www.bcentermaritza.weebly.com</a:t>
            </a:r>
            <a:r>
              <a:rPr lang="en-US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7F7F63-BA42-42A0-9EC0-F8DBE5D53E47}"/>
              </a:ext>
            </a:extLst>
          </p:cNvPr>
          <p:cNvSpPr txBox="1"/>
          <p:nvPr/>
        </p:nvSpPr>
        <p:spPr>
          <a:xfrm>
            <a:off x="8165949" y="1078689"/>
            <a:ext cx="25543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Aristotle University of Thessaloniki </a:t>
            </a:r>
            <a:br>
              <a:rPr lang="en-GB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r>
              <a:rPr lang="en-GB" sz="1400" i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Department of Medicine</a:t>
            </a:r>
            <a:br>
              <a:rPr lang="en-GB" sz="1400" i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r>
              <a:rPr lang="en-US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hlinkClick r:id="rId7"/>
              </a:rPr>
              <a:t>www1.med.auth.gr/depts/lomi/</a:t>
            </a:r>
            <a:r>
              <a:rPr lang="en-US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</a:t>
            </a:r>
          </a:p>
          <a:p>
            <a:endParaRPr lang="en-US" sz="1400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r>
              <a:rPr lang="en-GB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National Confederation of Disabled People </a:t>
            </a:r>
            <a:r>
              <a:rPr lang="en-GB" sz="1400" i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Branch of Northern Greece</a:t>
            </a:r>
            <a:endParaRPr lang="en-US" sz="1400" i="1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r>
              <a:rPr lang="en-US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hlinkClick r:id="rId8"/>
              </a:rPr>
              <a:t>www.esamea.gr</a:t>
            </a:r>
            <a:r>
              <a:rPr lang="en-US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 </a:t>
            </a:r>
          </a:p>
          <a:p>
            <a:endParaRPr lang="en-US" sz="1400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r>
              <a:rPr lang="en-GB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Municipality of Neapoli-</a:t>
            </a:r>
            <a:r>
              <a:rPr lang="en-GB" sz="1400" dirty="0" err="1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Sykies</a:t>
            </a:r>
            <a:br>
              <a:rPr lang="en-GB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r>
              <a:rPr lang="en-US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hlinkClick r:id="rId9"/>
              </a:rPr>
              <a:t>www.dimosneapolis-sykeon.gr</a:t>
            </a:r>
            <a:r>
              <a:rPr lang="el-GR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</a:t>
            </a:r>
            <a:r>
              <a:rPr lang="en-US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</a:t>
            </a:r>
          </a:p>
        </p:txBody>
      </p:sp>
      <p:sp>
        <p:nvSpPr>
          <p:cNvPr id="39" name="Ορθογώνιο 38">
            <a:extLst>
              <a:ext uri="{FF2B5EF4-FFF2-40B4-BE49-F238E27FC236}">
                <a16:creationId xmlns:a16="http://schemas.microsoft.com/office/drawing/2014/main" id="{783345C1-5D0B-4A4C-A6DF-D6D770AA1E87}"/>
              </a:ext>
            </a:extLst>
          </p:cNvPr>
          <p:cNvSpPr/>
          <p:nvPr/>
        </p:nvSpPr>
        <p:spPr>
          <a:xfrm>
            <a:off x="259722" y="684574"/>
            <a:ext cx="2484782" cy="307777"/>
          </a:xfrm>
          <a:prstGeom prst="rect">
            <a:avLst/>
          </a:prstGeom>
          <a:solidFill>
            <a:srgbClr val="FF0000">
              <a:alpha val="21000"/>
            </a:srgbClr>
          </a:solidFill>
        </p:spPr>
        <p:txBody>
          <a:bodyPr wrap="square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PROJECT TITLE</a:t>
            </a:r>
            <a:endParaRPr lang="en-GB" sz="1400" b="1" dirty="0">
              <a:solidFill>
                <a:schemeClr val="bg1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40" name="Ορθογώνιο 39">
            <a:extLst>
              <a:ext uri="{FF2B5EF4-FFF2-40B4-BE49-F238E27FC236}">
                <a16:creationId xmlns:a16="http://schemas.microsoft.com/office/drawing/2014/main" id="{488CBB38-E7A4-4C3E-87F1-66D7174C954C}"/>
              </a:ext>
            </a:extLst>
          </p:cNvPr>
          <p:cNvSpPr/>
          <p:nvPr/>
        </p:nvSpPr>
        <p:spPr>
          <a:xfrm>
            <a:off x="259723" y="1965677"/>
            <a:ext cx="2484782" cy="307777"/>
          </a:xfrm>
          <a:prstGeom prst="rect">
            <a:avLst/>
          </a:prstGeom>
          <a:solidFill>
            <a:srgbClr val="FF0000">
              <a:alpha val="21000"/>
            </a:srgbClr>
          </a:solidFill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MAX DURATION</a:t>
            </a:r>
          </a:p>
        </p:txBody>
      </p:sp>
      <p:sp>
        <p:nvSpPr>
          <p:cNvPr id="41" name="Ορθογώνιο 40">
            <a:extLst>
              <a:ext uri="{FF2B5EF4-FFF2-40B4-BE49-F238E27FC236}">
                <a16:creationId xmlns:a16="http://schemas.microsoft.com/office/drawing/2014/main" id="{88741A2B-97B0-460E-9E62-21DF2ACEC322}"/>
              </a:ext>
            </a:extLst>
          </p:cNvPr>
          <p:cNvSpPr/>
          <p:nvPr/>
        </p:nvSpPr>
        <p:spPr>
          <a:xfrm>
            <a:off x="4035551" y="1965677"/>
            <a:ext cx="2484782" cy="307777"/>
          </a:xfrm>
          <a:prstGeom prst="rect">
            <a:avLst/>
          </a:prstGeom>
          <a:solidFill>
            <a:srgbClr val="FF0000">
              <a:alpha val="21000"/>
            </a:srgbClr>
          </a:solidFill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MAX BUDGET</a:t>
            </a:r>
          </a:p>
        </p:txBody>
      </p:sp>
      <p:sp>
        <p:nvSpPr>
          <p:cNvPr id="42" name="Ορθογώνιο 41">
            <a:extLst>
              <a:ext uri="{FF2B5EF4-FFF2-40B4-BE49-F238E27FC236}">
                <a16:creationId xmlns:a16="http://schemas.microsoft.com/office/drawing/2014/main" id="{67481C9E-F7FB-4640-A870-A3234A0231D6}"/>
              </a:ext>
            </a:extLst>
          </p:cNvPr>
          <p:cNvSpPr/>
          <p:nvPr/>
        </p:nvSpPr>
        <p:spPr>
          <a:xfrm>
            <a:off x="259723" y="4219400"/>
            <a:ext cx="2484781" cy="307777"/>
          </a:xfrm>
          <a:prstGeom prst="rect">
            <a:avLst/>
          </a:prstGeom>
          <a:solidFill>
            <a:srgbClr val="FF0000">
              <a:alpha val="21000"/>
            </a:srgbClr>
          </a:solidFill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RESULTS INDICATORS</a:t>
            </a:r>
          </a:p>
        </p:txBody>
      </p:sp>
      <p:sp>
        <p:nvSpPr>
          <p:cNvPr id="44" name="Ορθογώνιο 43">
            <a:extLst>
              <a:ext uri="{FF2B5EF4-FFF2-40B4-BE49-F238E27FC236}">
                <a16:creationId xmlns:a16="http://schemas.microsoft.com/office/drawing/2014/main" id="{C5BC0640-7509-4728-9977-46EDB5F77EC4}"/>
              </a:ext>
            </a:extLst>
          </p:cNvPr>
          <p:cNvSpPr/>
          <p:nvPr/>
        </p:nvSpPr>
        <p:spPr>
          <a:xfrm>
            <a:off x="259723" y="5516483"/>
            <a:ext cx="2484781" cy="307777"/>
          </a:xfrm>
          <a:prstGeom prst="rect">
            <a:avLst/>
          </a:prstGeom>
          <a:solidFill>
            <a:srgbClr val="FF0000">
              <a:alpha val="21000"/>
            </a:srgbClr>
          </a:solidFill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OUTPUT INDICATORS</a:t>
            </a:r>
          </a:p>
        </p:txBody>
      </p:sp>
      <p:sp>
        <p:nvSpPr>
          <p:cNvPr id="51" name="Ορθογώνιο 50">
            <a:extLst>
              <a:ext uri="{FF2B5EF4-FFF2-40B4-BE49-F238E27FC236}">
                <a16:creationId xmlns:a16="http://schemas.microsoft.com/office/drawing/2014/main" id="{33E7EDC9-0496-4C89-BBA0-2620F76A6423}"/>
              </a:ext>
            </a:extLst>
          </p:cNvPr>
          <p:cNvSpPr/>
          <p:nvPr/>
        </p:nvSpPr>
        <p:spPr>
          <a:xfrm>
            <a:off x="259721" y="963919"/>
            <a:ext cx="7098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1st CALL FOR PROJECT PROPOSALS (SO1.2)</a:t>
            </a:r>
          </a:p>
        </p:txBody>
      </p:sp>
      <p:sp>
        <p:nvSpPr>
          <p:cNvPr id="52" name="Ορθογώνιο 51">
            <a:extLst>
              <a:ext uri="{FF2B5EF4-FFF2-40B4-BE49-F238E27FC236}">
                <a16:creationId xmlns:a16="http://schemas.microsoft.com/office/drawing/2014/main" id="{974EA86A-2939-4E49-AC35-5F9FF018F68F}"/>
              </a:ext>
            </a:extLst>
          </p:cNvPr>
          <p:cNvSpPr/>
          <p:nvPr/>
        </p:nvSpPr>
        <p:spPr>
          <a:xfrm>
            <a:off x="242376" y="2244315"/>
            <a:ext cx="25052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24 months</a:t>
            </a:r>
          </a:p>
        </p:txBody>
      </p:sp>
      <p:sp>
        <p:nvSpPr>
          <p:cNvPr id="53" name="Ορθογώνιο 52">
            <a:extLst>
              <a:ext uri="{FF2B5EF4-FFF2-40B4-BE49-F238E27FC236}">
                <a16:creationId xmlns:a16="http://schemas.microsoft.com/office/drawing/2014/main" id="{25150DAD-D4E4-4D97-A667-4CBC3394C185}"/>
              </a:ext>
            </a:extLst>
          </p:cNvPr>
          <p:cNvSpPr/>
          <p:nvPr/>
        </p:nvSpPr>
        <p:spPr>
          <a:xfrm>
            <a:off x="4026053" y="2236680"/>
            <a:ext cx="24847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€</a:t>
            </a:r>
            <a:r>
              <a:rPr lang="en-GB" sz="24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1.500.000</a:t>
            </a:r>
            <a:r>
              <a:rPr lang="el-GR" sz="24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,00</a:t>
            </a:r>
            <a:endParaRPr lang="en-GB" sz="2400" dirty="0">
              <a:solidFill>
                <a:schemeClr val="bg1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55" name="Ορθογώνιο 54">
            <a:extLst>
              <a:ext uri="{FF2B5EF4-FFF2-40B4-BE49-F238E27FC236}">
                <a16:creationId xmlns:a16="http://schemas.microsoft.com/office/drawing/2014/main" id="{A3607C22-EA46-462E-B784-7E46C3052798}"/>
              </a:ext>
            </a:extLst>
          </p:cNvPr>
          <p:cNvSpPr/>
          <p:nvPr/>
        </p:nvSpPr>
        <p:spPr>
          <a:xfrm>
            <a:off x="242375" y="4499589"/>
            <a:ext cx="63041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Population having access to health services</a:t>
            </a:r>
          </a:p>
          <a:p>
            <a:r>
              <a:rPr lang="en-US" sz="24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Population having access to social services</a:t>
            </a:r>
          </a:p>
        </p:txBody>
      </p:sp>
      <p:sp>
        <p:nvSpPr>
          <p:cNvPr id="56" name="Ορθογώνιο 55">
            <a:extLst>
              <a:ext uri="{FF2B5EF4-FFF2-40B4-BE49-F238E27FC236}">
                <a16:creationId xmlns:a16="http://schemas.microsoft.com/office/drawing/2014/main" id="{F9AB25B8-1460-4943-850C-0A9E0EE1C776}"/>
              </a:ext>
            </a:extLst>
          </p:cNvPr>
          <p:cNvSpPr/>
          <p:nvPr/>
        </p:nvSpPr>
        <p:spPr>
          <a:xfrm>
            <a:off x="250224" y="5783091"/>
            <a:ext cx="66280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Population covered by improved health services</a:t>
            </a:r>
          </a:p>
          <a:p>
            <a:r>
              <a:rPr lang="en-US" sz="24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Population covered by improved social services</a:t>
            </a:r>
          </a:p>
        </p:txBody>
      </p:sp>
      <p:pic>
        <p:nvPicPr>
          <p:cNvPr id="5" name="Εικόνα 4" descr="Flag of Greece">
            <a:extLst>
              <a:ext uri="{FF2B5EF4-FFF2-40B4-BE49-F238E27FC236}">
                <a16:creationId xmlns:a16="http://schemas.microsoft.com/office/drawing/2014/main" id="{6E070E15-A64F-4459-B174-8BAF00C71A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583" y="511839"/>
            <a:ext cx="548666" cy="365549"/>
          </a:xfrm>
          <a:prstGeom prst="rect">
            <a:avLst/>
          </a:prstGeom>
        </p:spPr>
      </p:pic>
      <p:pic>
        <p:nvPicPr>
          <p:cNvPr id="10" name="Εικόνα 9" descr="Flag of North Macedonia">
            <a:extLst>
              <a:ext uri="{FF2B5EF4-FFF2-40B4-BE49-F238E27FC236}">
                <a16:creationId xmlns:a16="http://schemas.microsoft.com/office/drawing/2014/main" id="{75646649-2357-42FA-989B-0523CDBD14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853" y="3807610"/>
            <a:ext cx="552652" cy="362941"/>
          </a:xfrm>
          <a:prstGeom prst="rect">
            <a:avLst/>
          </a:prstGeom>
        </p:spPr>
      </p:pic>
      <p:pic>
        <p:nvPicPr>
          <p:cNvPr id="15" name="Εικόνα 14" descr="Logo of LB1-auTH">
            <a:extLst>
              <a:ext uri="{FF2B5EF4-FFF2-40B4-BE49-F238E27FC236}">
                <a16:creationId xmlns:a16="http://schemas.microsoft.com/office/drawing/2014/main" id="{CA6C6967-F302-469C-907A-AAD01BF624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665" y="1078689"/>
            <a:ext cx="640373" cy="640373"/>
          </a:xfrm>
          <a:prstGeom prst="rect">
            <a:avLst/>
          </a:prstGeom>
        </p:spPr>
      </p:pic>
      <p:pic>
        <p:nvPicPr>
          <p:cNvPr id="24" name="Εικόνα 23" descr="Logo of PB2 - FIKT">
            <a:extLst>
              <a:ext uri="{FF2B5EF4-FFF2-40B4-BE49-F238E27FC236}">
                <a16:creationId xmlns:a16="http://schemas.microsoft.com/office/drawing/2014/main" id="{71BC6D38-31A6-400B-89CB-9BDDC28AD6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52" y="4332062"/>
            <a:ext cx="473197" cy="708601"/>
          </a:xfrm>
          <a:prstGeom prst="rect">
            <a:avLst/>
          </a:prstGeom>
        </p:spPr>
      </p:pic>
      <p:pic>
        <p:nvPicPr>
          <p:cNvPr id="27" name="Εικόνα 26" descr="Logo of PB4 - Ohrid">
            <a:extLst>
              <a:ext uri="{FF2B5EF4-FFF2-40B4-BE49-F238E27FC236}">
                <a16:creationId xmlns:a16="http://schemas.microsoft.com/office/drawing/2014/main" id="{948B799E-69D7-4EAD-B418-33B1BADF20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100" y="5303572"/>
            <a:ext cx="1089419" cy="361489"/>
          </a:xfrm>
          <a:prstGeom prst="rect">
            <a:avLst/>
          </a:prstGeom>
        </p:spPr>
      </p:pic>
      <p:pic>
        <p:nvPicPr>
          <p:cNvPr id="30" name="Εικόνα 29" descr="Logo of PB6 - CCD">
            <a:extLst>
              <a:ext uri="{FF2B5EF4-FFF2-40B4-BE49-F238E27FC236}">
                <a16:creationId xmlns:a16="http://schemas.microsoft.com/office/drawing/2014/main" id="{A4EAA045-BC06-4431-99A6-089C9051E89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205" y="5877299"/>
            <a:ext cx="608954" cy="608954"/>
          </a:xfrm>
          <a:prstGeom prst="rect">
            <a:avLst/>
          </a:prstGeom>
        </p:spPr>
      </p:pic>
      <p:pic>
        <p:nvPicPr>
          <p:cNvPr id="7" name="Εικόνα 6" descr="Logo of PB5 - MoNS">
            <a:extLst>
              <a:ext uri="{FF2B5EF4-FFF2-40B4-BE49-F238E27FC236}">
                <a16:creationId xmlns:a16="http://schemas.microsoft.com/office/drawing/2014/main" id="{760D9D99-59F0-4201-93D0-6F9B5E1598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281" y="2691949"/>
            <a:ext cx="909137" cy="655487"/>
          </a:xfrm>
          <a:prstGeom prst="rect">
            <a:avLst/>
          </a:prstGeom>
        </p:spPr>
      </p:pic>
      <p:pic>
        <p:nvPicPr>
          <p:cNvPr id="11" name="Εικόνα 10" descr="Logo of PB3 - NCDP">
            <a:extLst>
              <a:ext uri="{FF2B5EF4-FFF2-40B4-BE49-F238E27FC236}">
                <a16:creationId xmlns:a16="http://schemas.microsoft.com/office/drawing/2014/main" id="{2A5630D4-4AF0-42F9-8BE8-22B295AF7E5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365" y="1870574"/>
            <a:ext cx="760967" cy="655487"/>
          </a:xfrm>
          <a:prstGeom prst="rect">
            <a:avLst/>
          </a:prstGeom>
        </p:spPr>
      </p:pic>
      <p:sp>
        <p:nvSpPr>
          <p:cNvPr id="36" name="Ορθογώνιο 35">
            <a:extLst>
              <a:ext uri="{FF2B5EF4-FFF2-40B4-BE49-F238E27FC236}">
                <a16:creationId xmlns:a16="http://schemas.microsoft.com/office/drawing/2014/main" id="{58AB9F08-170D-42A3-A9DE-2215AA876978}"/>
              </a:ext>
            </a:extLst>
          </p:cNvPr>
          <p:cNvSpPr/>
          <p:nvPr/>
        </p:nvSpPr>
        <p:spPr>
          <a:xfrm>
            <a:off x="277068" y="2906520"/>
            <a:ext cx="2484782" cy="307777"/>
          </a:xfrm>
          <a:prstGeom prst="rect">
            <a:avLst/>
          </a:prstGeom>
          <a:solidFill>
            <a:srgbClr val="FF0000">
              <a:alpha val="21000"/>
            </a:srgbClr>
          </a:solidFill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MAX </a:t>
            </a:r>
            <a:r>
              <a:rPr lang="en-US" sz="1400" b="1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SIZE OF PARTNERSHIPS</a:t>
            </a:r>
            <a:endParaRPr lang="en-GB" sz="1400" b="1" dirty="0">
              <a:solidFill>
                <a:schemeClr val="bg1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37" name="Ορθογώνιο 36">
            <a:extLst>
              <a:ext uri="{FF2B5EF4-FFF2-40B4-BE49-F238E27FC236}">
                <a16:creationId xmlns:a16="http://schemas.microsoft.com/office/drawing/2014/main" id="{25F08869-B584-47AA-A035-9938A31E45FD}"/>
              </a:ext>
            </a:extLst>
          </p:cNvPr>
          <p:cNvSpPr/>
          <p:nvPr/>
        </p:nvSpPr>
        <p:spPr>
          <a:xfrm>
            <a:off x="259721" y="3185158"/>
            <a:ext cx="25052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6 beneficiaries</a:t>
            </a:r>
          </a:p>
        </p:txBody>
      </p:sp>
      <p:sp>
        <p:nvSpPr>
          <p:cNvPr id="43" name="Οβάλ 42">
            <a:extLst>
              <a:ext uri="{FF2B5EF4-FFF2-40B4-BE49-F238E27FC236}">
                <a16:creationId xmlns:a16="http://schemas.microsoft.com/office/drawing/2014/main" id="{F67A9564-6829-468B-B6D1-21CE8AB52EBA}"/>
              </a:ext>
            </a:extLst>
          </p:cNvPr>
          <p:cNvSpPr/>
          <p:nvPr/>
        </p:nvSpPr>
        <p:spPr>
          <a:xfrm>
            <a:off x="6351529" y="216602"/>
            <a:ext cx="1093842" cy="1117765"/>
          </a:xfrm>
          <a:prstGeom prst="ellipse">
            <a:avLst/>
          </a:prstGeom>
          <a:solidFill>
            <a:srgbClr val="FF0000">
              <a:alpha val="37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Ορθογώνιο 44">
            <a:extLst>
              <a:ext uri="{FF2B5EF4-FFF2-40B4-BE49-F238E27FC236}">
                <a16:creationId xmlns:a16="http://schemas.microsoft.com/office/drawing/2014/main" id="{D0EA4B5F-705E-49AE-B1B6-4DFEFECA9DB4}"/>
              </a:ext>
            </a:extLst>
          </p:cNvPr>
          <p:cNvSpPr/>
          <p:nvPr/>
        </p:nvSpPr>
        <p:spPr>
          <a:xfrm>
            <a:off x="6560277" y="368534"/>
            <a:ext cx="6190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</a:t>
            </a:r>
            <a:b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1.2</a:t>
            </a:r>
          </a:p>
        </p:txBody>
      </p:sp>
    </p:spTree>
    <p:extLst>
      <p:ext uri="{BB962C8B-B14F-4D97-AF65-F5344CB8AC3E}">
        <p14:creationId xmlns:p14="http://schemas.microsoft.com/office/powerpoint/2010/main" val="223462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E93FAAE-A413-4B44-8F74-4775E10E1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Budget distribution</a:t>
            </a:r>
          </a:p>
        </p:txBody>
      </p:sp>
      <p:pic>
        <p:nvPicPr>
          <p:cNvPr id="34" name="Εικόνα 33">
            <a:extLst>
              <a:ext uri="{FF2B5EF4-FFF2-40B4-BE49-F238E27FC236}">
                <a16:creationId xmlns:a16="http://schemas.microsoft.com/office/drawing/2014/main" id="{084C6149-99E1-4D8C-8A4F-E3132DBB2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Ορθογώνιο 32">
            <a:extLst>
              <a:ext uri="{FF2B5EF4-FFF2-40B4-BE49-F238E27FC236}">
                <a16:creationId xmlns:a16="http://schemas.microsoft.com/office/drawing/2014/main" id="{939C89CB-9063-4D83-9A86-40E52A18B895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7" name="Γράφημα 46" descr="Budget distribution per beneficiary and per country">
            <a:extLst>
              <a:ext uri="{FF2B5EF4-FFF2-40B4-BE49-F238E27FC236}">
                <a16:creationId xmlns:a16="http://schemas.microsoft.com/office/drawing/2014/main" id="{9C94564C-B196-42C1-9C3C-EC58D0812F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6262446"/>
              </p:ext>
            </p:extLst>
          </p:nvPr>
        </p:nvGraphicFramePr>
        <p:xfrm>
          <a:off x="906684" y="3101160"/>
          <a:ext cx="3938226" cy="2609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9" name="Γράφημα 28" descr="budget distribution per budget line">
            <a:extLst>
              <a:ext uri="{FF2B5EF4-FFF2-40B4-BE49-F238E27FC236}">
                <a16:creationId xmlns:a16="http://schemas.microsoft.com/office/drawing/2014/main" id="{451DAF9D-DA66-40B3-AB88-F41B44A045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1451469"/>
              </p:ext>
            </p:extLst>
          </p:nvPr>
        </p:nvGraphicFramePr>
        <p:xfrm>
          <a:off x="5643238" y="879937"/>
          <a:ext cx="6172040" cy="3216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Γράφημα 21" descr="Budget distribution per beneficiary">
            <a:extLst>
              <a:ext uri="{FF2B5EF4-FFF2-40B4-BE49-F238E27FC236}">
                <a16:creationId xmlns:a16="http://schemas.microsoft.com/office/drawing/2014/main" id="{631C2C5C-7D90-4CB7-A30E-330A7A4E92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9789578"/>
              </p:ext>
            </p:extLst>
          </p:nvPr>
        </p:nvGraphicFramePr>
        <p:xfrm>
          <a:off x="592871" y="303670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1" name="Γράφημα 30">
            <a:extLst>
              <a:ext uri="{FF2B5EF4-FFF2-40B4-BE49-F238E27FC236}">
                <a16:creationId xmlns:a16="http://schemas.microsoft.com/office/drawing/2014/main" id="{55BD2E84-6111-4C12-B11B-4E91FE5FF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9222327"/>
              </p:ext>
            </p:extLst>
          </p:nvPr>
        </p:nvGraphicFramePr>
        <p:xfrm>
          <a:off x="596542" y="303670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0" name="Γράφημα 29" descr="Budget distribution per country">
            <a:extLst>
              <a:ext uri="{FF2B5EF4-FFF2-40B4-BE49-F238E27FC236}">
                <a16:creationId xmlns:a16="http://schemas.microsoft.com/office/drawing/2014/main" id="{9C94564C-B196-42C1-9C3C-EC58D0812F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7530734"/>
              </p:ext>
            </p:extLst>
          </p:nvPr>
        </p:nvGraphicFramePr>
        <p:xfrm>
          <a:off x="1108353" y="3339555"/>
          <a:ext cx="3553810" cy="2132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2885AEA6-9734-49C1-BE72-FACA482D7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29" y="265904"/>
            <a:ext cx="1524003" cy="152400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93F84942-FC59-42BC-B97F-0A5AC1300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698" y="5060876"/>
            <a:ext cx="1524003" cy="152400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C99C5970-5B52-4C67-96C9-1B19E16559A5}"/>
              </a:ext>
            </a:extLst>
          </p:cNvPr>
          <p:cNvSpPr/>
          <p:nvPr/>
        </p:nvSpPr>
        <p:spPr>
          <a:xfrm>
            <a:off x="1588060" y="163306"/>
            <a:ext cx="3836308" cy="70173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4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1.145.290,00</a:t>
            </a:r>
          </a:p>
        </p:txBody>
      </p:sp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6B053802-CD1B-4D6B-BE23-7AD2ECF2A667}"/>
              </a:ext>
            </a:extLst>
          </p:cNvPr>
          <p:cNvSpPr/>
          <p:nvPr/>
        </p:nvSpPr>
        <p:spPr>
          <a:xfrm>
            <a:off x="7217856" y="6073252"/>
            <a:ext cx="3560590" cy="70173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4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24 months </a:t>
            </a:r>
          </a:p>
        </p:txBody>
      </p:sp>
      <p:sp>
        <p:nvSpPr>
          <p:cNvPr id="24" name="Ορθογώνιο 23">
            <a:extLst>
              <a:ext uri="{FF2B5EF4-FFF2-40B4-BE49-F238E27FC236}">
                <a16:creationId xmlns:a16="http://schemas.microsoft.com/office/drawing/2014/main" id="{C93E4884-A58A-47AC-9189-283F85ABBE17}"/>
              </a:ext>
            </a:extLst>
          </p:cNvPr>
          <p:cNvSpPr/>
          <p:nvPr/>
        </p:nvSpPr>
        <p:spPr>
          <a:xfrm>
            <a:off x="3555778" y="2530999"/>
            <a:ext cx="15937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Aristotle University </a:t>
            </a:r>
            <a:br>
              <a:rPr lang="en-GB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r>
              <a:rPr lang="en-GB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of  Thessaloniki</a:t>
            </a:r>
            <a:endParaRPr lang="en-US" dirty="0">
              <a:solidFill>
                <a:schemeClr val="bg1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26" name="Ορθογώνιο 25">
            <a:extLst>
              <a:ext uri="{FF2B5EF4-FFF2-40B4-BE49-F238E27FC236}">
                <a16:creationId xmlns:a16="http://schemas.microsoft.com/office/drawing/2014/main" id="{FE6DBAD9-C370-4681-B1B4-A026918BFED2}"/>
              </a:ext>
            </a:extLst>
          </p:cNvPr>
          <p:cNvSpPr/>
          <p:nvPr/>
        </p:nvSpPr>
        <p:spPr>
          <a:xfrm>
            <a:off x="4279566" y="4491503"/>
            <a:ext cx="19593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National Confederation </a:t>
            </a:r>
            <a:br>
              <a:rPr lang="en-GB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r>
              <a:rPr lang="en-GB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of Disabled People </a:t>
            </a:r>
            <a:br>
              <a:rPr lang="en-GB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r>
              <a:rPr lang="en-GB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of Greece</a:t>
            </a:r>
            <a:endParaRPr lang="en-US" dirty="0">
              <a:solidFill>
                <a:schemeClr val="bg1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27" name="Ορθογώνιο 26">
            <a:extLst>
              <a:ext uri="{FF2B5EF4-FFF2-40B4-BE49-F238E27FC236}">
                <a16:creationId xmlns:a16="http://schemas.microsoft.com/office/drawing/2014/main" id="{D95929AD-76D9-43E7-9C51-D3813121482F}"/>
              </a:ext>
            </a:extLst>
          </p:cNvPr>
          <p:cNvSpPr/>
          <p:nvPr/>
        </p:nvSpPr>
        <p:spPr>
          <a:xfrm>
            <a:off x="2175400" y="5821813"/>
            <a:ext cx="13308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Municipality of </a:t>
            </a:r>
            <a:br>
              <a:rPr lang="en-US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Neapoli-</a:t>
            </a:r>
            <a:r>
              <a:rPr lang="en-US" dirty="0" err="1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Sykies</a:t>
            </a:r>
            <a:endParaRPr lang="en-US" dirty="0">
              <a:solidFill>
                <a:schemeClr val="bg1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0080F2F6-44F9-49D1-B552-EE532C8B0D11}"/>
              </a:ext>
            </a:extLst>
          </p:cNvPr>
          <p:cNvSpPr/>
          <p:nvPr/>
        </p:nvSpPr>
        <p:spPr>
          <a:xfrm>
            <a:off x="1432927" y="2404187"/>
            <a:ext cx="13564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Institute </a:t>
            </a:r>
            <a:br>
              <a:rPr lang="en-GB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r>
              <a:rPr lang="en-GB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St. Stefan </a:t>
            </a:r>
            <a:r>
              <a:rPr lang="en-GB" dirty="0" err="1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Ohrid</a:t>
            </a:r>
            <a:endParaRPr lang="en-US" dirty="0">
              <a:solidFill>
                <a:schemeClr val="bg1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pic>
        <p:nvPicPr>
          <p:cNvPr id="32" name="Εικόνα 31" descr="Flag of Greece">
            <a:extLst>
              <a:ext uri="{FF2B5EF4-FFF2-40B4-BE49-F238E27FC236}">
                <a16:creationId xmlns:a16="http://schemas.microsoft.com/office/drawing/2014/main" id="{3C57B0E0-B457-44AC-9C0C-1BD213F644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905" y="4340462"/>
            <a:ext cx="548665" cy="36577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8" name="Γράφημα 37">
            <a:extLst>
              <a:ext uri="{FF2B5EF4-FFF2-40B4-BE49-F238E27FC236}">
                <a16:creationId xmlns:a16="http://schemas.microsoft.com/office/drawing/2014/main" id="{451DAF9D-DA66-40B3-AB88-F41B44A04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0203873"/>
              </p:ext>
            </p:extLst>
          </p:nvPr>
        </p:nvGraphicFramePr>
        <p:xfrm>
          <a:off x="4856755" y="316397"/>
          <a:ext cx="7282402" cy="4369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40" name="Εικόνα 39">
            <a:extLst>
              <a:ext uri="{FF2B5EF4-FFF2-40B4-BE49-F238E27FC236}">
                <a16:creationId xmlns:a16="http://schemas.microsoft.com/office/drawing/2014/main" id="{2AC14B54-490D-475C-9993-883271494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899" y="1309623"/>
            <a:ext cx="664673" cy="66467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2" name="Εικόνα 41">
            <a:extLst>
              <a:ext uri="{FF2B5EF4-FFF2-40B4-BE49-F238E27FC236}">
                <a16:creationId xmlns:a16="http://schemas.microsoft.com/office/drawing/2014/main" id="{2A73A505-6170-4DD3-993B-69B609C0E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002" y="2591560"/>
            <a:ext cx="540887" cy="54088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4" name="Εικόνα 43">
            <a:extLst>
              <a:ext uri="{FF2B5EF4-FFF2-40B4-BE49-F238E27FC236}">
                <a16:creationId xmlns:a16="http://schemas.microsoft.com/office/drawing/2014/main" id="{1849AAAC-F59B-4CC8-87AA-691EFCCFC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002" y="3619073"/>
            <a:ext cx="511443" cy="51144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5" name="Εικόνα 44">
            <a:extLst>
              <a:ext uri="{FF2B5EF4-FFF2-40B4-BE49-F238E27FC236}">
                <a16:creationId xmlns:a16="http://schemas.microsoft.com/office/drawing/2014/main" id="{DF959A8B-D295-48F9-811C-E33B3B185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663" y="1363679"/>
            <a:ext cx="399977" cy="39997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6" name="Εικόνα 45">
            <a:extLst>
              <a:ext uri="{FF2B5EF4-FFF2-40B4-BE49-F238E27FC236}">
                <a16:creationId xmlns:a16="http://schemas.microsoft.com/office/drawing/2014/main" id="{CBB1BF93-C81B-4154-87A8-F969B3A41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935" y="3293635"/>
            <a:ext cx="562716" cy="56271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8" name="Γράφημα 47">
            <a:extLst>
              <a:ext uri="{FF2B5EF4-FFF2-40B4-BE49-F238E27FC236}">
                <a16:creationId xmlns:a16="http://schemas.microsoft.com/office/drawing/2014/main" id="{55BD2E84-6111-4C12-B11B-4E91FE5FF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5529068"/>
              </p:ext>
            </p:extLst>
          </p:nvPr>
        </p:nvGraphicFramePr>
        <p:xfrm>
          <a:off x="589797" y="2888438"/>
          <a:ext cx="4572000" cy="3028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pic>
        <p:nvPicPr>
          <p:cNvPr id="49" name="Εικόνα 48" descr="Flag of North Macedonia">
            <a:extLst>
              <a:ext uri="{FF2B5EF4-FFF2-40B4-BE49-F238E27FC236}">
                <a16:creationId xmlns:a16="http://schemas.microsoft.com/office/drawing/2014/main" id="{3EDA9C6E-033A-444D-BCED-76E0354241C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12" y="3977521"/>
            <a:ext cx="552652" cy="36294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3" name="Ορθογώνιο 22">
            <a:extLst>
              <a:ext uri="{FF2B5EF4-FFF2-40B4-BE49-F238E27FC236}">
                <a16:creationId xmlns:a16="http://schemas.microsoft.com/office/drawing/2014/main" id="{15C8A879-1B05-4749-985C-67AE52B9B4D7}"/>
              </a:ext>
            </a:extLst>
          </p:cNvPr>
          <p:cNvSpPr/>
          <p:nvPr/>
        </p:nvSpPr>
        <p:spPr>
          <a:xfrm>
            <a:off x="249622" y="4634429"/>
            <a:ext cx="15240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University of </a:t>
            </a:r>
            <a:br>
              <a:rPr lang="en-GB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r>
              <a:rPr lang="en-GB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St. </a:t>
            </a:r>
            <a:r>
              <a:rPr lang="en-GB" dirty="0" err="1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Kliment</a:t>
            </a:r>
            <a:r>
              <a:rPr lang="en-GB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Ohridski</a:t>
            </a:r>
            <a:r>
              <a:rPr lang="en-GB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- Bitola</a:t>
            </a:r>
            <a:endParaRPr lang="en-US" dirty="0">
              <a:solidFill>
                <a:schemeClr val="bg1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A1741664-A946-435B-B8D2-79529D3485E5}"/>
              </a:ext>
            </a:extLst>
          </p:cNvPr>
          <p:cNvSpPr/>
          <p:nvPr/>
        </p:nvSpPr>
        <p:spPr>
          <a:xfrm>
            <a:off x="371662" y="3399695"/>
            <a:ext cx="13308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Municipality of </a:t>
            </a:r>
            <a:br>
              <a:rPr lang="en-GB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r>
              <a:rPr lang="en-GB" dirty="0" err="1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Ohrid</a:t>
            </a:r>
            <a:endParaRPr lang="en-US" dirty="0">
              <a:solidFill>
                <a:schemeClr val="bg1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667293"/>
      </p:ext>
    </p:extLst>
  </p:cSld>
  <p:clrMapOvr>
    <a:masterClrMapping/>
  </p:clrMapOvr>
  <p:transition spd="slow"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Εικόνα 33">
            <a:extLst>
              <a:ext uri="{FF2B5EF4-FFF2-40B4-BE49-F238E27FC236}">
                <a16:creationId xmlns:a16="http://schemas.microsoft.com/office/drawing/2014/main" id="{084C6149-99E1-4D8C-8A4F-E3132DBB2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D20CEF4C-60E6-40D3-A811-59D000597D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B248E8B-2ED2-4BCD-80D3-BEE0D0519B86}"/>
              </a:ext>
            </a:extLst>
          </p:cNvPr>
          <p:cNvSpPr/>
          <p:nvPr/>
        </p:nvSpPr>
        <p:spPr>
          <a:xfrm>
            <a:off x="2658978" y="634032"/>
            <a:ext cx="6581274" cy="3236496"/>
          </a:xfrm>
          <a:prstGeom prst="rect">
            <a:avLst/>
          </a:prstGeom>
          <a:solidFill>
            <a:schemeClr val="tx1">
              <a:lumMod val="95000"/>
              <a:lumOff val="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5" name="Ορθογώνιο 34">
            <a:extLst>
              <a:ext uri="{FF2B5EF4-FFF2-40B4-BE49-F238E27FC236}">
                <a16:creationId xmlns:a16="http://schemas.microsoft.com/office/drawing/2014/main" id="{FBB12DB8-639A-44FF-8D8D-5A0187401F6E}"/>
              </a:ext>
            </a:extLst>
          </p:cNvPr>
          <p:cNvSpPr/>
          <p:nvPr/>
        </p:nvSpPr>
        <p:spPr>
          <a:xfrm>
            <a:off x="2658978" y="1893854"/>
            <a:ext cx="65812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The project’s concept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2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E93FAAE-A413-4B44-8F74-4775E10E1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Budget distribution</a:t>
            </a:r>
          </a:p>
        </p:txBody>
      </p:sp>
      <p:pic>
        <p:nvPicPr>
          <p:cNvPr id="34" name="Εικόνα 33">
            <a:extLst>
              <a:ext uri="{FF2B5EF4-FFF2-40B4-BE49-F238E27FC236}">
                <a16:creationId xmlns:a16="http://schemas.microsoft.com/office/drawing/2014/main" id="{084C6149-99E1-4D8C-8A4F-E3132DBB2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Ορθογώνιο 32">
            <a:extLst>
              <a:ext uri="{FF2B5EF4-FFF2-40B4-BE49-F238E27FC236}">
                <a16:creationId xmlns:a16="http://schemas.microsoft.com/office/drawing/2014/main" id="{0674C7E9-C35D-4BDE-9839-EEC7B524CD3B}"/>
              </a:ext>
            </a:extLst>
          </p:cNvPr>
          <p:cNvSpPr/>
          <p:nvPr/>
        </p:nvSpPr>
        <p:spPr>
          <a:xfrm>
            <a:off x="2658978" y="634032"/>
            <a:ext cx="6581274" cy="3236496"/>
          </a:xfrm>
          <a:prstGeom prst="rect">
            <a:avLst/>
          </a:prstGeom>
          <a:solidFill>
            <a:schemeClr val="tx1">
              <a:lumMod val="95000"/>
              <a:lumOff val="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5" name="Ορθογώνιο 34">
            <a:extLst>
              <a:ext uri="{FF2B5EF4-FFF2-40B4-BE49-F238E27FC236}">
                <a16:creationId xmlns:a16="http://schemas.microsoft.com/office/drawing/2014/main" id="{FBB12DB8-639A-44FF-8D8D-5A0187401F6E}"/>
              </a:ext>
            </a:extLst>
          </p:cNvPr>
          <p:cNvSpPr/>
          <p:nvPr/>
        </p:nvSpPr>
        <p:spPr>
          <a:xfrm>
            <a:off x="3774181" y="1467450"/>
            <a:ext cx="46905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Before visiting a dietician, how do you prepare yourself?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5379C48-F0C9-4A49-B87B-D03FCF29A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475" y="3519999"/>
            <a:ext cx="6581273" cy="2552294"/>
          </a:xfrm>
          <a:prstGeom prst="rect">
            <a:avLst/>
          </a:prstGeom>
        </p:spPr>
      </p:pic>
      <p:pic>
        <p:nvPicPr>
          <p:cNvPr id="4" name="Εικόνα 3" descr="Εικόνα που περιέχει τοίχος, εσωτερικό, άτομο, πίνακ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669488D-8C4E-400F-9D51-C044DA3A86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6"/>
          <a:stretch/>
        </p:blipFill>
        <p:spPr>
          <a:xfrm>
            <a:off x="2655970" y="3519997"/>
            <a:ext cx="6581273" cy="255229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EE5F369B-C809-41EC-AB78-347D3E88BB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9" t="26286" r="10925" b="29894"/>
          <a:stretch/>
        </p:blipFill>
        <p:spPr>
          <a:xfrm>
            <a:off x="2652961" y="3523833"/>
            <a:ext cx="6581272" cy="254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5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E93FAAE-A413-4B44-8F74-4775E10E1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Budget distribution</a:t>
            </a:r>
          </a:p>
        </p:txBody>
      </p:sp>
      <p:pic>
        <p:nvPicPr>
          <p:cNvPr id="34" name="Εικόνα 33">
            <a:extLst>
              <a:ext uri="{FF2B5EF4-FFF2-40B4-BE49-F238E27FC236}">
                <a16:creationId xmlns:a16="http://schemas.microsoft.com/office/drawing/2014/main" id="{084C6149-99E1-4D8C-8A4F-E3132DBB2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Ορθογώνιο 32">
            <a:extLst>
              <a:ext uri="{FF2B5EF4-FFF2-40B4-BE49-F238E27FC236}">
                <a16:creationId xmlns:a16="http://schemas.microsoft.com/office/drawing/2014/main" id="{0674C7E9-C35D-4BDE-9839-EEC7B524CD3B}"/>
              </a:ext>
            </a:extLst>
          </p:cNvPr>
          <p:cNvSpPr/>
          <p:nvPr/>
        </p:nvSpPr>
        <p:spPr>
          <a:xfrm>
            <a:off x="2658978" y="634032"/>
            <a:ext cx="6581274" cy="3236496"/>
          </a:xfrm>
          <a:prstGeom prst="rect">
            <a:avLst/>
          </a:prstGeom>
          <a:solidFill>
            <a:schemeClr val="tx1">
              <a:lumMod val="95000"/>
              <a:lumOff val="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5" name="Ορθογώνιο 34">
            <a:extLst>
              <a:ext uri="{FF2B5EF4-FFF2-40B4-BE49-F238E27FC236}">
                <a16:creationId xmlns:a16="http://schemas.microsoft.com/office/drawing/2014/main" id="{FBB12DB8-639A-44FF-8D8D-5A0187401F6E}"/>
              </a:ext>
            </a:extLst>
          </p:cNvPr>
          <p:cNvSpPr/>
          <p:nvPr/>
        </p:nvSpPr>
        <p:spPr>
          <a:xfrm>
            <a:off x="3774181" y="1467450"/>
            <a:ext cx="46436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When your kid’s tooth hurts, where would you go?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Εικόνα 3" descr="Εικόνα που περιέχει άτομο, τοίχος, νεαρός, ρούχα&#10;&#10;Περιγραφή που δημιουργήθηκε αυτόματα">
            <a:extLst>
              <a:ext uri="{FF2B5EF4-FFF2-40B4-BE49-F238E27FC236}">
                <a16:creationId xmlns:a16="http://schemas.microsoft.com/office/drawing/2014/main" id="{4DCFF529-7746-48AA-B6CA-A719091CC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977" y="3513538"/>
            <a:ext cx="6581273" cy="314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9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E93FAAE-A413-4B44-8F74-4775E10E1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Budget distribution</a:t>
            </a:r>
          </a:p>
        </p:txBody>
      </p:sp>
      <p:pic>
        <p:nvPicPr>
          <p:cNvPr id="34" name="Εικόνα 33">
            <a:extLst>
              <a:ext uri="{FF2B5EF4-FFF2-40B4-BE49-F238E27FC236}">
                <a16:creationId xmlns:a16="http://schemas.microsoft.com/office/drawing/2014/main" id="{084C6149-99E1-4D8C-8A4F-E3132DBB2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Ορθογώνιο 32">
            <a:extLst>
              <a:ext uri="{FF2B5EF4-FFF2-40B4-BE49-F238E27FC236}">
                <a16:creationId xmlns:a16="http://schemas.microsoft.com/office/drawing/2014/main" id="{0674C7E9-C35D-4BDE-9839-EEC7B524CD3B}"/>
              </a:ext>
            </a:extLst>
          </p:cNvPr>
          <p:cNvSpPr/>
          <p:nvPr/>
        </p:nvSpPr>
        <p:spPr>
          <a:xfrm>
            <a:off x="2658978" y="634032"/>
            <a:ext cx="6581274" cy="3236496"/>
          </a:xfrm>
          <a:prstGeom prst="rect">
            <a:avLst/>
          </a:prstGeom>
          <a:solidFill>
            <a:schemeClr val="tx1">
              <a:lumMod val="95000"/>
              <a:lumOff val="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5" name="Ορθογώνιο 34">
            <a:extLst>
              <a:ext uri="{FF2B5EF4-FFF2-40B4-BE49-F238E27FC236}">
                <a16:creationId xmlns:a16="http://schemas.microsoft.com/office/drawing/2014/main" id="{FBB12DB8-639A-44FF-8D8D-5A0187401F6E}"/>
              </a:ext>
            </a:extLst>
          </p:cNvPr>
          <p:cNvSpPr/>
          <p:nvPr/>
        </p:nvSpPr>
        <p:spPr>
          <a:xfrm>
            <a:off x="3774181" y="1467450"/>
            <a:ext cx="46436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And what if at the same time…</a:t>
            </a:r>
            <a:br>
              <a:rPr lang="en-US" sz="32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his leg is broken?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C6989431-91CD-4950-8CEB-FAC55973A1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4" b="15043"/>
          <a:stretch/>
        </p:blipFill>
        <p:spPr>
          <a:xfrm>
            <a:off x="2658978" y="3523839"/>
            <a:ext cx="6581273" cy="319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3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E93FAAE-A413-4B44-8F74-4775E10E1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Budget distribution</a:t>
            </a:r>
          </a:p>
        </p:txBody>
      </p:sp>
      <p:pic>
        <p:nvPicPr>
          <p:cNvPr id="34" name="Εικόνα 33">
            <a:extLst>
              <a:ext uri="{FF2B5EF4-FFF2-40B4-BE49-F238E27FC236}">
                <a16:creationId xmlns:a16="http://schemas.microsoft.com/office/drawing/2014/main" id="{084C6149-99E1-4D8C-8A4F-E3132DBB2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Ορθογώνιο 32">
            <a:extLst>
              <a:ext uri="{FF2B5EF4-FFF2-40B4-BE49-F238E27FC236}">
                <a16:creationId xmlns:a16="http://schemas.microsoft.com/office/drawing/2014/main" id="{0674C7E9-C35D-4BDE-9839-EEC7B524CD3B}"/>
              </a:ext>
            </a:extLst>
          </p:cNvPr>
          <p:cNvSpPr/>
          <p:nvPr/>
        </p:nvSpPr>
        <p:spPr>
          <a:xfrm>
            <a:off x="2658978" y="634032"/>
            <a:ext cx="6581274" cy="3236496"/>
          </a:xfrm>
          <a:prstGeom prst="rect">
            <a:avLst/>
          </a:prstGeom>
          <a:solidFill>
            <a:schemeClr val="tx1">
              <a:lumMod val="95000"/>
              <a:lumOff val="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6D1A6235-E6B2-4904-807F-CDC1A6B28736}"/>
              </a:ext>
            </a:extLst>
          </p:cNvPr>
          <p:cNvSpPr/>
          <p:nvPr/>
        </p:nvSpPr>
        <p:spPr>
          <a:xfrm>
            <a:off x="3774181" y="1152079"/>
            <a:ext cx="46436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Now put yourselves in her shoes…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" name="Εικόνα 9" descr="Εικόνα που περιέχει άτομο, τοίχος, εσωτερικό, γυναίκα&#10;&#10;Περιγραφή που δημιουργήθηκε αυτόματα">
            <a:extLst>
              <a:ext uri="{FF2B5EF4-FFF2-40B4-BE49-F238E27FC236}">
                <a16:creationId xmlns:a16="http://schemas.microsoft.com/office/drawing/2014/main" id="{74FDA847-FFFD-4C1A-8AA7-A5CBE105C0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3" b="2236"/>
          <a:stretch/>
        </p:blipFill>
        <p:spPr>
          <a:xfrm>
            <a:off x="2658979" y="2483945"/>
            <a:ext cx="6581272" cy="423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7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4601</TotalTime>
  <Words>1094</Words>
  <Application>Microsoft Office PowerPoint</Application>
  <PresentationFormat>Ευρεία οθόνη</PresentationFormat>
  <Paragraphs>261</Paragraphs>
  <Slides>28</Slides>
  <Notes>8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28</vt:i4>
      </vt:variant>
    </vt:vector>
  </HeadingPairs>
  <TitlesOfParts>
    <vt:vector size="42" baseType="lpstr">
      <vt:lpstr>Arial</vt:lpstr>
      <vt:lpstr>Arial Narrow</vt:lpstr>
      <vt:lpstr>Calibri</vt:lpstr>
      <vt:lpstr>Calibri Light</vt:lpstr>
      <vt:lpstr>Cambria</vt:lpstr>
      <vt:lpstr>Eurostile LT Bold</vt:lpstr>
      <vt:lpstr>Eurostile LT Condensed</vt:lpstr>
      <vt:lpstr>Montserrat Black</vt:lpstr>
      <vt:lpstr>Open Sans</vt:lpstr>
      <vt:lpstr>Open Sans Condensed Light</vt:lpstr>
      <vt:lpstr>Open Sans Extrabold</vt:lpstr>
      <vt:lpstr>Webdings</vt:lpstr>
      <vt:lpstr>Wingdings</vt:lpstr>
      <vt:lpstr>Θέμα του Office</vt:lpstr>
      <vt:lpstr>Cross4all</vt:lpstr>
      <vt:lpstr>Project identification &amp; Consortium</vt:lpstr>
      <vt:lpstr>Project identification &amp; Consortium</vt:lpstr>
      <vt:lpstr>Budget distribution</vt:lpstr>
      <vt:lpstr>Παρουσίαση του PowerPoint</vt:lpstr>
      <vt:lpstr>Budget distribution</vt:lpstr>
      <vt:lpstr>Budget distribution</vt:lpstr>
      <vt:lpstr>Budget distribution</vt:lpstr>
      <vt:lpstr>Budget distribution</vt:lpstr>
      <vt:lpstr>Do you think that there are appropriate provisions in place for providing access to health services for persons with disability on an equal base with the rest of the citizens?</vt:lpstr>
      <vt:lpstr>Which of the following obstacles faced by people with disabilities / chronic illnesses in receiving the health / care services they need most do you consider as  most frequent? (multiple choice)</vt:lpstr>
      <vt:lpstr>Παρουσίαση του PowerPoint</vt:lpstr>
      <vt:lpstr>Παρουσίαση του PowerPoint</vt:lpstr>
      <vt:lpstr>Παρουσίαση του PowerPoint</vt:lpstr>
      <vt:lpstr>HEALTHCAREa thread to societies  soon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The project’s vision</vt:lpstr>
      <vt:lpstr>Παρουσίαση του PowerPoint</vt:lpstr>
      <vt:lpstr>Παρουσίαση του PowerPoint</vt:lpstr>
      <vt:lpstr>Παρουσίαση του PowerPoint</vt:lpstr>
      <vt:lpstr>Further outputs</vt:lpstr>
      <vt:lpstr>Παρουσίαση του PowerPoint</vt:lpstr>
      <vt:lpstr>Παρουσίαση του PowerPoint</vt:lpstr>
      <vt:lpstr>Παρουσίαση του PowerPoint</vt:lpstr>
      <vt:lpstr>Project Sticker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Alexandros Mourouzis</dc:creator>
  <cp:lastModifiedBy>AM</cp:lastModifiedBy>
  <cp:revision>127</cp:revision>
  <cp:lastPrinted>2019-07-12T07:57:39Z</cp:lastPrinted>
  <dcterms:created xsi:type="dcterms:W3CDTF">2017-10-05T10:27:11Z</dcterms:created>
  <dcterms:modified xsi:type="dcterms:W3CDTF">2019-09-07T08:14:30Z</dcterms:modified>
</cp:coreProperties>
</file>