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0"/>
  </p:notesMasterIdLst>
  <p:sldIdLst>
    <p:sldId id="256" r:id="rId2"/>
    <p:sldId id="301" r:id="rId3"/>
    <p:sldId id="312" r:id="rId4"/>
    <p:sldId id="302" r:id="rId5"/>
    <p:sldId id="305" r:id="rId6"/>
    <p:sldId id="308" r:id="rId7"/>
    <p:sldId id="313" r:id="rId8"/>
    <p:sldId id="311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F8F"/>
    <a:srgbClr val="1571CD"/>
    <a:srgbClr val="A36298"/>
    <a:srgbClr val="98C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1" autoAdjust="0"/>
  </p:normalViewPr>
  <p:slideViewPr>
    <p:cSldViewPr>
      <p:cViewPr varScale="1">
        <p:scale>
          <a:sx n="195" d="100"/>
          <a:sy n="195" d="100"/>
        </p:scale>
        <p:origin x="262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B48D5-814A-427E-A07A-062ADF82EC30}" type="datetimeFigureOut">
              <a:rPr lang="el-GR" smtClean="0"/>
              <a:pPr/>
              <a:t>06/09/19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06105-2895-4AE0-AEA3-D1AC0CC26D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2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07900" y="3504872"/>
            <a:ext cx="8072494" cy="655617"/>
          </a:xfrm>
        </p:spPr>
        <p:txBody>
          <a:bodyPr>
            <a:normAutofit/>
          </a:bodyPr>
          <a:lstStyle>
            <a:lvl1pPr>
              <a:defRPr sz="3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07900" y="4266476"/>
            <a:ext cx="8072494" cy="9660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B495F56-C729-4F5D-BC87-DEEDF2E390C1}"/>
              </a:ext>
            </a:extLst>
          </p:cNvPr>
          <p:cNvSpPr/>
          <p:nvPr userDrawn="1"/>
        </p:nvSpPr>
        <p:spPr>
          <a:xfrm>
            <a:off x="1267252" y="1476792"/>
            <a:ext cx="66967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rgbClr val="0F4F8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endParaRPr lang="en-US" sz="1400" b="1" dirty="0">
              <a:solidFill>
                <a:srgbClr val="0F4F8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endParaRPr lang="en-US" b="1" dirty="0">
              <a:solidFill>
                <a:srgbClr val="0F4F8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r>
              <a:rPr lang="en-GB" sz="1800" dirty="0">
                <a:solidFill>
                  <a:srgbClr val="A36298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Cross-border initiative for integrated health and social services promoting safe ageing, early prevention and independent living for all</a:t>
            </a:r>
            <a:br>
              <a:rPr lang="en-GB" sz="1800" dirty="0">
                <a:solidFill>
                  <a:srgbClr val="A36298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en-US" sz="2000" b="1" dirty="0">
                <a:solidFill>
                  <a:srgbClr val="A36298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– Cross4all –</a:t>
            </a:r>
            <a:r>
              <a:rPr lang="en-US" sz="1800" b="1" dirty="0">
                <a:solidFill>
                  <a:srgbClr val="A36298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</a:p>
          <a:p>
            <a:pPr algn="ctr"/>
            <a:r>
              <a:rPr lang="en-GB" sz="1200" i="0" dirty="0">
                <a:solidFill>
                  <a:srgbClr val="A36298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(Reg. No: 1816 / Subsidy Contract No: Cross4all-CN1-SO1.2-SC015)</a:t>
            </a:r>
            <a:endParaRPr lang="en-US" i="0" dirty="0">
              <a:solidFill>
                <a:srgbClr val="A36298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8CB1EB-C855-4420-A7C4-DA41BEE64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66" y="363738"/>
            <a:ext cx="1940566" cy="1251343"/>
          </a:xfrm>
          <a:prstGeom prst="rect">
            <a:avLst/>
          </a:prstGeom>
        </p:spPr>
      </p:pic>
      <p:cxnSp>
        <p:nvCxnSpPr>
          <p:cNvPr id="13" name="12 - Ευθεία γραμμή σύνδεσης">
            <a:extLst>
              <a:ext uri="{FF2B5EF4-FFF2-40B4-BE49-F238E27FC236}">
                <a16:creationId xmlns:a16="http://schemas.microsoft.com/office/drawing/2014/main" id="{302BBAEC-BEE8-42B9-84FA-AF527A88A3CC}"/>
              </a:ext>
            </a:extLst>
          </p:cNvPr>
          <p:cNvCxnSpPr/>
          <p:nvPr userDrawn="1"/>
        </p:nvCxnSpPr>
        <p:spPr>
          <a:xfrm>
            <a:off x="2755616" y="3355404"/>
            <a:ext cx="3714776" cy="1588"/>
          </a:xfrm>
          <a:prstGeom prst="line">
            <a:avLst/>
          </a:prstGeom>
          <a:ln w="19050">
            <a:solidFill>
              <a:srgbClr val="A362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A40B494F-6710-44F1-A695-93B3C8BC292B}"/>
              </a:ext>
            </a:extLst>
          </p:cNvPr>
          <p:cNvGrpSpPr/>
          <p:nvPr userDrawn="1"/>
        </p:nvGrpSpPr>
        <p:grpSpPr>
          <a:xfrm>
            <a:off x="1327616" y="5775280"/>
            <a:ext cx="6488767" cy="770059"/>
            <a:chOff x="402889" y="3162256"/>
            <a:chExt cx="11335794" cy="1345284"/>
          </a:xfrm>
        </p:grpSpPr>
        <p:pic>
          <p:nvPicPr>
            <p:cNvPr id="15" name="Εικόνα 14">
              <a:extLst>
                <a:ext uri="{FF2B5EF4-FFF2-40B4-BE49-F238E27FC236}">
                  <a16:creationId xmlns:a16="http://schemas.microsoft.com/office/drawing/2014/main" id="{5D433394-2A1B-43AB-9C56-3AD948A5A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89" y="3162256"/>
              <a:ext cx="1345284" cy="1345284"/>
            </a:xfrm>
            <a:prstGeom prst="rect">
              <a:avLst/>
            </a:prstGeom>
          </p:spPr>
        </p:pic>
        <p:pic>
          <p:nvPicPr>
            <p:cNvPr id="16" name="Εικόνα 15">
              <a:extLst>
                <a:ext uri="{FF2B5EF4-FFF2-40B4-BE49-F238E27FC236}">
                  <a16:creationId xmlns:a16="http://schemas.microsoft.com/office/drawing/2014/main" id="{FD36588B-75F2-42BD-8CFA-173B95385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073" y="3255493"/>
              <a:ext cx="1345284" cy="1158809"/>
            </a:xfrm>
            <a:prstGeom prst="rect">
              <a:avLst/>
            </a:prstGeom>
          </p:spPr>
        </p:pic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24993374-1D8A-4394-98E9-F866D702D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261" y="3349923"/>
              <a:ext cx="1345280" cy="969947"/>
            </a:xfrm>
            <a:prstGeom prst="rect">
              <a:avLst/>
            </a:prstGeom>
          </p:spPr>
        </p:pic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7C326A25-C062-4193-9B69-678D86D53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184" y="3162256"/>
              <a:ext cx="898369" cy="1345284"/>
            </a:xfrm>
            <a:prstGeom prst="rect">
              <a:avLst/>
            </a:prstGeom>
          </p:spPr>
        </p:pic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EF20867B-12EB-4093-9B89-EEE3F88B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624" y="3611701"/>
              <a:ext cx="1345284" cy="446390"/>
            </a:xfrm>
            <a:prstGeom prst="rect">
              <a:avLst/>
            </a:prstGeom>
          </p:spPr>
        </p:pic>
        <p:pic>
          <p:nvPicPr>
            <p:cNvPr id="27" name="Εικόνα 26">
              <a:extLst>
                <a:ext uri="{FF2B5EF4-FFF2-40B4-BE49-F238E27FC236}">
                  <a16:creationId xmlns:a16="http://schemas.microsoft.com/office/drawing/2014/main" id="{8D81AE43-AE20-44CA-B1C6-91290C994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250" y="3209116"/>
              <a:ext cx="1244433" cy="1244433"/>
            </a:xfrm>
            <a:prstGeom prst="rect">
              <a:avLst/>
            </a:prstGeom>
          </p:spPr>
        </p:pic>
      </p:grp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D60A481A-A881-426E-8475-9D2199FFB8DE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5" y="207377"/>
            <a:ext cx="460057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06/09/19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06/09/19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93E9E61-EE2E-4840-BA32-FF9F620D1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2" b="5754"/>
          <a:stretch/>
        </p:blipFill>
        <p:spPr>
          <a:xfrm>
            <a:off x="6910164" y="6374474"/>
            <a:ext cx="1940566" cy="46104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63408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36298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>
            <a:lvl1pPr>
              <a:defRPr sz="220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>
              <a:defRPr sz="220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>
              <a:defRPr sz="220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>
              <a:defRPr sz="220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>
              <a:defRPr sz="220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CBE2806C-DD83-45B5-BB8B-E865F58DE34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8596" y="6357958"/>
            <a:ext cx="8305800" cy="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D25F28D-27E2-454F-82BD-AF8ED2239AA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83768" y="6357958"/>
            <a:ext cx="0" cy="38100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B396CB5-2E40-4340-8245-AABAF4EEECA9}"/>
              </a:ext>
            </a:extLst>
          </p:cNvPr>
          <p:cNvSpPr/>
          <p:nvPr userDrawn="1"/>
        </p:nvSpPr>
        <p:spPr>
          <a:xfrm>
            <a:off x="927674" y="908720"/>
            <a:ext cx="7806722" cy="59299"/>
          </a:xfrm>
          <a:prstGeom prst="rect">
            <a:avLst/>
          </a:prstGeom>
          <a:solidFill>
            <a:srgbClr val="A3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7734D68-D433-418C-80C0-0D7DD2644A22}"/>
              </a:ext>
            </a:extLst>
          </p:cNvPr>
          <p:cNvSpPr/>
          <p:nvPr userDrawn="1"/>
        </p:nvSpPr>
        <p:spPr>
          <a:xfrm>
            <a:off x="2515403" y="6390364"/>
            <a:ext cx="45048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1100" dirty="0">
                <a:solidFill>
                  <a:srgbClr val="0F4F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project is co-funded by the European Union and </a:t>
            </a:r>
            <a:br>
              <a:rPr lang="en-US" sz="1100" dirty="0">
                <a:solidFill>
                  <a:srgbClr val="0F4F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0F4F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Funds of the participating countries</a:t>
            </a:r>
            <a:endParaRPr lang="en-US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AE77317-88CA-4797-812A-B671DE8B0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44088" b="9202"/>
          <a:stretch/>
        </p:blipFill>
        <p:spPr>
          <a:xfrm>
            <a:off x="127072" y="268120"/>
            <a:ext cx="700512" cy="720228"/>
          </a:xfrm>
          <a:prstGeom prst="rect">
            <a:avLst/>
          </a:prstGeom>
        </p:spPr>
      </p:pic>
      <p:sp>
        <p:nvSpPr>
          <p:cNvPr id="12" name="Line 8">
            <a:extLst>
              <a:ext uri="{FF2B5EF4-FFF2-40B4-BE49-F238E27FC236}">
                <a16:creationId xmlns:a16="http://schemas.microsoft.com/office/drawing/2014/main" id="{AD8C29FB-D1A5-4F75-ABAF-A5F95B7E550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020272" y="6357958"/>
            <a:ext cx="0" cy="38100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DA42902-75D6-4F8F-90F1-09739E31C3EF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3"/>
          <a:stretch/>
        </p:blipFill>
        <p:spPr bwMode="auto">
          <a:xfrm>
            <a:off x="293271" y="6290477"/>
            <a:ext cx="2266754" cy="49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06/09/19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06/09/19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06/09/19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06/09/19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06/09/19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06/09/19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06/09/19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06/09/19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1D2D0ED-5B63-4087-A4B2-62C7D4B6A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31" y="3499421"/>
            <a:ext cx="8072494" cy="1220959"/>
          </a:xfrm>
        </p:spPr>
        <p:txBody>
          <a:bodyPr>
            <a:normAutofit fontScale="90000"/>
          </a:bodyPr>
          <a:lstStyle/>
          <a:p>
            <a:r>
              <a:rPr lang="en-GB" dirty="0"/>
              <a:t>Opening Project Conference in Municipality of </a:t>
            </a:r>
            <a:r>
              <a:rPr lang="en-GB" dirty="0" err="1"/>
              <a:t>Ohrid</a:t>
            </a:r>
            <a:br>
              <a:rPr lang="en-GB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Presenter: </a:t>
            </a:r>
            <a:r>
              <a:rPr lang="en-GB" sz="1800" dirty="0"/>
              <a:t>Dr. </a:t>
            </a:r>
            <a:r>
              <a:rPr lang="en-GB" sz="1800" dirty="0" err="1"/>
              <a:t>Violeta</a:t>
            </a:r>
            <a:r>
              <a:rPr lang="en-GB" sz="1800" dirty="0"/>
              <a:t> </a:t>
            </a:r>
            <a:r>
              <a:rPr lang="en-GB" sz="1800" dirty="0" err="1"/>
              <a:t>Mojsovska</a:t>
            </a:r>
            <a:br>
              <a:rPr lang="en-US" sz="1800" dirty="0"/>
            </a:br>
            <a:r>
              <a:rPr lang="en-US" sz="1800" dirty="0"/>
              <a:t>Institute for cardiovascular diseases “</a:t>
            </a:r>
            <a:r>
              <a:rPr lang="en-US" sz="1800" dirty="0" err="1"/>
              <a:t>Sv.Stefan</a:t>
            </a:r>
            <a:r>
              <a:rPr lang="en-US" sz="1800" dirty="0"/>
              <a:t>” - </a:t>
            </a:r>
            <a:r>
              <a:rPr lang="en-US" sz="1800" dirty="0" err="1"/>
              <a:t>Ohrid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Υπότιτλος 6">
            <a:extLst>
              <a:ext uri="{FF2B5EF4-FFF2-40B4-BE49-F238E27FC236}">
                <a16:creationId xmlns:a16="http://schemas.microsoft.com/office/drawing/2014/main" id="{DD7C0C43-FD63-4397-A514-2C8615015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94" y="4708026"/>
            <a:ext cx="8072494" cy="1002265"/>
          </a:xfrm>
          <a:solidFill>
            <a:srgbClr val="0F4F8F"/>
          </a:solidFill>
          <a:ln>
            <a:solidFill>
              <a:srgbClr val="0F4F8F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</a:rPr>
              <a:t>Opening Project Conference</a:t>
            </a:r>
            <a:r>
              <a:rPr lang="en-GB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{06} {</a:t>
            </a:r>
            <a:r>
              <a:rPr lang="en-GB" sz="2000" b="1" dirty="0">
                <a:solidFill>
                  <a:schemeClr val="bg1"/>
                </a:solidFill>
              </a:rPr>
              <a:t>September</a:t>
            </a:r>
            <a:r>
              <a:rPr lang="en-GB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} {</a:t>
            </a:r>
            <a:r>
              <a:rPr lang="en-GB" sz="2000" b="1" dirty="0">
                <a:solidFill>
                  <a:schemeClr val="bg1"/>
                </a:solidFill>
              </a:rPr>
              <a:t>2019</a:t>
            </a:r>
            <a:r>
              <a:rPr lang="en-GB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}</a:t>
            </a:r>
          </a:p>
          <a:p>
            <a:pPr>
              <a:lnSpc>
                <a:spcPct val="110000"/>
              </a:lnSpc>
            </a:pPr>
            <a:r>
              <a:rPr lang="en-GB" sz="1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Host: </a:t>
            </a:r>
            <a:r>
              <a:rPr lang="en-GB" sz="1500" dirty="0">
                <a:solidFill>
                  <a:schemeClr val="bg1"/>
                </a:solidFill>
              </a:rPr>
              <a:t>Municipality of </a:t>
            </a:r>
            <a:r>
              <a:rPr lang="en-GB" sz="1500" dirty="0" err="1">
                <a:solidFill>
                  <a:schemeClr val="bg1"/>
                </a:solidFill>
              </a:rPr>
              <a:t>Ohrid</a:t>
            </a:r>
            <a:r>
              <a:rPr lang="en-GB" sz="1500" dirty="0">
                <a:solidFill>
                  <a:schemeClr val="bg1"/>
                </a:solidFill>
              </a:rPr>
              <a:t> </a:t>
            </a:r>
            <a:r>
              <a:rPr lang="en-GB" sz="1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(PB4)</a:t>
            </a:r>
          </a:p>
          <a:p>
            <a:pPr>
              <a:lnSpc>
                <a:spcPct val="110000"/>
              </a:lnSpc>
            </a:pPr>
            <a:r>
              <a:rPr lang="en-GB" sz="1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Venue: </a:t>
            </a:r>
            <a:r>
              <a:rPr lang="en-GB" sz="1500" dirty="0">
                <a:solidFill>
                  <a:schemeClr val="bg1"/>
                </a:solidFill>
              </a:rPr>
              <a:t>Hotel </a:t>
            </a:r>
            <a:r>
              <a:rPr lang="en-GB" sz="1500" dirty="0" err="1">
                <a:solidFill>
                  <a:schemeClr val="bg1"/>
                </a:solidFill>
              </a:rPr>
              <a:t>Metropol</a:t>
            </a:r>
            <a:r>
              <a:rPr lang="en-GB" sz="1500" dirty="0">
                <a:solidFill>
                  <a:schemeClr val="bg1"/>
                </a:solidFill>
              </a:rPr>
              <a:t> - </a:t>
            </a:r>
            <a:r>
              <a:rPr lang="en-GB" sz="1500" dirty="0" err="1">
                <a:solidFill>
                  <a:schemeClr val="bg1"/>
                </a:solidFill>
              </a:rPr>
              <a:t>Ohrid</a:t>
            </a:r>
            <a:endParaRPr lang="en-GB" sz="1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853FD28-4274-463C-B1F9-4D4166E3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430" y="5720235"/>
            <a:ext cx="8072494" cy="864096"/>
          </a:xfrm>
          <a:prstGeom prst="rect">
            <a:avLst/>
          </a:prstGeom>
          <a:noFill/>
          <a:ln>
            <a:solidFill>
              <a:srgbClr val="0F4F8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859216" cy="634082"/>
          </a:xfrm>
        </p:spPr>
        <p:txBody>
          <a:bodyPr>
            <a:noAutofit/>
          </a:bodyPr>
          <a:lstStyle/>
          <a:p>
            <a:r>
              <a:rPr lang="mk-MK" sz="2000" dirty="0"/>
              <a:t>Проект -</a:t>
            </a:r>
            <a:r>
              <a:rPr lang="en-GB" sz="2000" dirty="0"/>
              <a:t> CROSS4ALL</a:t>
            </a:r>
            <a:r>
              <a:rPr lang="mk-MK" sz="2000" dirty="0"/>
              <a:t> - “Cross-border initiative for integrated health and social services promoting safe ageing, early prevention and independent living for all</a:t>
            </a:r>
            <a:r>
              <a:rPr lang="mk-MK" sz="2400" dirty="0"/>
              <a:t>”</a:t>
            </a:r>
            <a:endParaRPr lang="en-GB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3" y="1418840"/>
            <a:ext cx="8205233" cy="40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9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 descr="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0" y="0"/>
            <a:ext cx="1524000" cy="926042"/>
          </a:xfrm>
        </p:spPr>
      </p:pic>
      <p:pic>
        <p:nvPicPr>
          <p:cNvPr id="5" name="Picture 4" descr="Social Model 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43200"/>
            <a:ext cx="6781799" cy="3581400"/>
          </a:xfrm>
          <a:prstGeom prst="rect">
            <a:avLst/>
          </a:prstGeom>
        </p:spPr>
      </p:pic>
      <p:pic>
        <p:nvPicPr>
          <p:cNvPr id="1026" name="Picture 2" descr="C:\Users\Lenovo\Downloads\disabled-people-disabilities-prosthesis-blind-woman-people-wheelchairs-high-tech-running-prosthetics-disabled-people-1271993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990600"/>
            <a:ext cx="3657600" cy="1771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k-MK" b="1" dirty="0"/>
              <a:t>ЦЕЛ</a:t>
            </a:r>
            <a:endParaRPr lang="en-GB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 lnSpcReduction="10000"/>
          </a:bodyPr>
          <a:lstStyle/>
          <a:p>
            <a:pPr marL="457200" lvl="1" indent="0">
              <a:buFont typeface="Wingdings" pitchFamily="2" charset="2"/>
              <a:buChar char="v"/>
            </a:pPr>
            <a:r>
              <a:rPr lang="mk-MK" dirty="0"/>
              <a:t> ЛОЦИРАЊЕ НА НЕЕДНАКВОСТ И ПРЕПРЕКИ </a:t>
            </a:r>
          </a:p>
          <a:p>
            <a:pPr marL="457200" lvl="1" indent="0">
              <a:buFont typeface="Wingdings" pitchFamily="2" charset="2"/>
              <a:buChar char="v"/>
            </a:pPr>
            <a:endParaRPr lang="mk-MK" dirty="0"/>
          </a:p>
          <a:p>
            <a:pPr marL="457200" lvl="1" indent="0">
              <a:buFont typeface="Wingdings" pitchFamily="2" charset="2"/>
              <a:buChar char="v"/>
            </a:pPr>
            <a:r>
              <a:rPr lang="mk-MK" dirty="0"/>
              <a:t>ДОСТАПНОСТ НА ЗДРАВСТВЕНИ И СОЦИЈАЛНИ УСЛУГИ</a:t>
            </a:r>
          </a:p>
          <a:p>
            <a:pPr marL="457200" lvl="1" indent="0">
              <a:buFont typeface="Wingdings" pitchFamily="2" charset="2"/>
              <a:buChar char="v"/>
            </a:pPr>
            <a:endParaRPr lang="mk-MK" dirty="0"/>
          </a:p>
          <a:p>
            <a:pPr marL="457200" lvl="1" indent="0">
              <a:buFont typeface="Wingdings" pitchFamily="2" charset="2"/>
              <a:buChar char="v"/>
            </a:pPr>
            <a:r>
              <a:rPr lang="mk-MK" dirty="0"/>
              <a:t>ПОТТИКНУВАЊЕ НА ЗДРАВСТВЕНА ПИСМЕНОСТ</a:t>
            </a:r>
          </a:p>
          <a:p>
            <a:pPr marL="457200" lvl="1" indent="0">
              <a:buFont typeface="Wingdings" pitchFamily="2" charset="2"/>
              <a:buChar char="v"/>
            </a:pPr>
            <a:endParaRPr lang="mk-MK" dirty="0"/>
          </a:p>
          <a:p>
            <a:pPr marL="457200" lvl="1" indent="0">
              <a:buFont typeface="Wingdings" pitchFamily="2" charset="2"/>
              <a:buChar char="v"/>
            </a:pPr>
            <a:r>
              <a:rPr lang="mk-MK" dirty="0"/>
              <a:t>ПОДИГНУВАЊЕ НА ЈАВНАТА СВЕСТ</a:t>
            </a:r>
          </a:p>
          <a:p>
            <a:pPr marL="457200" lvl="1" indent="0">
              <a:buFont typeface="Wingdings" pitchFamily="2" charset="2"/>
              <a:buChar char="v"/>
            </a:pPr>
            <a:endParaRPr lang="mk-MK" dirty="0"/>
          </a:p>
          <a:p>
            <a:pPr marL="457200" lvl="1" indent="0">
              <a:buFont typeface="Wingdings" pitchFamily="2" charset="2"/>
              <a:buChar char="v"/>
            </a:pPr>
            <a:r>
              <a:rPr lang="mk-MK" dirty="0"/>
              <a:t>ЕДУКАЦИЈА НА ЗДРАВСТВЕНИ РАБОТНИЦИ </a:t>
            </a:r>
            <a:endParaRPr lang="en-US" dirty="0"/>
          </a:p>
          <a:p>
            <a:pPr marL="457200" lvl="1" indent="0">
              <a:buFont typeface="Wingdings" pitchFamily="2" charset="2"/>
              <a:buChar char="v"/>
            </a:pPr>
            <a:endParaRPr lang="en-US" dirty="0"/>
          </a:p>
          <a:p>
            <a:pPr marL="457200" lvl="1" indent="0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mk-MK" dirty="0"/>
              <a:t>ПРОМОВИРАЊЕ И ИЗГОТВУВАЊЕ НА ЗАЕДНИЧКИ СТРАТЕГИИ </a:t>
            </a:r>
          </a:p>
          <a:p>
            <a:pPr marL="457200" lvl="1" indent="0">
              <a:buFont typeface="Wingdings" pitchFamily="2" charset="2"/>
              <a:buChar char="v"/>
            </a:pPr>
            <a:endParaRPr lang="mk-MK" dirty="0"/>
          </a:p>
          <a:p>
            <a:pPr marL="457200" lvl="1" indent="0">
              <a:buNone/>
            </a:pPr>
            <a:endParaRPr lang="mk-MK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Content Placeholder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1524000" cy="9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4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Проектни Активности на КВЗ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mk-MK" sz="2400" dirty="0"/>
              <a:t>МЕДИУМСКА КАМПАЊА ЗА КВБ</a:t>
            </a:r>
          </a:p>
          <a:p>
            <a:pPr>
              <a:buFont typeface="Wingdings" pitchFamily="2" charset="2"/>
              <a:buChar char="v"/>
            </a:pPr>
            <a:endParaRPr lang="mk-MK" sz="2400" dirty="0"/>
          </a:p>
          <a:p>
            <a:pPr>
              <a:buFont typeface="Wingdings" pitchFamily="2" charset="2"/>
              <a:buChar char="v"/>
            </a:pPr>
            <a:r>
              <a:rPr lang="mk-MK" sz="2400" dirty="0"/>
              <a:t>ИЗРАБОТКА НА ПРОФЕСИОНАЛЕН ВОДИЧ</a:t>
            </a:r>
          </a:p>
          <a:p>
            <a:endParaRPr lang="mk-MK" sz="2400" dirty="0"/>
          </a:p>
          <a:p>
            <a:endParaRPr lang="mk-MK" sz="2400" dirty="0"/>
          </a:p>
          <a:p>
            <a:pPr>
              <a:buFont typeface="Wingdings" pitchFamily="2" charset="2"/>
              <a:buChar char="v"/>
            </a:pPr>
            <a:r>
              <a:rPr lang="mk-MK" sz="2400" dirty="0"/>
              <a:t>ПРОДУКЦИЈА НА ЕДУКАТВИНА СОДРЖИНА (Е-ПЛАТФОРМА)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mk-MK" sz="2400" dirty="0"/>
              <a:t>ОРГАНИЗАЦИЈА НА РАБОТИЛНИЦА (здравствена и социјална заштита )</a:t>
            </a:r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HELPDESK </a:t>
            </a:r>
            <a:r>
              <a:rPr lang="mk-MK" sz="2400" dirty="0"/>
              <a:t>(инфокиоск) за ранливи категории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Content Placeholder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1524000" cy="9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4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Проектни Активности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mk-MK" sz="2000" dirty="0"/>
              <a:t>СПРОВЕДУВАЊЕ НА ПИЛОТ ПРОГРАМА</a:t>
            </a:r>
          </a:p>
          <a:p>
            <a:pPr>
              <a:buFont typeface="Wingdings" pitchFamily="2" charset="2"/>
              <a:buChar char="v"/>
            </a:pPr>
            <a:endParaRPr lang="mk-MK" sz="2000" dirty="0"/>
          </a:p>
          <a:p>
            <a:pPr>
              <a:buFont typeface="Wingdings" pitchFamily="2" charset="2"/>
              <a:buChar char="v"/>
            </a:pPr>
            <a:r>
              <a:rPr lang="mk-MK" sz="2000" dirty="0"/>
              <a:t>ФОРМИРАЊЕ НА МОБИЛНИ ЕДИНИЦИ </a:t>
            </a:r>
          </a:p>
          <a:p>
            <a:endParaRPr lang="mk-MK" sz="2000" dirty="0"/>
          </a:p>
          <a:p>
            <a:pPr>
              <a:buFont typeface="Wingdings" pitchFamily="2" charset="2"/>
              <a:buChar char="v"/>
            </a:pPr>
            <a:r>
              <a:rPr lang="mk-MK" sz="2000" dirty="0"/>
              <a:t>РАЗГЛЕДУВАЊЕ И ИЗМЕНА НА ДОСЕГАШНИ СТРАТЕГИИ</a:t>
            </a:r>
          </a:p>
          <a:p>
            <a:pPr>
              <a:buFont typeface="Wingdings" pitchFamily="2" charset="2"/>
              <a:buChar char="v"/>
            </a:pPr>
            <a:endParaRPr lang="mk-MK" sz="2000" dirty="0"/>
          </a:p>
          <a:p>
            <a:pPr>
              <a:buFont typeface="Wingdings" pitchFamily="2" charset="2"/>
              <a:buChar char="v"/>
            </a:pPr>
            <a:r>
              <a:rPr lang="mk-MK" sz="2000" dirty="0"/>
              <a:t>ЕДУКАЦИЈА НА ЗДРАВСТВЕН ПЕРСОНАЛ (доктори, сестри, технички персонал)</a:t>
            </a:r>
          </a:p>
          <a:p>
            <a:pPr>
              <a:buNone/>
            </a:pPr>
            <a:endParaRPr lang="mk-MK" sz="2000" dirty="0"/>
          </a:p>
          <a:p>
            <a:pPr>
              <a:buFont typeface="Wingdings" pitchFamily="2" charset="2"/>
              <a:buChar char="v"/>
            </a:pPr>
            <a:r>
              <a:rPr lang="mk-MK" sz="2000" dirty="0"/>
              <a:t>ПОСЕТА НА ЗЕМЈИ СО ИМПЛЕМЕНТИРАНИ ПРОГРАМИ ЗА ДОСТАПНОСТ НА ЗДРАВСТВЕНИ И СОЦИЈАЛНИ УСЛУГИ</a:t>
            </a:r>
            <a:endParaRPr lang="en-US" sz="2000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Content Placeholder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1524000" cy="9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k-MK" b="1" dirty="0"/>
              <a:t>ЗАКЛУЧОК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8229600" cy="16002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1219200"/>
            <a:ext cx="510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371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dirty="0">
                <a:solidFill>
                  <a:schemeClr val="bg1"/>
                </a:solidFill>
              </a:rPr>
              <a:t>РАЗЛИЧНИ КАТЕГОРИИ НА ГРАЃАНИ </a:t>
            </a:r>
          </a:p>
          <a:p>
            <a:pPr algn="ctr"/>
            <a:endParaRPr lang="mk-MK" b="1" dirty="0">
              <a:solidFill>
                <a:schemeClr val="bg1"/>
              </a:solidFill>
            </a:endParaRPr>
          </a:p>
          <a:p>
            <a:pPr algn="ctr"/>
            <a:endParaRPr lang="mk-MK" b="1" dirty="0">
              <a:solidFill>
                <a:schemeClr val="bg1"/>
              </a:solidFill>
            </a:endParaRPr>
          </a:p>
          <a:p>
            <a:pPr algn="ctr"/>
            <a:r>
              <a:rPr lang="mk-MK" b="1" dirty="0">
                <a:solidFill>
                  <a:schemeClr val="bg1"/>
                </a:solidFill>
              </a:rPr>
              <a:t>РАЗЛИЧНИ ПОТРЕБИ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95800" y="1752600"/>
            <a:ext cx="304800" cy="4572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38600" y="2819400"/>
            <a:ext cx="1143000" cy="1219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4114800"/>
            <a:ext cx="3581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0" y="4495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dirty="0">
                <a:solidFill>
                  <a:schemeClr val="bg1"/>
                </a:solidFill>
              </a:rPr>
              <a:t>ОСНОВНИ ЗДРАВСТВЕНИ И СОЦИЈАЛНИ УСЛУГИ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Content Placeholder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1524000" cy="9260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Ви Благодарам на Вниманието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205233" cy="4020320"/>
          </a:xfrm>
        </p:spPr>
      </p:pic>
      <p:pic>
        <p:nvPicPr>
          <p:cNvPr id="5" name="Content Placeholder 3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242065"/>
            <a:ext cx="3124200" cy="189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271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2746</TotalTime>
  <Words>183</Words>
  <Application>Microsoft Office PowerPoint</Application>
  <PresentationFormat>Προβολή στην οθόνη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6" baseType="lpstr">
      <vt:lpstr>Arial</vt:lpstr>
      <vt:lpstr>Calibri</vt:lpstr>
      <vt:lpstr>Open Sans</vt:lpstr>
      <vt:lpstr>Open Sans Condensed</vt:lpstr>
      <vt:lpstr>Open Sans Condensed Light</vt:lpstr>
      <vt:lpstr>Open Sans Light</vt:lpstr>
      <vt:lpstr>Wingdings</vt:lpstr>
      <vt:lpstr>Θέμα του Office</vt:lpstr>
      <vt:lpstr>Opening Project Conference in Municipality of Ohrid Presenter: Dr. Violeta Mojsovska Institute for cardiovascular diseases “Sv.Stefan” - Ohrid</vt:lpstr>
      <vt:lpstr>Проект - CROSS4ALL - “Cross-border initiative for integrated health and social services promoting safe ageing, early prevention and independent living for all”</vt:lpstr>
      <vt:lpstr>Παρουσίαση του PowerPoint</vt:lpstr>
      <vt:lpstr>ЦЕЛ</vt:lpstr>
      <vt:lpstr>Проектни Активности на КВЗ</vt:lpstr>
      <vt:lpstr>Проектни Активности</vt:lpstr>
      <vt:lpstr>ЗАКЛУЧОК</vt:lpstr>
      <vt:lpstr>Ви Благодарам на Вниманието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AM</cp:lastModifiedBy>
  <cp:revision>85</cp:revision>
  <cp:lastPrinted>2019-04-08T17:16:41Z</cp:lastPrinted>
  <dcterms:created xsi:type="dcterms:W3CDTF">2017-09-06T09:12:49Z</dcterms:created>
  <dcterms:modified xsi:type="dcterms:W3CDTF">2019-09-07T08:13:45Z</dcterms:modified>
</cp:coreProperties>
</file>