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2"/>
  </p:notes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1CD"/>
    <a:srgbClr val="0F4F8F"/>
    <a:srgbClr val="A36298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601" autoAdjust="0"/>
  </p:normalViewPr>
  <p:slideViewPr>
    <p:cSldViewPr>
      <p:cViewPr varScale="1">
        <p:scale>
          <a:sx n="81" d="100"/>
          <a:sy n="81" d="100"/>
        </p:scale>
        <p:origin x="16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Progress and plans of PB2 (FICT)</a:t>
            </a:r>
            <a:br>
              <a:rPr lang="en-GB" dirty="0"/>
            </a:br>
            <a:r>
              <a:rPr lang="en-GB" sz="1800" dirty="0"/>
              <a:t>Presenter: Snezana </a:t>
            </a:r>
            <a:r>
              <a:rPr lang="en-GB" sz="1800" dirty="0" err="1"/>
              <a:t>Savoska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4</a:t>
            </a:r>
            <a:r>
              <a:rPr lang="en-GB" sz="2000" b="1" baseline="30000" dirty="0">
                <a:solidFill>
                  <a:schemeClr val="bg1"/>
                </a:solidFill>
              </a:rPr>
              <a:t>th</a:t>
            </a:r>
            <a:r>
              <a:rPr lang="en-GB" sz="2000" b="1" dirty="0">
                <a:solidFill>
                  <a:schemeClr val="bg1"/>
                </a:solidFill>
              </a:rPr>
              <a:t> Project Meeting, 25-26 November 2019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Municipality of Neapolis-Sykies (PB5)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CAPSIS HOTEL, </a:t>
            </a:r>
            <a:r>
              <a:rPr lang="en-GB" sz="1500" dirty="0" err="1">
                <a:solidFill>
                  <a:schemeClr val="bg1"/>
                </a:solidFill>
              </a:rPr>
              <a:t>Monastiriou</a:t>
            </a:r>
            <a:r>
              <a:rPr lang="en-GB" sz="1500" dirty="0">
                <a:solidFill>
                  <a:schemeClr val="bg1"/>
                </a:solidFill>
              </a:rPr>
              <a:t> 16, 54629 Thessaloniki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AF29-0B81-4D77-8453-323ABE17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D522 Mobile platforms </a:t>
            </a:r>
            <a:r>
              <a:rPr lang="en-US"/>
              <a:t>for citizens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2C450-A2ED-45B2-9627-4ABAB4619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5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see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JoB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, budget line “staff costs”, e.g., are there pending assignments?</a:t>
            </a:r>
          </a:p>
          <a:p>
            <a:pPr marL="457200" lvl="1" indent="0">
              <a:buNone/>
            </a:pPr>
            <a:r>
              <a:rPr lang="en-US" i="1" dirty="0"/>
              <a:t>Staff cost until April 2019 (paid) 24.455 </a:t>
            </a:r>
            <a:r>
              <a:rPr lang="en-US" i="1" dirty="0" err="1"/>
              <a:t>eur</a:t>
            </a:r>
            <a:r>
              <a:rPr lang="en-US" i="1" dirty="0"/>
              <a:t> for:</a:t>
            </a:r>
          </a:p>
          <a:p>
            <a:pPr marL="457200" lvl="1" indent="0">
              <a:buNone/>
            </a:pPr>
            <a:r>
              <a:rPr lang="en-US" i="1" dirty="0"/>
              <a:t>D1.2.2</a:t>
            </a:r>
          </a:p>
          <a:p>
            <a:pPr marL="457200" lvl="1" indent="0">
              <a:buNone/>
            </a:pPr>
            <a:r>
              <a:rPr lang="en-US" i="1" dirty="0"/>
              <a:t>D2.2.4</a:t>
            </a:r>
          </a:p>
          <a:p>
            <a:pPr marL="457200" lvl="1" indent="0">
              <a:buNone/>
            </a:pPr>
            <a:r>
              <a:rPr lang="en-US" i="1" dirty="0"/>
              <a:t>D3.2.3</a:t>
            </a:r>
          </a:p>
          <a:p>
            <a:pPr marL="457200" lvl="1" indent="0">
              <a:buNone/>
            </a:pPr>
            <a:r>
              <a:rPr lang="en-US" i="1" dirty="0"/>
              <a:t>D.3.2.5</a:t>
            </a:r>
          </a:p>
          <a:p>
            <a:pPr marL="457200" lvl="1" indent="0">
              <a:buNone/>
            </a:pPr>
            <a:r>
              <a:rPr lang="en-US" i="1" dirty="0"/>
              <a:t>D4.2.3</a:t>
            </a:r>
          </a:p>
          <a:p>
            <a:pPr marL="457200" lvl="1" indent="0">
              <a:buNone/>
            </a:pPr>
            <a:r>
              <a:rPr lang="en-US" i="1" dirty="0"/>
              <a:t>D5.2.2</a:t>
            </a:r>
            <a:endParaRPr lang="en-US" dirty="0"/>
          </a:p>
          <a:p>
            <a:pPr lvl="1"/>
            <a:r>
              <a:rPr lang="en-GB" dirty="0"/>
              <a:t>For D5.2.2 from end of May 2019: hired 3 person part time</a:t>
            </a:r>
          </a:p>
          <a:p>
            <a:pPr lvl="1"/>
            <a:r>
              <a:rPr lang="en-GB" dirty="0"/>
              <a:t>From September hired 2 person part time (9 person until now work on D522)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492941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see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JoB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, budget line “External Expertise and Services” and “Equipment”, in terms of signed contracts and pending assignment procedures</a:t>
            </a:r>
          </a:p>
          <a:p>
            <a:pPr marL="457200" lvl="1" indent="0">
              <a:buNone/>
            </a:pPr>
            <a:r>
              <a:rPr lang="en-US" b="1" i="1" dirty="0"/>
              <a:t>Paid:</a:t>
            </a:r>
          </a:p>
          <a:p>
            <a:pPr lvl="1"/>
            <a:r>
              <a:rPr lang="en-US" i="1" dirty="0"/>
              <a:t>External Expertise and Services paid (D1.2.3 - 585 euro)</a:t>
            </a:r>
          </a:p>
          <a:p>
            <a:pPr lvl="1"/>
            <a:r>
              <a:rPr lang="en-US" i="1" dirty="0"/>
              <a:t>Equipment (D.5.2.2. -7760 euro)</a:t>
            </a:r>
            <a:endParaRPr lang="en-GB" dirty="0"/>
          </a:p>
          <a:p>
            <a:pPr marL="457200" lvl="1" indent="0">
              <a:buNone/>
            </a:pPr>
            <a:r>
              <a:rPr lang="en-GB" b="1" dirty="0"/>
              <a:t>Contracted:</a:t>
            </a:r>
          </a:p>
          <a:p>
            <a:pPr marL="457200" lvl="1" indent="0">
              <a:buNone/>
            </a:pPr>
            <a:r>
              <a:rPr lang="en-GB" dirty="0"/>
              <a:t>-e-Prescription and e-Referral – (D.4.2.4 -  43.200 euro) – dead line 12.12.2019</a:t>
            </a:r>
          </a:p>
          <a:p>
            <a:pPr marL="457200" lvl="1" indent="0">
              <a:buNone/>
            </a:pPr>
            <a:r>
              <a:rPr lang="en-GB" dirty="0"/>
              <a:t>-WCAG compliance and R.NM impact assessment study 19.790 euro – dead line 20.12.2019</a:t>
            </a:r>
          </a:p>
          <a:p>
            <a:pPr marL="457200" lvl="1" indent="0">
              <a:buNone/>
            </a:pPr>
            <a:r>
              <a:rPr lang="en-GB" dirty="0"/>
              <a:t>-Translations – 4.700 euro</a:t>
            </a:r>
          </a:p>
          <a:p>
            <a:pPr marL="457200" lvl="1" indent="0">
              <a:buNone/>
            </a:pPr>
            <a:r>
              <a:rPr lang="en-GB" b="1" dirty="0"/>
              <a:t>Pending</a:t>
            </a:r>
            <a:r>
              <a:rPr lang="en-GB" dirty="0"/>
              <a:t> assignment procedures (to 2.12.2019):</a:t>
            </a:r>
          </a:p>
          <a:p>
            <a:pPr marL="457200" lvl="1" indent="0">
              <a:buNone/>
            </a:pPr>
            <a:r>
              <a:rPr lang="en-GB" dirty="0"/>
              <a:t>-Organizing 3 days event (max 2.880 euro)</a:t>
            </a:r>
          </a:p>
          <a:p>
            <a:pPr marL="457200" lvl="1" indent="0">
              <a:buNone/>
            </a:pPr>
            <a:r>
              <a:rPr lang="en-GB" dirty="0"/>
              <a:t>-Laptop computer and multifunctional device (scanner, printer, copier) (max 3000 euro)</a:t>
            </a:r>
          </a:p>
        </p:txBody>
      </p:sp>
    </p:spTree>
    <p:extLst>
      <p:ext uri="{BB962C8B-B14F-4D97-AF65-F5344CB8AC3E}">
        <p14:creationId xmlns:p14="http://schemas.microsoft.com/office/powerpoint/2010/main" val="282974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i="1" dirty="0"/>
              <a:t>for all deliverables that appear in the </a:t>
            </a:r>
            <a:r>
              <a:rPr lang="en-US" i="1" dirty="0" err="1"/>
              <a:t>JoB</a:t>
            </a:r>
            <a:r>
              <a:rPr lang="en-US" i="1" dirty="0"/>
              <a:t>, specifying problems and issues</a:t>
            </a:r>
          </a:p>
          <a:p>
            <a:pPr marL="457200" lvl="1" indent="0">
              <a:buNone/>
            </a:pPr>
            <a:r>
              <a:rPr lang="en-US" i="1" dirty="0"/>
              <a:t>D323 finished – sent to LB and PB6</a:t>
            </a:r>
          </a:p>
          <a:p>
            <a:pPr marL="457200" lvl="1" indent="0">
              <a:buNone/>
            </a:pPr>
            <a:r>
              <a:rPr lang="en-US" i="1" dirty="0"/>
              <a:t>D423 working on functional models for mockups and reference manual for e-learning platform</a:t>
            </a:r>
          </a:p>
          <a:p>
            <a:pPr marL="457200" lvl="1" indent="0">
              <a:buNone/>
            </a:pPr>
            <a:r>
              <a:rPr lang="en-US" i="1" dirty="0"/>
              <a:t>D522 – connected with joint platform, devices are connected with tablets and data stored in tablets;</a:t>
            </a:r>
          </a:p>
          <a:p>
            <a:pPr marL="457200" lvl="1" indent="0">
              <a:buNone/>
            </a:pPr>
            <a:r>
              <a:rPr lang="en-US" dirty="0"/>
              <a:t>WCAG (D4.2.3, D4.2.4, D5.2.2, D6.2.3) – proposed methodology, working on WCAG compliance, created screens and some mock-ups for WCAG compliance for D522, D423, D424 (posted on WCAG cloud), we expect first report for WCAG compliance and recommendations; Impact assessment study have to be highlighted: methodology and our demands are not précised- we need a help from LB</a:t>
            </a:r>
          </a:p>
          <a:p>
            <a:pPr marL="457200" lvl="1" indent="0">
              <a:buNone/>
            </a:pPr>
            <a:r>
              <a:rPr lang="en-US" dirty="0"/>
              <a:t>D424 – first version of e-Prescription and e-Referral (also – screenshots from platform are stored for WCAG compliance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42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/>
          </a:bodyPr>
          <a:lstStyle/>
          <a:p>
            <a:pPr lvl="1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paid out until October 2019</a:t>
            </a:r>
          </a:p>
          <a:p>
            <a:pPr marL="457200" lvl="1" indent="0">
              <a:buNone/>
            </a:pPr>
            <a:r>
              <a:rPr lang="en-US" i="1" dirty="0"/>
              <a:t>paid: 33.732 euro</a:t>
            </a:r>
          </a:p>
          <a:p>
            <a:pPr lvl="1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verified until October 2019</a:t>
            </a:r>
          </a:p>
          <a:p>
            <a:pPr marL="457200" lvl="1" indent="0">
              <a:buNone/>
            </a:pPr>
            <a:r>
              <a:rPr lang="en-US" i="1" dirty="0"/>
              <a:t>verified: 24.571 euro (9.154 euro was not connected with deliverables, so FLC did not verified yet these expenditures in MIS)</a:t>
            </a:r>
          </a:p>
          <a:p>
            <a:pPr lvl="1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expected paid out expenditures until 31.12.2019</a:t>
            </a:r>
          </a:p>
          <a:p>
            <a:pPr marL="457200" lvl="1" indent="0">
              <a:buNone/>
            </a:pPr>
            <a:r>
              <a:rPr lang="en-US" i="1" dirty="0"/>
              <a:t>Contracted: </a:t>
            </a:r>
          </a:p>
          <a:p>
            <a:pPr marL="457200" lvl="1" indent="0">
              <a:buNone/>
            </a:pPr>
            <a:r>
              <a:rPr lang="en-US" i="1" dirty="0"/>
              <a:t>-67.690 euro external expertise and service (75% = 51.000 euro)</a:t>
            </a:r>
          </a:p>
          <a:p>
            <a:pPr marL="457200" lvl="1" indent="0">
              <a:buNone/>
            </a:pPr>
            <a:r>
              <a:rPr lang="en-US" i="1" dirty="0"/>
              <a:t>-22.362 euro staff cost (timesheets from may2019 to november2019)</a:t>
            </a:r>
          </a:p>
        </p:txBody>
      </p:sp>
    </p:spTree>
    <p:extLst>
      <p:ext uri="{BB962C8B-B14F-4D97-AF65-F5344CB8AC3E}">
        <p14:creationId xmlns:p14="http://schemas.microsoft.com/office/powerpoint/2010/main" val="3749918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i="1" dirty="0"/>
              <a:t>The status of activities performed and/or planned for the dissemination/publicity of the Project</a:t>
            </a:r>
          </a:p>
          <a:p>
            <a:pPr marL="457200" lvl="1" indent="0">
              <a:buNone/>
            </a:pPr>
            <a:r>
              <a:rPr lang="en-US" i="1" dirty="0"/>
              <a:t>-AIIT 2019 (four) papers for Cross4all with Acknowledgement</a:t>
            </a:r>
          </a:p>
          <a:p>
            <a:pPr marL="457200" lvl="1" indent="0">
              <a:buNone/>
            </a:pPr>
            <a:r>
              <a:rPr lang="en-GB" dirty="0"/>
              <a:t>Submitted paper to Cambridge scholar publishing – in print</a:t>
            </a:r>
          </a:p>
          <a:p>
            <a:pPr marL="457200" lvl="1" indent="0">
              <a:buNone/>
            </a:pPr>
            <a:r>
              <a:rPr lang="en-GB" dirty="0"/>
              <a:t>-</a:t>
            </a:r>
            <a:r>
              <a:rPr lang="en-GB" b="1" dirty="0"/>
              <a:t>3 papers from these are indexed in SCOPUS</a:t>
            </a:r>
          </a:p>
          <a:p>
            <a:pPr lvl="1">
              <a:buFontTx/>
              <a:buChar char="-"/>
            </a:pPr>
            <a:r>
              <a:rPr lang="en-GB" dirty="0"/>
              <a:t>3 days seminar – tender launched</a:t>
            </a:r>
          </a:p>
          <a:p>
            <a:pPr lvl="1">
              <a:buFontTx/>
              <a:buChar char="-"/>
            </a:pPr>
            <a:r>
              <a:rPr lang="en-GB" dirty="0"/>
              <a:t>Paper in ICT innovations 2019 – web proceeding – in progress</a:t>
            </a:r>
          </a:p>
          <a:p>
            <a:pPr lvl="1">
              <a:buFontTx/>
              <a:buChar char="-"/>
            </a:pPr>
            <a:r>
              <a:rPr lang="en-GB" dirty="0"/>
              <a:t>Approval for using Cross4all_FICT web site for results dissemination</a:t>
            </a:r>
          </a:p>
          <a:p>
            <a:pPr lvl="1">
              <a:buFontTx/>
              <a:buChar char="-"/>
            </a:pPr>
            <a:r>
              <a:rPr lang="en-GB" dirty="0"/>
              <a:t>Plan for publishing papers in 2020 with cross4all Acknowledgement </a:t>
            </a:r>
          </a:p>
          <a:p>
            <a:pPr lvl="1">
              <a:buFontTx/>
              <a:buChar char="-"/>
            </a:pPr>
            <a:endParaRPr lang="en-GB" dirty="0"/>
          </a:p>
          <a:p>
            <a:pPr lvl="1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74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B230C-D4B2-4743-8587-3E84A362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D323 Strategy and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BEB19-71BD-475F-876C-8DFE92944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58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C20E-5834-4C0F-90F3-BDBE0D949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0"/>
            <a:ext cx="8064896" cy="908720"/>
          </a:xfrm>
        </p:spPr>
        <p:txBody>
          <a:bodyPr>
            <a:normAutofit fontScale="90000"/>
          </a:bodyPr>
          <a:lstStyle/>
          <a:p>
            <a:r>
              <a:rPr lang="en-US" dirty="0"/>
              <a:t>D423 e-Learning platform for e-health and digital health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858DB-D09C-47DE-A57A-E8F9FF128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B4A71-DA93-40B5-AFAC-0F56C77DB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WCAG </a:t>
            </a:r>
            <a:r>
              <a:rPr lang="en-US" dirty="0" err="1"/>
              <a:t>complience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FC74A-C77A-4CF3-BFCD-2F2222DB0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373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2858</TotalTime>
  <Words>559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Θέμα του Office</vt:lpstr>
      <vt:lpstr>Progress and plans of PB2 (FICT) Presenter: Snezana Savoska</vt:lpstr>
      <vt:lpstr>Status of staff recruitments </vt:lpstr>
      <vt:lpstr>Status of Tenders</vt:lpstr>
      <vt:lpstr>Implementation progress</vt:lpstr>
      <vt:lpstr>Status of expenditures </vt:lpstr>
      <vt:lpstr>Publicity outcomes and plans</vt:lpstr>
      <vt:lpstr>D323 Strategy and action plan</vt:lpstr>
      <vt:lpstr>D423 e-Learning platform for e-health and digital health literacy</vt:lpstr>
      <vt:lpstr>WCAG complience</vt:lpstr>
      <vt:lpstr>D522 Mobile platforms for citizens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Snezana</cp:lastModifiedBy>
  <cp:revision>72</cp:revision>
  <dcterms:created xsi:type="dcterms:W3CDTF">2017-09-06T09:12:49Z</dcterms:created>
  <dcterms:modified xsi:type="dcterms:W3CDTF">2019-11-22T15:34:32Z</dcterms:modified>
</cp:coreProperties>
</file>