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9"/>
  </p:notesMasterIdLst>
  <p:sldIdLst>
    <p:sldId id="256" r:id="rId2"/>
    <p:sldId id="301" r:id="rId3"/>
    <p:sldId id="302" r:id="rId4"/>
    <p:sldId id="303" r:id="rId5"/>
    <p:sldId id="311" r:id="rId6"/>
    <p:sldId id="304" r:id="rId7"/>
    <p:sldId id="305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161"/>
    <a:srgbClr val="A36298"/>
    <a:srgbClr val="1571CD"/>
    <a:srgbClr val="0F4F8F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01" autoAdjust="0"/>
  </p:normalViewPr>
  <p:slideViewPr>
    <p:cSldViewPr>
      <p:cViewPr varScale="1">
        <p:scale>
          <a:sx n="85" d="100"/>
          <a:sy n="85" d="100"/>
        </p:scale>
        <p:origin x="90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267252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GB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 / Subsidy Contract No: Cross4all-CN1-SO1.2-SC015)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366" y="363738"/>
            <a:ext cx="1940566" cy="1251343"/>
          </a:xfrm>
          <a:prstGeom prst="rect">
            <a:avLst/>
          </a:prstGeom>
        </p:spPr>
      </p:pic>
      <p:cxnSp>
        <p:nvCxnSpPr>
          <p:cNvPr id="13" name="12 - Ευθεία γραμμή σύνδεσης">
            <a:extLst>
              <a:ext uri="{FF2B5EF4-FFF2-40B4-BE49-F238E27FC236}">
                <a16:creationId xmlns:a16="http://schemas.microsoft.com/office/drawing/2014/main" id="{302BBAEC-BEE8-42B9-84FA-AF527A88A3CC}"/>
              </a:ext>
            </a:extLst>
          </p:cNvPr>
          <p:cNvCxnSpPr/>
          <p:nvPr userDrawn="1"/>
        </p:nvCxnSpPr>
        <p:spPr>
          <a:xfrm>
            <a:off x="2755616" y="3355404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Ομάδα 13">
            <a:extLst>
              <a:ext uri="{FF2B5EF4-FFF2-40B4-BE49-F238E27FC236}">
                <a16:creationId xmlns:a16="http://schemas.microsoft.com/office/drawing/2014/main" id="{A40B494F-6710-44F1-A695-93B3C8BC292B}"/>
              </a:ext>
            </a:extLst>
          </p:cNvPr>
          <p:cNvGrpSpPr/>
          <p:nvPr userDrawn="1"/>
        </p:nvGrpSpPr>
        <p:grpSpPr>
          <a:xfrm>
            <a:off x="1327616" y="5775280"/>
            <a:ext cx="6488767" cy="770059"/>
            <a:chOff x="402889" y="3162256"/>
            <a:chExt cx="11335794" cy="1345284"/>
          </a:xfrm>
        </p:grpSpPr>
        <p:pic>
          <p:nvPicPr>
            <p:cNvPr id="15" name="Εικόνα 14">
              <a:extLst>
                <a:ext uri="{FF2B5EF4-FFF2-40B4-BE49-F238E27FC236}">
                  <a16:creationId xmlns:a16="http://schemas.microsoft.com/office/drawing/2014/main" id="{5D433394-2A1B-43AB-9C56-3AD948A5A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889" y="3162256"/>
              <a:ext cx="1345284" cy="1345284"/>
            </a:xfrm>
            <a:prstGeom prst="rect">
              <a:avLst/>
            </a:prstGeom>
          </p:spPr>
        </p:pic>
        <p:pic>
          <p:nvPicPr>
            <p:cNvPr id="16" name="Εικόνα 15">
              <a:extLst>
                <a:ext uri="{FF2B5EF4-FFF2-40B4-BE49-F238E27FC236}">
                  <a16:creationId xmlns:a16="http://schemas.microsoft.com/office/drawing/2014/main" id="{FD36588B-75F2-42BD-8CFA-173B95385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1073" y="3255493"/>
              <a:ext cx="1345284" cy="1158809"/>
            </a:xfrm>
            <a:prstGeom prst="rect">
              <a:avLst/>
            </a:prstGeom>
          </p:spPr>
        </p:pic>
        <p:pic>
          <p:nvPicPr>
            <p:cNvPr id="17" name="Εικόνα 16">
              <a:extLst>
                <a:ext uri="{FF2B5EF4-FFF2-40B4-BE49-F238E27FC236}">
                  <a16:creationId xmlns:a16="http://schemas.microsoft.com/office/drawing/2014/main" id="{24993374-1D8A-4394-98E9-F866D702D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9261" y="3349923"/>
              <a:ext cx="1345280" cy="969947"/>
            </a:xfrm>
            <a:prstGeom prst="rect">
              <a:avLst/>
            </a:prstGeom>
          </p:spPr>
        </p:pic>
        <p:pic>
          <p:nvPicPr>
            <p:cNvPr id="18" name="Εικόνα 17">
              <a:extLst>
                <a:ext uri="{FF2B5EF4-FFF2-40B4-BE49-F238E27FC236}">
                  <a16:creationId xmlns:a16="http://schemas.microsoft.com/office/drawing/2014/main" id="{7C326A25-C062-4193-9B69-678D86D5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8184" y="3162256"/>
              <a:ext cx="898369" cy="1345284"/>
            </a:xfrm>
            <a:prstGeom prst="rect">
              <a:avLst/>
            </a:prstGeom>
          </p:spPr>
        </p:pic>
        <p:pic>
          <p:nvPicPr>
            <p:cNvPr id="19" name="Εικόνα 18">
              <a:extLst>
                <a:ext uri="{FF2B5EF4-FFF2-40B4-BE49-F238E27FC236}">
                  <a16:creationId xmlns:a16="http://schemas.microsoft.com/office/drawing/2014/main" id="{EF20867B-12EB-4093-9B89-EEE3F88B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5624" y="3611701"/>
              <a:ext cx="1345284" cy="446390"/>
            </a:xfrm>
            <a:prstGeom prst="rect">
              <a:avLst/>
            </a:prstGeom>
          </p:spPr>
        </p:pic>
        <p:pic>
          <p:nvPicPr>
            <p:cNvPr id="27" name="Εικόνα 26">
              <a:extLst>
                <a:ext uri="{FF2B5EF4-FFF2-40B4-BE49-F238E27FC236}">
                  <a16:creationId xmlns:a16="http://schemas.microsoft.com/office/drawing/2014/main" id="{8D81AE43-AE20-44CA-B1C6-91290C994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4250" y="3209116"/>
              <a:ext cx="1244433" cy="1244433"/>
            </a:xfrm>
            <a:prstGeom prst="rect">
              <a:avLst/>
            </a:prstGeom>
          </p:spPr>
        </p:pic>
      </p:grpSp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D60A481A-A881-426E-8475-9D2199FFB8DE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35" y="207377"/>
            <a:ext cx="4600575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6D25F28D-27E2-454F-82BD-AF8ED2239A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83768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927674" y="908720"/>
            <a:ext cx="7806722" cy="59299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7734D68-D433-418C-80C0-0D7DD2644A22}"/>
              </a:ext>
            </a:extLst>
          </p:cNvPr>
          <p:cNvSpPr/>
          <p:nvPr userDrawn="1"/>
        </p:nvSpPr>
        <p:spPr>
          <a:xfrm>
            <a:off x="2515403" y="6390364"/>
            <a:ext cx="4504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is co-funded by the European Union and National Funds </a:t>
            </a:r>
            <a:b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participating countries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AAE77317-88CA-4797-812A-B671DE8B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3" r="44088" b="9202"/>
          <a:stretch/>
        </p:blipFill>
        <p:spPr>
          <a:xfrm>
            <a:off x="127072" y="268120"/>
            <a:ext cx="700512" cy="720228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:a16="http://schemas.microsoft.com/office/drawing/2014/main" id="{AD8C29FB-D1A5-4F75-ABAF-A5F95B7E55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020272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9DA42902-75D6-4F8F-90F1-09739E31C3EF}"/>
              </a:ext>
            </a:extLst>
          </p:cNvPr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83"/>
          <a:stretch/>
        </p:blipFill>
        <p:spPr bwMode="auto">
          <a:xfrm>
            <a:off x="293271" y="6290477"/>
            <a:ext cx="2266754" cy="49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25/11/19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amea.gr/projects-tenders/calls/4411-ilektronikos-anoiktos-diagonismos-kato-ton-orion-gia-tin-epilogi-anadoxoy-toy-ergoy-paroxi-ypostiriktikon-kai-meletitikon-ypiresion-gia-tin-ylopoiisi-draseon-tis-praxis-cross4a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oss4all.e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iny.cc/b8s83y" TargetMode="External"/><Relationship Id="rId2" Type="http://schemas.openxmlformats.org/officeDocument/2006/relationships/hyperlink" Target="http://tiny.cc/wj0f2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431" y="3499421"/>
            <a:ext cx="8072494" cy="1220959"/>
          </a:xfrm>
        </p:spPr>
        <p:txBody>
          <a:bodyPr>
            <a:normAutofit/>
          </a:bodyPr>
          <a:lstStyle/>
          <a:p>
            <a:r>
              <a:rPr lang="en-GB" dirty="0"/>
              <a:t>Progress and plans of PB3</a:t>
            </a:r>
            <a:endParaRPr lang="en-US" dirty="0"/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94" y="4708026"/>
            <a:ext cx="8072494" cy="1002265"/>
          </a:xfrm>
          <a:solidFill>
            <a:srgbClr val="A36298"/>
          </a:solidFill>
          <a:ln>
            <a:solidFill>
              <a:srgbClr val="A36298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b="1" dirty="0">
                <a:solidFill>
                  <a:schemeClr val="bg1"/>
                </a:solidFill>
              </a:rPr>
              <a:t>5</a:t>
            </a:r>
            <a:r>
              <a:rPr lang="en-GB" sz="2800" b="1" baseline="30000" dirty="0">
                <a:solidFill>
                  <a:schemeClr val="bg1"/>
                </a:solidFill>
              </a:rPr>
              <a:t>th</a:t>
            </a:r>
            <a:r>
              <a:rPr lang="en-GB" sz="2800" b="1" dirty="0">
                <a:solidFill>
                  <a:schemeClr val="bg1"/>
                </a:solidFill>
              </a:rPr>
              <a:t> Project Meeting, 25-26 November 2019</a:t>
            </a:r>
          </a:p>
          <a:p>
            <a:pPr>
              <a:lnSpc>
                <a:spcPct val="110000"/>
              </a:lnSpc>
            </a:pPr>
            <a:r>
              <a:rPr lang="en-GB" sz="2000" dirty="0">
                <a:solidFill>
                  <a:schemeClr val="bg1"/>
                </a:solidFill>
              </a:rPr>
              <a:t>Host: Municipality of Neapolis-Sykies (PB5)</a:t>
            </a:r>
          </a:p>
          <a:p>
            <a:pPr>
              <a:lnSpc>
                <a:spcPct val="110000"/>
              </a:lnSpc>
            </a:pPr>
            <a:r>
              <a:rPr lang="en-GB" sz="2000" dirty="0">
                <a:solidFill>
                  <a:schemeClr val="bg1"/>
                </a:solidFill>
              </a:rPr>
              <a:t>Venue: CAPSIS HOTEL, </a:t>
            </a:r>
            <a:r>
              <a:rPr lang="en-GB" sz="2000" dirty="0" err="1">
                <a:solidFill>
                  <a:schemeClr val="bg1"/>
                </a:solidFill>
              </a:rPr>
              <a:t>Monastiriou</a:t>
            </a:r>
            <a:r>
              <a:rPr lang="en-GB" sz="2000" dirty="0">
                <a:solidFill>
                  <a:schemeClr val="bg1"/>
                </a:solidFill>
              </a:rPr>
              <a:t> 16, 54629 Thessaloniki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E853FD28-4274-463C-B1F9-4D4166E35DF9}"/>
              </a:ext>
            </a:extLst>
          </p:cNvPr>
          <p:cNvSpPr/>
          <p:nvPr/>
        </p:nvSpPr>
        <p:spPr>
          <a:xfrm>
            <a:off x="571430" y="5720235"/>
            <a:ext cx="8072494" cy="864096"/>
          </a:xfrm>
          <a:prstGeom prst="rect">
            <a:avLst/>
          </a:prstGeom>
          <a:noFill/>
          <a:ln>
            <a:solidFill>
              <a:srgbClr val="A36298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staff recruitments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Staff #1 </a:t>
            </a:r>
            <a:r>
              <a:rPr lang="en-US" b="1" dirty="0">
                <a:solidFill>
                  <a:srgbClr val="00B050"/>
                </a:solidFill>
              </a:rPr>
              <a:t>- assigned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/>
              <a:t>Local Project &amp; Financial Manager (D1.3.2)</a:t>
            </a:r>
            <a:endParaRPr lang="en-US" b="1" dirty="0">
              <a:solidFill>
                <a:srgbClr val="00B05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dirty="0"/>
              <a:t>Person for reviewing the final strategy (D3.3.3)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Member of the Monitoring &amp; Support Committee for the Pilot Programme (incl. equipment acquisition)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graphicFrame>
        <p:nvGraphicFramePr>
          <p:cNvPr id="4" name="Θέση περιεχομένου 5">
            <a:extLst>
              <a:ext uri="{FF2B5EF4-FFF2-40B4-BE49-F238E27FC236}">
                <a16:creationId xmlns:a16="http://schemas.microsoft.com/office/drawing/2014/main" id="{7C21F0F6-F0A8-49A8-9D04-3ECF64CFC5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21426"/>
              </p:ext>
            </p:extLst>
          </p:nvPr>
        </p:nvGraphicFramePr>
        <p:xfrm>
          <a:off x="457199" y="1340768"/>
          <a:ext cx="8229600" cy="424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19">
                  <a:extLst>
                    <a:ext uri="{9D8B030D-6E8A-4147-A177-3AD203B41FA5}">
                      <a16:colId xmlns:a16="http://schemas.microsoft.com/office/drawing/2014/main" val="2388218569"/>
                    </a:ext>
                  </a:extLst>
                </a:gridCol>
                <a:gridCol w="502646">
                  <a:extLst>
                    <a:ext uri="{9D8B030D-6E8A-4147-A177-3AD203B41FA5}">
                      <a16:colId xmlns:a16="http://schemas.microsoft.com/office/drawing/2014/main" val="1493455801"/>
                    </a:ext>
                  </a:extLst>
                </a:gridCol>
                <a:gridCol w="1103851">
                  <a:extLst>
                    <a:ext uri="{9D8B030D-6E8A-4147-A177-3AD203B41FA5}">
                      <a16:colId xmlns:a16="http://schemas.microsoft.com/office/drawing/2014/main" val="2101030914"/>
                    </a:ext>
                  </a:extLst>
                </a:gridCol>
                <a:gridCol w="6136884">
                  <a:extLst>
                    <a:ext uri="{9D8B030D-6E8A-4147-A177-3AD203B41FA5}">
                      <a16:colId xmlns:a16="http://schemas.microsoft.com/office/drawing/2014/main" val="2960623160"/>
                    </a:ext>
                  </a:extLst>
                </a:gridCol>
              </a:tblGrid>
              <a:tr h="424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WP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Del.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Item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Brief justification of the expenditure (Max 350 Characters)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582093"/>
                  </a:ext>
                </a:extLst>
              </a:tr>
            </a:tbl>
          </a:graphicData>
        </a:graphic>
      </p:graphicFrame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89EB1663-0B9A-417C-8E46-AE5D751BE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696794"/>
              </p:ext>
            </p:extLst>
          </p:nvPr>
        </p:nvGraphicFramePr>
        <p:xfrm>
          <a:off x="445005" y="4049962"/>
          <a:ext cx="8257978" cy="1611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896">
                  <a:extLst>
                    <a:ext uri="{9D8B030D-6E8A-4147-A177-3AD203B41FA5}">
                      <a16:colId xmlns:a16="http://schemas.microsoft.com/office/drawing/2014/main" val="1189298073"/>
                    </a:ext>
                  </a:extLst>
                </a:gridCol>
                <a:gridCol w="504380">
                  <a:extLst>
                    <a:ext uri="{9D8B030D-6E8A-4147-A177-3AD203B41FA5}">
                      <a16:colId xmlns:a16="http://schemas.microsoft.com/office/drawing/2014/main" val="2612179134"/>
                    </a:ext>
                  </a:extLst>
                </a:gridCol>
                <a:gridCol w="1107656">
                  <a:extLst>
                    <a:ext uri="{9D8B030D-6E8A-4147-A177-3AD203B41FA5}">
                      <a16:colId xmlns:a16="http://schemas.microsoft.com/office/drawing/2014/main" val="2873751958"/>
                    </a:ext>
                  </a:extLst>
                </a:gridCol>
                <a:gridCol w="6158046">
                  <a:extLst>
                    <a:ext uri="{9D8B030D-6E8A-4147-A177-3AD203B41FA5}">
                      <a16:colId xmlns:a16="http://schemas.microsoft.com/office/drawing/2014/main" val="1675024478"/>
                    </a:ext>
                  </a:extLst>
                </a:gridCol>
              </a:tblGrid>
              <a:tr h="5313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WP1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D1.3.2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Project manager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 Person responsible for the management of the project (reporting, monitoring, etc.) - part time (24 months X 20 </a:t>
                      </a:r>
                      <a:r>
                        <a:rPr lang="en-US" sz="1200" u="none" strike="noStrike" dirty="0" err="1">
                          <a:effectLst/>
                        </a:rPr>
                        <a:t>hrs</a:t>
                      </a:r>
                      <a:r>
                        <a:rPr lang="en-US" sz="1200" u="none" strike="noStrike" dirty="0">
                          <a:effectLst/>
                        </a:rPr>
                        <a:t> per month)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3071304"/>
                  </a:ext>
                </a:extLst>
              </a:tr>
              <a:tr h="5313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WP3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D3.3.3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Technical Staff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 Person responsible for reviewing and editing the Final Deliverables of NCDP (Contribution to Joint Strategy and Action Plan with emphasis on inclusive social/health care practices, Guide in print and accessible formats for people with disabilities)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5938971"/>
                  </a:ext>
                </a:extLst>
              </a:tr>
              <a:tr h="5313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WP6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D6.3.3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Technical Staff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Member of the Monitoring &amp; Support Committee for the Pilot Programme of the Municipalities (P2 and P5). 6 months X 56 </a:t>
                      </a:r>
                      <a:r>
                        <a:rPr lang="en-US" sz="1200" u="none" strike="noStrike" dirty="0" err="1">
                          <a:effectLst/>
                        </a:rPr>
                        <a:t>hrs</a:t>
                      </a:r>
                      <a:r>
                        <a:rPr lang="en-US" sz="1200" u="none" strike="noStrike" dirty="0">
                          <a:effectLst/>
                        </a:rPr>
                        <a:t> / month X 15€ per hour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86135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69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F1AE15EA-B853-4ED3-880A-EA338C548D81}"/>
              </a:ext>
            </a:extLst>
          </p:cNvPr>
          <p:cNvSpPr/>
          <p:nvPr/>
        </p:nvSpPr>
        <p:spPr>
          <a:xfrm>
            <a:off x="457200" y="4437112"/>
            <a:ext cx="8363272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BFA1FBBF-A021-4777-9D38-6AD2C0E90253}"/>
              </a:ext>
            </a:extLst>
          </p:cNvPr>
          <p:cNvSpPr/>
          <p:nvPr/>
        </p:nvSpPr>
        <p:spPr>
          <a:xfrm>
            <a:off x="6676416" y="3284984"/>
            <a:ext cx="2142738" cy="2880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6203032" cy="5184576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i="1" dirty="0"/>
              <a:t>Tender #1: </a:t>
            </a:r>
          </a:p>
          <a:p>
            <a:pPr lvl="1"/>
            <a:r>
              <a:rPr lang="en-US" sz="1800" dirty="0"/>
              <a:t>Related to:		D1.3.5 – FLC (assigned)</a:t>
            </a:r>
          </a:p>
          <a:p>
            <a:pPr lvl="1"/>
            <a:r>
              <a:rPr lang="en-US" sz="1800" dirty="0"/>
              <a:t>Budget: 		</a:t>
            </a:r>
            <a:r>
              <a:rPr lang="el-GR" sz="1800" dirty="0"/>
              <a:t>€</a:t>
            </a:r>
            <a:r>
              <a:rPr lang="en-US" sz="1800" dirty="0"/>
              <a:t>5.000</a:t>
            </a:r>
            <a:r>
              <a:rPr lang="el-GR" sz="1800" dirty="0"/>
              <a:t> (</a:t>
            </a:r>
            <a:r>
              <a:rPr lang="en-US" sz="1800" dirty="0"/>
              <a:t>incl. VAT)</a:t>
            </a:r>
          </a:p>
          <a:p>
            <a:pPr lvl="1"/>
            <a:r>
              <a:rPr lang="en-US" sz="1800" dirty="0"/>
              <a:t>Status:		</a:t>
            </a:r>
            <a:r>
              <a:rPr lang="en-US" sz="1800" b="1" dirty="0"/>
              <a:t>Contract to be signed</a:t>
            </a:r>
            <a:endParaRPr lang="en-US" sz="1800" b="1" i="1" dirty="0"/>
          </a:p>
          <a:p>
            <a:endParaRPr lang="en-US" sz="1800" b="1" i="1" dirty="0"/>
          </a:p>
          <a:p>
            <a:r>
              <a:rPr lang="en-US" sz="1800" b="1" i="1" dirty="0"/>
              <a:t>Tender #2: </a:t>
            </a:r>
          </a:p>
          <a:p>
            <a:pPr lvl="1"/>
            <a:r>
              <a:rPr lang="en-US" sz="1800" dirty="0"/>
              <a:t>Related to:		D1.3.4 (External management support) </a:t>
            </a:r>
          </a:p>
          <a:p>
            <a:pPr lvl="1"/>
            <a:r>
              <a:rPr lang="en-US" sz="1800" dirty="0"/>
              <a:t>Budget: 		</a:t>
            </a:r>
            <a:r>
              <a:rPr lang="el-GR" sz="1800" dirty="0"/>
              <a:t>€</a:t>
            </a:r>
            <a:r>
              <a:rPr lang="en-US" sz="1800" dirty="0"/>
              <a:t>11.904,00</a:t>
            </a:r>
            <a:r>
              <a:rPr lang="el-GR" sz="1800" dirty="0"/>
              <a:t> (</a:t>
            </a:r>
            <a:r>
              <a:rPr lang="en-US" sz="1800" dirty="0"/>
              <a:t>incl. VAT)</a:t>
            </a:r>
          </a:p>
          <a:p>
            <a:pPr lvl="1"/>
            <a:r>
              <a:rPr lang="en-US" sz="1800" dirty="0"/>
              <a:t>Status: 		Tender closed, </a:t>
            </a:r>
            <a:br>
              <a:rPr lang="en-US" sz="1800" dirty="0"/>
            </a:br>
            <a:r>
              <a:rPr lang="en-US" sz="1800" dirty="0"/>
              <a:t>			</a:t>
            </a:r>
            <a:r>
              <a:rPr lang="en-US" sz="1800" b="1" dirty="0"/>
              <a:t>Contract signed on 18.02.2019</a:t>
            </a:r>
            <a:endParaRPr lang="en-US" sz="1800" b="1" i="1" dirty="0"/>
          </a:p>
          <a:p>
            <a:endParaRPr lang="en-US" sz="1800" b="1" i="1" dirty="0"/>
          </a:p>
          <a:p>
            <a:r>
              <a:rPr lang="en-US" sz="1800" b="1" i="1" dirty="0"/>
              <a:t>Tender #3 (Open electronic tender): </a:t>
            </a:r>
          </a:p>
          <a:p>
            <a:pPr lvl="1"/>
            <a:r>
              <a:rPr lang="en-US" sz="1800" dirty="0"/>
              <a:t>Related to:		All eternal services </a:t>
            </a:r>
          </a:p>
          <a:p>
            <a:pPr lvl="1"/>
            <a:r>
              <a:rPr lang="en-US" sz="1800" dirty="0"/>
              <a:t>Budget: 		</a:t>
            </a:r>
            <a:r>
              <a:rPr lang="el-GR" sz="1800" dirty="0"/>
              <a:t>€</a:t>
            </a:r>
            <a:r>
              <a:rPr lang="en-US" sz="1800" dirty="0"/>
              <a:t>186.580,00</a:t>
            </a:r>
            <a:r>
              <a:rPr lang="el-GR" sz="1800" dirty="0"/>
              <a:t> (</a:t>
            </a:r>
            <a:r>
              <a:rPr lang="en-US" sz="1800" dirty="0"/>
              <a:t>incl. VAT)</a:t>
            </a:r>
          </a:p>
          <a:p>
            <a:pPr lvl="1"/>
            <a:r>
              <a:rPr lang="en-US" sz="1800" dirty="0"/>
              <a:t>Status: 		</a:t>
            </a:r>
            <a:r>
              <a:rPr lang="en-US" sz="1800" b="1" dirty="0"/>
              <a:t>Launched on 06.11.2019 for</a:t>
            </a:r>
            <a:br>
              <a:rPr lang="en-US" sz="1800" b="1" dirty="0"/>
            </a:br>
            <a:r>
              <a:rPr lang="en-US" sz="1800" b="1" dirty="0"/>
              <a:t>			Deadline for offers: Today </a:t>
            </a:r>
            <a:br>
              <a:rPr lang="en-US" sz="1800" b="1" dirty="0"/>
            </a:br>
            <a:r>
              <a:rPr lang="en-US" sz="1800" b="1" dirty="0"/>
              <a:t>			Running: Tomorrow, 10am</a:t>
            </a:r>
            <a:endParaRPr lang="en-US" sz="1800" b="1" i="1" dirty="0"/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7F7F1458-C4CB-47DF-9F4E-6EF0191E2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617532"/>
              </p:ext>
            </p:extLst>
          </p:nvPr>
        </p:nvGraphicFramePr>
        <p:xfrm>
          <a:off x="6732240" y="3381268"/>
          <a:ext cx="2016224" cy="2726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163733972"/>
                    </a:ext>
                  </a:extLst>
                </a:gridCol>
              </a:tblGrid>
              <a:tr h="3408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D2.3.2 Communication material and tools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43101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D2.3.3 Public Project Events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018308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D2.3.4 Project website (WCAG 2.0, AA)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138725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D3.3.1 Joint study of needs and gaps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550246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D3.3.2 Inspections and data collection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429169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D3.3.3 Common strategy &amp; action plan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843754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D3.3.3 Common strategy &amp; action plan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597842"/>
                  </a:ext>
                </a:extLst>
              </a:tr>
              <a:tr h="3408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D3.3.5 Awareness and activation raising campaign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71840"/>
                  </a:ext>
                </a:extLst>
              </a:tr>
              <a:tr h="3408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D3.3.5 Awareness and activation raising campaign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2482"/>
                  </a:ext>
                </a:extLst>
              </a:tr>
              <a:tr h="3408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D4.3.1 Cross-border Portal for accessible health services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502372"/>
                  </a:ext>
                </a:extLst>
              </a:tr>
              <a:tr h="3408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D5.3.3 Mobile app for citizens &amp; medical tourists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72254"/>
                  </a:ext>
                </a:extLst>
              </a:tr>
            </a:tbl>
          </a:graphicData>
        </a:graphic>
      </p:graphicFrame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9936C111-3A38-4C8F-8410-EE71A2EED2BF}"/>
              </a:ext>
            </a:extLst>
          </p:cNvPr>
          <p:cNvSpPr/>
          <p:nvPr/>
        </p:nvSpPr>
        <p:spPr>
          <a:xfrm>
            <a:off x="6676415" y="1253078"/>
            <a:ext cx="20720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  <a:hlinkClick r:id="rId2"/>
              </a:rPr>
              <a:t>https://www.esamea.gr/projects-tenders/calls/4411-ilektronikos-anoiktos-diagonismos-kato-ton-orion-gia-tin-epilogi-anadoxoy-toy-ergoy-paroxi-ypostiriktikon-kai-meletitikon-ypiresion-gia-tin-ylopoiisi-draseon-tis-praxis-cross4all</a:t>
            </a:r>
            <a:endParaRPr lang="en-US" sz="1400" dirty="0">
              <a:latin typeface="Open Sans Condensed Light" panose="020B0306030504020204" pitchFamily="34" charset="0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4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 and status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 algn="ctr">
              <a:spcAft>
                <a:spcPts val="600"/>
              </a:spcAft>
              <a:buNone/>
            </a:pPr>
            <a:r>
              <a:rPr lang="en-US" dirty="0"/>
              <a:t>There was no significant progress to be reported in this period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2000" i="1" dirty="0"/>
              <a:t>(given that the procurement procedure for the NCDP's activities in WP2-WP5 is not completed yet)</a:t>
            </a:r>
          </a:p>
        </p:txBody>
      </p:sp>
    </p:spTree>
    <p:extLst>
      <p:ext uri="{BB962C8B-B14F-4D97-AF65-F5344CB8AC3E}">
        <p14:creationId xmlns:p14="http://schemas.microsoft.com/office/powerpoint/2010/main" val="247442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 steps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Will sign contract with the winning applicant and focus on the implementation of: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D2.3.2 (communication materials)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D2.3.4 (</a:t>
            </a:r>
            <a:r>
              <a:rPr lang="en-US" dirty="0">
                <a:hlinkClick r:id="rId2"/>
              </a:rPr>
              <a:t>www.cross4all.eu</a:t>
            </a:r>
            <a:r>
              <a:rPr lang="en-US" dirty="0"/>
              <a:t>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D3.3.1 (study on user needs – meta/comparative analysis)</a:t>
            </a:r>
            <a:br>
              <a:rPr lang="en-US" dirty="0"/>
            </a:br>
            <a:r>
              <a:rPr lang="en-US" dirty="0"/>
              <a:t>D3.3.2 (accessibility inspections)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D4.3.1 (cross-border portal for accessible services)</a:t>
            </a:r>
          </a:p>
          <a:p>
            <a:pPr>
              <a:spcAft>
                <a:spcPts val="600"/>
              </a:spcAft>
            </a:pPr>
            <a:r>
              <a:rPr lang="en-US" dirty="0"/>
              <a:t>Will be attending the project study visits</a:t>
            </a:r>
          </a:p>
          <a:p>
            <a:pPr>
              <a:spcAft>
                <a:spcPts val="600"/>
              </a:spcAft>
            </a:pPr>
            <a:r>
              <a:rPr lang="en-US" dirty="0"/>
              <a:t>Will support their organization: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 contact with J Patrick Clarke, Advocacy Consultant, President of European Down Syndrome Association, Vice President, European Disability Forum (he is the past Chair of the Disability Federation of Ireland)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will also enlist the assistance of our fellow board member Senator John Dolan</a:t>
            </a:r>
          </a:p>
        </p:txBody>
      </p:sp>
    </p:spTree>
    <p:extLst>
      <p:ext uri="{BB962C8B-B14F-4D97-AF65-F5344CB8AC3E}">
        <p14:creationId xmlns:p14="http://schemas.microsoft.com/office/powerpoint/2010/main" val="315618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expenditures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Paid out and verified expenditures until 31.06.2019</a:t>
            </a:r>
          </a:p>
          <a:p>
            <a:pPr lvl="1"/>
            <a:r>
              <a:rPr lang="en-US" dirty="0"/>
              <a:t>Contracted: 	</a:t>
            </a:r>
            <a:r>
              <a:rPr lang="el-GR" dirty="0"/>
              <a:t>€</a:t>
            </a:r>
            <a:r>
              <a:rPr lang="en-US" dirty="0"/>
              <a:t>19.104 (9%)</a:t>
            </a:r>
            <a:endParaRPr lang="el-GR" dirty="0"/>
          </a:p>
          <a:p>
            <a:pPr lvl="1"/>
            <a:r>
              <a:rPr lang="en-US" dirty="0"/>
              <a:t>Paid out: 		</a:t>
            </a:r>
            <a:r>
              <a:rPr lang="el-GR" dirty="0"/>
              <a:t>€</a:t>
            </a:r>
            <a:r>
              <a:rPr lang="en-US" dirty="0"/>
              <a:t>9.025,40 (4,08%)</a:t>
            </a:r>
            <a:endParaRPr lang="el-GR" dirty="0"/>
          </a:p>
          <a:p>
            <a:pPr lvl="1"/>
            <a:r>
              <a:rPr lang="en-US" dirty="0"/>
              <a:t>Verified:		</a:t>
            </a:r>
            <a:r>
              <a:rPr lang="el-GR" dirty="0"/>
              <a:t>€0,00 </a:t>
            </a:r>
            <a:r>
              <a:rPr lang="el-GR" sz="2000" dirty="0"/>
              <a:t>(</a:t>
            </a:r>
            <a:r>
              <a:rPr lang="en-US" sz="2000" dirty="0"/>
              <a:t>to be contracted these days) </a:t>
            </a:r>
            <a:endParaRPr lang="en-US" dirty="0"/>
          </a:p>
          <a:p>
            <a:pPr lvl="1"/>
            <a:endParaRPr lang="en-US" i="1" dirty="0"/>
          </a:p>
          <a:p>
            <a:r>
              <a:rPr lang="en-US" b="1" dirty="0"/>
              <a:t>Expected paid out expenditures until 31.12.2019</a:t>
            </a:r>
            <a:endParaRPr lang="en-US" sz="2000" i="1" dirty="0"/>
          </a:p>
          <a:p>
            <a:pPr lvl="1"/>
            <a:r>
              <a:rPr lang="en-US" b="1" dirty="0"/>
              <a:t>Total</a:t>
            </a:r>
            <a:r>
              <a:rPr lang="en-US" dirty="0"/>
              <a:t>:  </a:t>
            </a:r>
            <a:r>
              <a:rPr lang="el-GR" dirty="0"/>
              <a:t>	</a:t>
            </a:r>
            <a:r>
              <a:rPr lang="en-US" dirty="0"/>
              <a:t>	</a:t>
            </a:r>
            <a:r>
              <a:rPr lang="el-GR" b="1" dirty="0"/>
              <a:t>€</a:t>
            </a:r>
            <a:r>
              <a:rPr lang="en-US" b="1" dirty="0"/>
              <a:t>15.500,00 (7%)</a:t>
            </a:r>
          </a:p>
        </p:txBody>
      </p:sp>
    </p:spTree>
    <p:extLst>
      <p:ext uri="{BB962C8B-B14F-4D97-AF65-F5344CB8AC3E}">
        <p14:creationId xmlns:p14="http://schemas.microsoft.com/office/powerpoint/2010/main" val="374991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Publicity outcomes and plans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5554960" cy="4929411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/>
              <a:t>OUTCOMES:</a:t>
            </a:r>
          </a:p>
          <a:p>
            <a:pPr>
              <a:spcAft>
                <a:spcPts val="600"/>
              </a:spcAft>
            </a:pPr>
            <a:r>
              <a:rPr lang="en-US" dirty="0"/>
              <a:t>PB3: Announcement of the Project on PB3’s web page: </a:t>
            </a:r>
            <a:r>
              <a:rPr lang="en-US" dirty="0">
                <a:hlinkClick r:id="rId2"/>
              </a:rPr>
              <a:t>http://tiny.cc/wj0f2y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PB3: Announcement of the tender #2 on PB3’s web page: </a:t>
            </a:r>
            <a:r>
              <a:rPr lang="en-US" dirty="0">
                <a:hlinkClick r:id="rId3"/>
              </a:rPr>
              <a:t>http://tiny.cc/b8s83y</a:t>
            </a:r>
            <a:r>
              <a:rPr lang="en-US" dirty="0"/>
              <a:t> </a:t>
            </a:r>
          </a:p>
          <a:p>
            <a:pPr>
              <a:spcAft>
                <a:spcPts val="600"/>
              </a:spcAft>
            </a:pPr>
            <a:r>
              <a:rPr lang="en-US" dirty="0"/>
              <a:t>Poster of the project, developed using the MA's “Poster Development Tool” and placed it in visible places of the premises of PB3 (Athens, Thessaloniki)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b="1" dirty="0"/>
              <a:t>PLANS</a:t>
            </a:r>
            <a:r>
              <a:rPr lang="en-US" dirty="0"/>
              <a:t>: </a:t>
            </a:r>
          </a:p>
          <a:p>
            <a:pPr>
              <a:spcAft>
                <a:spcPts val="600"/>
              </a:spcAft>
            </a:pPr>
            <a:r>
              <a:rPr lang="en-US" dirty="0"/>
              <a:t>Communication material &amp; tools (D2.3.2)</a:t>
            </a:r>
          </a:p>
          <a:p>
            <a:pPr>
              <a:spcAft>
                <a:spcPts val="600"/>
              </a:spcAft>
            </a:pPr>
            <a:r>
              <a:rPr lang="en-US" dirty="0"/>
              <a:t>Closing (or Opening) event Thessaloniki (D2.3.3)</a:t>
            </a:r>
          </a:p>
          <a:p>
            <a:pPr>
              <a:spcAft>
                <a:spcPts val="600"/>
              </a:spcAft>
            </a:pPr>
            <a:r>
              <a:rPr lang="en-US" dirty="0"/>
              <a:t>Project website (WCAG 2.0, AA) (D2.3.4)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A20BC9FF-77D0-4B50-9DC3-6D07563CE02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>
          <a:xfrm>
            <a:off x="6012160" y="172456"/>
            <a:ext cx="1731274" cy="6152406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6AC48096-189F-4915-8E20-5480A1B774B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r="16926"/>
          <a:stretch/>
        </p:blipFill>
        <p:spPr>
          <a:xfrm>
            <a:off x="7164288" y="2780928"/>
            <a:ext cx="1910191" cy="208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7417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</TotalTime>
  <Words>720</Words>
  <Application>Microsoft Office PowerPoint</Application>
  <PresentationFormat>Προβολή στην οθόνη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Open Sans Condensed Light</vt:lpstr>
      <vt:lpstr>Θέμα του Office</vt:lpstr>
      <vt:lpstr>Progress and plans of PB3</vt:lpstr>
      <vt:lpstr>Status of staff recruitments </vt:lpstr>
      <vt:lpstr>Status of Tenders</vt:lpstr>
      <vt:lpstr>Implementation progress and status</vt:lpstr>
      <vt:lpstr>Next steps</vt:lpstr>
      <vt:lpstr>Status of expenditures </vt:lpstr>
      <vt:lpstr>Publicity outcomes and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AM</cp:lastModifiedBy>
  <cp:revision>88</cp:revision>
  <dcterms:created xsi:type="dcterms:W3CDTF">2017-09-06T09:12:49Z</dcterms:created>
  <dcterms:modified xsi:type="dcterms:W3CDTF">2019-11-25T06:17:41Z</dcterms:modified>
</cp:coreProperties>
</file>