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6" r:id="rId3"/>
    <p:sldId id="307" r:id="rId4"/>
    <p:sldId id="308" r:id="rId5"/>
    <p:sldId id="309" r:id="rId6"/>
    <p:sldId id="310" r:id="rId7"/>
    <p:sldId id="304" r:id="rId8"/>
    <p:sldId id="303" r:id="rId9"/>
    <p:sldId id="318" r:id="rId10"/>
    <p:sldId id="312" r:id="rId11"/>
    <p:sldId id="313" r:id="rId12"/>
    <p:sldId id="319" r:id="rId13"/>
    <p:sldId id="314" r:id="rId14"/>
    <p:sldId id="320" r:id="rId15"/>
    <p:sldId id="321" r:id="rId16"/>
    <p:sldId id="315" r:id="rId17"/>
    <p:sldId id="305" r:id="rId18"/>
    <p:sldId id="317" r:id="rId19"/>
    <p:sldId id="316" r:id="rId20"/>
  </p:sldIdLst>
  <p:sldSz cx="9144000" cy="6858000" type="screen4x3"/>
  <p:notesSz cx="6669088" cy="97758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71CD"/>
    <a:srgbClr val="0F4F8F"/>
    <a:srgbClr val="A36298"/>
    <a:srgbClr val="98C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01" autoAdjust="0"/>
  </p:normalViewPr>
  <p:slideViewPr>
    <p:cSldViewPr>
      <p:cViewPr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421F73-6DA5-4F36-9A00-3F012D52EFAE}" type="datetimeFigureOut">
              <a:rPr lang="el-GR" smtClean="0"/>
              <a:t>22/11/2019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777607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506E0-956D-4A20-981C-BD3A599F7F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2274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B48D5-814A-427E-A07A-062ADF82EC30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777607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06105-2895-4AE0-AEA3-D1AC0CC26DE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8661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2412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20294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6971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6971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05893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07189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07189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07189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89266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65136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2355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1814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020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2038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0146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8127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1133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0905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06105-2895-4AE0-AEA3-D1AC0CC26DE2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0905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07900" y="3504872"/>
            <a:ext cx="8072494" cy="655617"/>
          </a:xfrm>
        </p:spPr>
        <p:txBody>
          <a:bodyPr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07900" y="4266476"/>
            <a:ext cx="8072494" cy="9660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xmlns="" id="{1B495F56-C729-4F5D-BC87-DEEDF2E390C1}"/>
              </a:ext>
            </a:extLst>
          </p:cNvPr>
          <p:cNvSpPr/>
          <p:nvPr userDrawn="1"/>
        </p:nvSpPr>
        <p:spPr>
          <a:xfrm>
            <a:off x="1267252" y="1476792"/>
            <a:ext cx="669674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  <a:t>Cross-border initiative for integrated health and social services promoting safe ageing, early prevention and independent living for all</a:t>
            </a:r>
            <a:b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</a:br>
            <a:r>
              <a:rPr lang="en-US" sz="2000" b="1" dirty="0">
                <a:solidFill>
                  <a:srgbClr val="A36298"/>
                </a:solidFill>
                <a:ea typeface="ＭＳ Ｐゴシック" pitchFamily="-28" charset="-128"/>
              </a:rPr>
              <a:t>– Cross4all –</a:t>
            </a:r>
            <a:r>
              <a:rPr lang="en-US" sz="1800" b="1" dirty="0">
                <a:solidFill>
                  <a:srgbClr val="A36298"/>
                </a:solidFill>
                <a:ea typeface="ＭＳ Ｐゴシック" pitchFamily="-28" charset="-128"/>
              </a:rPr>
              <a:t> </a:t>
            </a:r>
          </a:p>
          <a:p>
            <a:pPr algn="ctr"/>
            <a:r>
              <a:rPr lang="en-GB" sz="1200" i="0" dirty="0">
                <a:solidFill>
                  <a:srgbClr val="A36298"/>
                </a:solidFill>
                <a:ea typeface="ＭＳ Ｐゴシック" pitchFamily="-28" charset="-128"/>
              </a:rPr>
              <a:t>(Reg. No: 1816 / Subsidy Contract No: Cross4all-CN1-SO1.2-SC015)</a:t>
            </a:r>
            <a:endParaRPr lang="en-US" i="0" dirty="0">
              <a:solidFill>
                <a:srgbClr val="A36298"/>
              </a:solidFill>
            </a:endParaRPr>
          </a:p>
        </p:txBody>
      </p:sp>
      <p:pic>
        <p:nvPicPr>
          <p:cNvPr id="20" name="Εικόνα 19">
            <a:extLst>
              <a:ext uri="{FF2B5EF4-FFF2-40B4-BE49-F238E27FC236}">
                <a16:creationId xmlns:a16="http://schemas.microsoft.com/office/drawing/2014/main" xmlns="" id="{9D8CB1EB-C855-4420-A7C4-DA41BEE644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366" y="363738"/>
            <a:ext cx="1940566" cy="1251343"/>
          </a:xfrm>
          <a:prstGeom prst="rect">
            <a:avLst/>
          </a:prstGeom>
        </p:spPr>
      </p:pic>
      <p:cxnSp>
        <p:nvCxnSpPr>
          <p:cNvPr id="13" name="12 - Ευθεία γραμμή σύνδεσης">
            <a:extLst>
              <a:ext uri="{FF2B5EF4-FFF2-40B4-BE49-F238E27FC236}">
                <a16:creationId xmlns:a16="http://schemas.microsoft.com/office/drawing/2014/main" xmlns="" id="{302BBAEC-BEE8-42B9-84FA-AF527A88A3CC}"/>
              </a:ext>
            </a:extLst>
          </p:cNvPr>
          <p:cNvCxnSpPr/>
          <p:nvPr userDrawn="1"/>
        </p:nvCxnSpPr>
        <p:spPr>
          <a:xfrm>
            <a:off x="2755616" y="3355404"/>
            <a:ext cx="3714776" cy="1588"/>
          </a:xfrm>
          <a:prstGeom prst="line">
            <a:avLst/>
          </a:prstGeom>
          <a:ln w="19050">
            <a:solidFill>
              <a:srgbClr val="A362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Ομάδα 13">
            <a:extLst>
              <a:ext uri="{FF2B5EF4-FFF2-40B4-BE49-F238E27FC236}">
                <a16:creationId xmlns:a16="http://schemas.microsoft.com/office/drawing/2014/main" xmlns="" id="{A40B494F-6710-44F1-A695-93B3C8BC292B}"/>
              </a:ext>
            </a:extLst>
          </p:cNvPr>
          <p:cNvGrpSpPr/>
          <p:nvPr userDrawn="1"/>
        </p:nvGrpSpPr>
        <p:grpSpPr>
          <a:xfrm>
            <a:off x="1327616" y="5775280"/>
            <a:ext cx="6488767" cy="770059"/>
            <a:chOff x="402889" y="3162256"/>
            <a:chExt cx="11335794" cy="1345284"/>
          </a:xfrm>
        </p:grpSpPr>
        <p:pic>
          <p:nvPicPr>
            <p:cNvPr id="15" name="Εικόνα 14">
              <a:extLst>
                <a:ext uri="{FF2B5EF4-FFF2-40B4-BE49-F238E27FC236}">
                  <a16:creationId xmlns:a16="http://schemas.microsoft.com/office/drawing/2014/main" xmlns="" id="{5D433394-2A1B-43AB-9C56-3AD948A5A3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889" y="3162256"/>
              <a:ext cx="1345284" cy="1345284"/>
            </a:xfrm>
            <a:prstGeom prst="rect">
              <a:avLst/>
            </a:prstGeom>
          </p:spPr>
        </p:pic>
        <p:pic>
          <p:nvPicPr>
            <p:cNvPr id="16" name="Εικόνα 15">
              <a:extLst>
                <a:ext uri="{FF2B5EF4-FFF2-40B4-BE49-F238E27FC236}">
                  <a16:creationId xmlns:a16="http://schemas.microsoft.com/office/drawing/2014/main" xmlns="" id="{FD36588B-75F2-42BD-8CFA-173B95385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1073" y="3255493"/>
              <a:ext cx="1345284" cy="1158809"/>
            </a:xfrm>
            <a:prstGeom prst="rect">
              <a:avLst/>
            </a:prstGeom>
          </p:spPr>
        </p:pic>
        <p:pic>
          <p:nvPicPr>
            <p:cNvPr id="17" name="Εικόνα 16">
              <a:extLst>
                <a:ext uri="{FF2B5EF4-FFF2-40B4-BE49-F238E27FC236}">
                  <a16:creationId xmlns:a16="http://schemas.microsoft.com/office/drawing/2014/main" xmlns="" id="{24993374-1D8A-4394-98E9-F866D702DC7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9261" y="3349923"/>
              <a:ext cx="1345280" cy="969947"/>
            </a:xfrm>
            <a:prstGeom prst="rect">
              <a:avLst/>
            </a:prstGeom>
          </p:spPr>
        </p:pic>
        <p:pic>
          <p:nvPicPr>
            <p:cNvPr id="18" name="Εικόνα 17">
              <a:extLst>
                <a:ext uri="{FF2B5EF4-FFF2-40B4-BE49-F238E27FC236}">
                  <a16:creationId xmlns:a16="http://schemas.microsoft.com/office/drawing/2014/main" xmlns="" id="{7C326A25-C062-4193-9B69-678D86D53B6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8184" y="3162256"/>
              <a:ext cx="898369" cy="1345284"/>
            </a:xfrm>
            <a:prstGeom prst="rect">
              <a:avLst/>
            </a:prstGeom>
          </p:spPr>
        </p:pic>
        <p:pic>
          <p:nvPicPr>
            <p:cNvPr id="19" name="Εικόνα 18">
              <a:extLst>
                <a:ext uri="{FF2B5EF4-FFF2-40B4-BE49-F238E27FC236}">
                  <a16:creationId xmlns:a16="http://schemas.microsoft.com/office/drawing/2014/main" xmlns="" id="{EF20867B-12EB-4093-9B89-EEE3F88B7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5624" y="3611701"/>
              <a:ext cx="1345284" cy="446390"/>
            </a:xfrm>
            <a:prstGeom prst="rect">
              <a:avLst/>
            </a:prstGeom>
          </p:spPr>
        </p:pic>
        <p:pic>
          <p:nvPicPr>
            <p:cNvPr id="27" name="Εικόνα 26">
              <a:extLst>
                <a:ext uri="{FF2B5EF4-FFF2-40B4-BE49-F238E27FC236}">
                  <a16:creationId xmlns:a16="http://schemas.microsoft.com/office/drawing/2014/main" xmlns="" id="{8D81AE43-AE20-44CA-B1C6-91290C99406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4250" y="3209116"/>
              <a:ext cx="1244433" cy="1244433"/>
            </a:xfrm>
            <a:prstGeom prst="rect">
              <a:avLst/>
            </a:prstGeom>
          </p:spPr>
        </p:pic>
      </p:grpSp>
      <p:pic>
        <p:nvPicPr>
          <p:cNvPr id="21" name="Εικόνα 20">
            <a:extLst>
              <a:ext uri="{FF2B5EF4-FFF2-40B4-BE49-F238E27FC236}">
                <a16:creationId xmlns:a16="http://schemas.microsoft.com/office/drawing/2014/main" xmlns="" id="{D60A481A-A881-426E-8475-9D2199FFB8DE}"/>
              </a:ext>
            </a:extLst>
          </p:cNvPr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35" y="207377"/>
            <a:ext cx="4600575" cy="151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Εικόνα 12">
            <a:extLst>
              <a:ext uri="{FF2B5EF4-FFF2-40B4-BE49-F238E27FC236}">
                <a16:creationId xmlns:a16="http://schemas.microsoft.com/office/drawing/2014/main" xmlns="" id="{E93E9E61-EE2E-4840-BA32-FF9F620D19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02" b="5754"/>
          <a:stretch/>
        </p:blipFill>
        <p:spPr>
          <a:xfrm>
            <a:off x="6910164" y="6374474"/>
            <a:ext cx="1940566" cy="46104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63408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36298"/>
                </a:solidFill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  <a:lvl4pPr>
              <a:defRPr sz="2200">
                <a:latin typeface="+mn-lt"/>
              </a:defRPr>
            </a:lvl4pPr>
            <a:lvl5pPr>
              <a:defRPr sz="2200">
                <a:latin typeface="+mn-lt"/>
              </a:defRPr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xmlns="" id="{CBE2806C-DD83-45B5-BB8B-E865F58DE3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8596" y="6357958"/>
            <a:ext cx="8305800" cy="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xmlns="" id="{6D25F28D-27E2-454F-82BD-AF8ED2239AA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483768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xmlns="" id="{5B396CB5-2E40-4340-8245-AABAF4EEECA9}"/>
              </a:ext>
            </a:extLst>
          </p:cNvPr>
          <p:cNvSpPr/>
          <p:nvPr userDrawn="1"/>
        </p:nvSpPr>
        <p:spPr>
          <a:xfrm>
            <a:off x="927674" y="908720"/>
            <a:ext cx="7806722" cy="59299"/>
          </a:xfrm>
          <a:prstGeom prst="rect">
            <a:avLst/>
          </a:prstGeom>
          <a:solidFill>
            <a:srgbClr val="A36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xmlns="" id="{57734D68-D433-418C-80C0-0D7DD2644A22}"/>
              </a:ext>
            </a:extLst>
          </p:cNvPr>
          <p:cNvSpPr/>
          <p:nvPr userDrawn="1"/>
        </p:nvSpPr>
        <p:spPr>
          <a:xfrm>
            <a:off x="2515403" y="6390364"/>
            <a:ext cx="45048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2637155" algn="ctr"/>
                <a:tab pos="5274310" algn="r"/>
              </a:tabLst>
            </a:pPr>
            <a: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project is co-funded by the European Union and National Funds </a:t>
            </a:r>
            <a:b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participating countries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AAE77317-88CA-4797-812A-B671DE8B0B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3" r="44088" b="9202"/>
          <a:stretch/>
        </p:blipFill>
        <p:spPr>
          <a:xfrm>
            <a:off x="127072" y="268120"/>
            <a:ext cx="700512" cy="720228"/>
          </a:xfrm>
          <a:prstGeom prst="rect">
            <a:avLst/>
          </a:prstGeom>
        </p:spPr>
      </p:pic>
      <p:sp>
        <p:nvSpPr>
          <p:cNvPr id="12" name="Line 8">
            <a:extLst>
              <a:ext uri="{FF2B5EF4-FFF2-40B4-BE49-F238E27FC236}">
                <a16:creationId xmlns:a16="http://schemas.microsoft.com/office/drawing/2014/main" xmlns="" id="{AD8C29FB-D1A5-4F75-ABAF-A5F95B7E550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7020272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xmlns="" id="{9DA42902-75D6-4F8F-90F1-09739E31C3EF}"/>
              </a:ext>
            </a:extLst>
          </p:cNvPr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283"/>
          <a:stretch/>
        </p:blipFill>
        <p:spPr bwMode="auto">
          <a:xfrm>
            <a:off x="293271" y="6290477"/>
            <a:ext cx="2266754" cy="497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22/11/2019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xmlns="" id="{91D2D0ED-5B63-4087-A4B2-62C7D4B6A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431" y="3499421"/>
            <a:ext cx="8072494" cy="1220959"/>
          </a:xfrm>
        </p:spPr>
        <p:txBody>
          <a:bodyPr>
            <a:normAutofit fontScale="90000"/>
          </a:bodyPr>
          <a:lstStyle/>
          <a:p>
            <a:r>
              <a:rPr lang="en-GB" dirty="0"/>
              <a:t>Progress and plans of </a:t>
            </a:r>
            <a:r>
              <a:rPr lang="en-GB" dirty="0" smtClean="0"/>
              <a:t>Municipality of Neapoli-</a:t>
            </a:r>
            <a:r>
              <a:rPr lang="en-GB" dirty="0" err="1" smtClean="0"/>
              <a:t>Sykies</a:t>
            </a:r>
            <a:r>
              <a:rPr lang="en-GB" dirty="0"/>
              <a:t/>
            </a:r>
            <a:br>
              <a:rPr lang="en-GB" dirty="0"/>
            </a:br>
            <a:r>
              <a:rPr lang="en-GB" sz="1800" dirty="0"/>
              <a:t>Presenter: Sofia </a:t>
            </a:r>
            <a:r>
              <a:rPr lang="en-GB" sz="1800" dirty="0" err="1"/>
              <a:t>Mizamtsi</a:t>
            </a:r>
            <a:endParaRPr lang="en-US" sz="1800" dirty="0"/>
          </a:p>
        </p:txBody>
      </p:sp>
      <p:sp>
        <p:nvSpPr>
          <p:cNvPr id="7" name="Υπότιτλος 6">
            <a:extLst>
              <a:ext uri="{FF2B5EF4-FFF2-40B4-BE49-F238E27FC236}">
                <a16:creationId xmlns:a16="http://schemas.microsoft.com/office/drawing/2014/main" xmlns="" id="{DD7C0C43-FD63-4397-A514-2C8615015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94" y="4708026"/>
            <a:ext cx="8072494" cy="1002265"/>
          </a:xfrm>
          <a:solidFill>
            <a:srgbClr val="A36298"/>
          </a:solidFill>
          <a:ln>
            <a:solidFill>
              <a:srgbClr val="A36298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000" b="1" dirty="0">
                <a:solidFill>
                  <a:schemeClr val="bg1"/>
                </a:solidFill>
              </a:rPr>
              <a:t>4</a:t>
            </a:r>
            <a:r>
              <a:rPr lang="en-GB" sz="2000" b="1" baseline="30000" dirty="0">
                <a:solidFill>
                  <a:schemeClr val="bg1"/>
                </a:solidFill>
              </a:rPr>
              <a:t>th</a:t>
            </a:r>
            <a:r>
              <a:rPr lang="en-GB" sz="2000" b="1" dirty="0">
                <a:solidFill>
                  <a:schemeClr val="bg1"/>
                </a:solidFill>
              </a:rPr>
              <a:t> Project Meeting, 25-26 November 2019</a:t>
            </a:r>
          </a:p>
          <a:p>
            <a:pPr>
              <a:lnSpc>
                <a:spcPct val="110000"/>
              </a:lnSpc>
            </a:pPr>
            <a:r>
              <a:rPr lang="en-GB" sz="1500" dirty="0">
                <a:solidFill>
                  <a:schemeClr val="bg1"/>
                </a:solidFill>
              </a:rPr>
              <a:t>Host: Municipality of </a:t>
            </a:r>
            <a:r>
              <a:rPr lang="en-GB" sz="1500" dirty="0" smtClean="0">
                <a:solidFill>
                  <a:schemeClr val="bg1"/>
                </a:solidFill>
              </a:rPr>
              <a:t>Neapoli-</a:t>
            </a:r>
            <a:r>
              <a:rPr lang="en-GB" sz="1500" dirty="0" err="1" smtClean="0">
                <a:solidFill>
                  <a:schemeClr val="bg1"/>
                </a:solidFill>
              </a:rPr>
              <a:t>Sykies</a:t>
            </a:r>
            <a:r>
              <a:rPr lang="en-GB" sz="1500" dirty="0" smtClean="0">
                <a:solidFill>
                  <a:schemeClr val="bg1"/>
                </a:solidFill>
              </a:rPr>
              <a:t> </a:t>
            </a:r>
            <a:r>
              <a:rPr lang="en-GB" sz="1500" dirty="0">
                <a:solidFill>
                  <a:schemeClr val="bg1"/>
                </a:solidFill>
              </a:rPr>
              <a:t>(PB5)</a:t>
            </a:r>
          </a:p>
          <a:p>
            <a:pPr>
              <a:lnSpc>
                <a:spcPct val="110000"/>
              </a:lnSpc>
            </a:pPr>
            <a:r>
              <a:rPr lang="en-GB" sz="1500" dirty="0">
                <a:solidFill>
                  <a:schemeClr val="bg1"/>
                </a:solidFill>
              </a:rPr>
              <a:t>Venue: CAPSIS HOTEL, </a:t>
            </a:r>
            <a:r>
              <a:rPr lang="en-GB" sz="1500" dirty="0" err="1">
                <a:solidFill>
                  <a:schemeClr val="bg1"/>
                </a:solidFill>
              </a:rPr>
              <a:t>Monastiriou</a:t>
            </a:r>
            <a:r>
              <a:rPr lang="en-GB" sz="1500" dirty="0">
                <a:solidFill>
                  <a:schemeClr val="bg1"/>
                </a:solidFill>
              </a:rPr>
              <a:t> 16, 54629 Thessaloniki</a:t>
            </a:r>
          </a:p>
          <a:p>
            <a:pPr>
              <a:lnSpc>
                <a:spcPct val="11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xmlns="" id="{E853FD28-4274-463C-B1F9-4D4166E35DF9}"/>
              </a:ext>
            </a:extLst>
          </p:cNvPr>
          <p:cNvSpPr/>
          <p:nvPr/>
        </p:nvSpPr>
        <p:spPr>
          <a:xfrm>
            <a:off x="571430" y="5720235"/>
            <a:ext cx="8072494" cy="864096"/>
          </a:xfrm>
          <a:prstGeom prst="rect">
            <a:avLst/>
          </a:prstGeom>
          <a:noFill/>
          <a:ln>
            <a:solidFill>
              <a:srgbClr val="A36298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10000"/>
              </a:lnSpc>
              <a:spcBef>
                <a:spcPct val="20000"/>
              </a:spcBef>
            </a:pPr>
            <a:endParaRPr lang="en-U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dirty="0" smtClean="0"/>
              <a:t>WP 3</a:t>
            </a:r>
            <a:endParaRPr lang="en-GB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945751"/>
              </p:ext>
            </p:extLst>
          </p:nvPr>
        </p:nvGraphicFramePr>
        <p:xfrm>
          <a:off x="611560" y="1757145"/>
          <a:ext cx="7920882" cy="4159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2664296"/>
                <a:gridCol w="4392490"/>
              </a:tblGrid>
              <a:tr h="775973">
                <a:tc>
                  <a:txBody>
                    <a:bodyPr/>
                    <a:lstStyle/>
                    <a:p>
                      <a:r>
                        <a:rPr lang="en-US" dirty="0" smtClean="0"/>
                        <a:t>Del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Budget line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Situation</a:t>
                      </a:r>
                      <a:r>
                        <a:rPr lang="en-US" baseline="0" dirty="0" smtClean="0"/>
                        <a:t> / </a:t>
                      </a:r>
                      <a:r>
                        <a:rPr lang="en-US" dirty="0" smtClean="0"/>
                        <a:t>Problem / Issue</a:t>
                      </a:r>
                      <a:endParaRPr lang="el-GR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D3.5.3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Staff</a:t>
                      </a:r>
                      <a:r>
                        <a:rPr lang="en-US" baseline="0" dirty="0" smtClean="0"/>
                        <a:t> costs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Contracted on November 2018</a:t>
                      </a:r>
                      <a:endParaRPr lang="el-GR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US" dirty="0" smtClean="0"/>
                        <a:t>D3.5.3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External Expertise &amp;</a:t>
                      </a:r>
                      <a:r>
                        <a:rPr lang="en-US" baseline="0" dirty="0" smtClean="0"/>
                        <a:t> Services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dirty="0" smtClean="0"/>
                        <a:t>Contracted </a:t>
                      </a:r>
                      <a:r>
                        <a:rPr lang="en-US" dirty="0" smtClean="0"/>
                        <a:t>on April 2019 – finishing</a:t>
                      </a:r>
                      <a:r>
                        <a:rPr lang="en-US" baseline="0" dirty="0" smtClean="0"/>
                        <a:t> 31/12/2019 [Joint strategy</a:t>
                      </a:r>
                      <a:r>
                        <a:rPr lang="en-US" baseline="0" dirty="0" smtClean="0"/>
                        <a:t>] 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baseline="0" dirty="0" smtClean="0"/>
                        <a:t>Dependence on Del of other Partners</a:t>
                      </a:r>
                      <a:endParaRPr lang="el-GR" dirty="0"/>
                    </a:p>
                  </a:txBody>
                  <a:tcPr/>
                </a:tc>
              </a:tr>
              <a:tr h="775973">
                <a:tc>
                  <a:txBody>
                    <a:bodyPr/>
                    <a:lstStyle/>
                    <a:p>
                      <a:r>
                        <a:rPr lang="en-US" dirty="0" smtClean="0"/>
                        <a:t>D3.5.4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External Expertise &amp;</a:t>
                      </a:r>
                      <a:r>
                        <a:rPr lang="en-US" baseline="0" dirty="0" smtClean="0"/>
                        <a:t> Services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 smtClean="0"/>
                        <a:t>Contracted </a:t>
                      </a:r>
                      <a:r>
                        <a:rPr lang="en-US" dirty="0" smtClean="0"/>
                        <a:t>on April 2019 – finishing</a:t>
                      </a:r>
                      <a:r>
                        <a:rPr lang="en-US" baseline="0" dirty="0" smtClean="0"/>
                        <a:t> 31/12/2019 [Educational </a:t>
                      </a:r>
                      <a:r>
                        <a:rPr lang="en-US" baseline="0" dirty="0" smtClean="0"/>
                        <a:t>material]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baseline="0" dirty="0" smtClean="0"/>
                        <a:t>Dependence on Del of other Partners</a:t>
                      </a:r>
                      <a:endParaRPr lang="el-GR" dirty="0" smtClean="0"/>
                    </a:p>
                  </a:txBody>
                  <a:tcPr/>
                </a:tc>
              </a:tr>
              <a:tr h="775973">
                <a:tc>
                  <a:txBody>
                    <a:bodyPr/>
                    <a:lstStyle/>
                    <a:p>
                      <a:r>
                        <a:rPr lang="en-US" dirty="0" smtClean="0"/>
                        <a:t>D3.5.5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External Expertise &amp;</a:t>
                      </a:r>
                      <a:r>
                        <a:rPr lang="en-US" baseline="0" dirty="0" smtClean="0"/>
                        <a:t> Services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 smtClean="0"/>
                        <a:t>Contracted </a:t>
                      </a:r>
                      <a:r>
                        <a:rPr lang="en-US" dirty="0" smtClean="0"/>
                        <a:t>on April 2019 – finishing</a:t>
                      </a:r>
                      <a:r>
                        <a:rPr lang="en-US" baseline="0" dirty="0" smtClean="0"/>
                        <a:t> 31/12/2019 [Seminar – Workshop</a:t>
                      </a:r>
                      <a:r>
                        <a:rPr lang="en-US" baseline="0" dirty="0" smtClean="0"/>
                        <a:t>]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baseline="0" dirty="0" smtClean="0"/>
                        <a:t>Dependence on Del of other Partners</a:t>
                      </a:r>
                      <a:endParaRPr lang="el-GR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957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dirty="0" smtClean="0"/>
              <a:t>WP 4 </a:t>
            </a:r>
            <a:endParaRPr lang="en-GB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606576"/>
              </p:ext>
            </p:extLst>
          </p:nvPr>
        </p:nvGraphicFramePr>
        <p:xfrm>
          <a:off x="611560" y="1813038"/>
          <a:ext cx="7920882" cy="2604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2664296"/>
                <a:gridCol w="4392490"/>
              </a:tblGrid>
              <a:tr h="775973">
                <a:tc>
                  <a:txBody>
                    <a:bodyPr/>
                    <a:lstStyle/>
                    <a:p>
                      <a:r>
                        <a:rPr lang="en-US" dirty="0" smtClean="0"/>
                        <a:t>Del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Budget line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Situation</a:t>
                      </a:r>
                      <a:r>
                        <a:rPr lang="en-US" baseline="0" dirty="0" smtClean="0"/>
                        <a:t> / </a:t>
                      </a:r>
                      <a:r>
                        <a:rPr lang="en-US" dirty="0" smtClean="0"/>
                        <a:t>Problem / Issue</a:t>
                      </a:r>
                      <a:endParaRPr lang="el-GR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D4.5.5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Equipment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Tender </a:t>
                      </a:r>
                      <a:r>
                        <a:rPr lang="en-US" dirty="0" smtClean="0"/>
                        <a:t>for </a:t>
                      </a:r>
                      <a:r>
                        <a:rPr lang="en-US" dirty="0" err="1" smtClean="0"/>
                        <a:t>infokiosks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will </a:t>
                      </a:r>
                      <a:r>
                        <a:rPr lang="en-US" dirty="0" smtClean="0"/>
                        <a:t>be republished </a:t>
                      </a:r>
                      <a:r>
                        <a:rPr lang="en-US" dirty="0" smtClean="0"/>
                        <a:t>asap</a:t>
                      </a:r>
                      <a:endParaRPr lang="en-US" dirty="0" smtClean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US" dirty="0" smtClean="0"/>
                        <a:t>D4.5.5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External Expertise &amp;</a:t>
                      </a:r>
                      <a:r>
                        <a:rPr lang="en-US" baseline="0" dirty="0" smtClean="0"/>
                        <a:t> Services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 smtClean="0"/>
                        <a:t>No </a:t>
                      </a:r>
                      <a:r>
                        <a:rPr lang="en-US" dirty="0" smtClean="0"/>
                        <a:t>offers were submitted in the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tender [Pilot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programme</a:t>
                      </a:r>
                      <a:r>
                        <a:rPr lang="en-US" baseline="0" dirty="0" smtClean="0"/>
                        <a:t>]</a:t>
                      </a:r>
                      <a:endParaRPr lang="en-US" dirty="0" smtClean="0"/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dirty="0" smtClean="0"/>
                        <a:t>Tender </a:t>
                      </a:r>
                      <a:r>
                        <a:rPr lang="en-US" dirty="0" smtClean="0"/>
                        <a:t>republished on 22/11/2019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dirty="0" smtClean="0"/>
                        <a:t>Opening</a:t>
                      </a:r>
                      <a:r>
                        <a:rPr lang="en-US" baseline="0" dirty="0" smtClean="0"/>
                        <a:t> of offers 18/12/2019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10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dirty="0" smtClean="0"/>
              <a:t>WP </a:t>
            </a:r>
            <a:r>
              <a:rPr lang="en-GB" dirty="0" smtClean="0"/>
              <a:t>5</a:t>
            </a:r>
            <a:endParaRPr lang="en-GB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165379"/>
              </p:ext>
            </p:extLst>
          </p:nvPr>
        </p:nvGraphicFramePr>
        <p:xfrm>
          <a:off x="611560" y="1813038"/>
          <a:ext cx="7920882" cy="2200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2664296"/>
                <a:gridCol w="4392490"/>
              </a:tblGrid>
              <a:tr h="775973">
                <a:tc>
                  <a:txBody>
                    <a:bodyPr/>
                    <a:lstStyle/>
                    <a:p>
                      <a:r>
                        <a:rPr lang="en-US" dirty="0" smtClean="0"/>
                        <a:t>Del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Budget line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Situation</a:t>
                      </a:r>
                      <a:r>
                        <a:rPr lang="en-US" baseline="0" dirty="0" smtClean="0"/>
                        <a:t> / </a:t>
                      </a:r>
                      <a:r>
                        <a:rPr lang="en-US" dirty="0" smtClean="0"/>
                        <a:t>Problem / Issue</a:t>
                      </a:r>
                      <a:endParaRPr lang="el-GR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US" dirty="0" smtClean="0"/>
                        <a:t>D5.5.1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Equipment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be c</a:t>
                      </a:r>
                      <a:r>
                        <a:rPr lang="en-US" dirty="0" smtClean="0"/>
                        <a:t>ontracted:</a:t>
                      </a:r>
                      <a:r>
                        <a:rPr lang="en-US" baseline="0" dirty="0" smtClean="0"/>
                        <a:t> Medical equipment, PC &amp; devices</a:t>
                      </a:r>
                      <a:endParaRPr lang="el-GR" dirty="0" smtClean="0"/>
                    </a:p>
                  </a:txBody>
                  <a:tcPr/>
                </a:tc>
              </a:tr>
              <a:tr h="775973">
                <a:tc>
                  <a:txBody>
                    <a:bodyPr/>
                    <a:lstStyle/>
                    <a:p>
                      <a:r>
                        <a:rPr lang="en-US" dirty="0" smtClean="0"/>
                        <a:t>D5.5.2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Equipment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be c</a:t>
                      </a:r>
                      <a:r>
                        <a:rPr lang="en-US" dirty="0" smtClean="0"/>
                        <a:t>ontracted:</a:t>
                      </a:r>
                      <a:r>
                        <a:rPr lang="en-US" baseline="0" dirty="0" smtClean="0"/>
                        <a:t> Medical equipment, PC &amp; devices</a:t>
                      </a:r>
                      <a:endParaRPr lang="el-GR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957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2941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dirty="0" smtClean="0"/>
              <a:t>WP6</a:t>
            </a:r>
            <a:endParaRPr lang="en-GB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118530"/>
              </p:ext>
            </p:extLst>
          </p:nvPr>
        </p:nvGraphicFramePr>
        <p:xfrm>
          <a:off x="611560" y="1556792"/>
          <a:ext cx="7920882" cy="4715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2664296"/>
                <a:gridCol w="4392490"/>
              </a:tblGrid>
              <a:tr h="775973">
                <a:tc>
                  <a:txBody>
                    <a:bodyPr/>
                    <a:lstStyle/>
                    <a:p>
                      <a:r>
                        <a:rPr lang="en-US" dirty="0" smtClean="0"/>
                        <a:t>Del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Budget line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Situation</a:t>
                      </a:r>
                      <a:r>
                        <a:rPr lang="en-US" baseline="0" dirty="0" smtClean="0"/>
                        <a:t> / </a:t>
                      </a:r>
                      <a:r>
                        <a:rPr lang="en-US" dirty="0" smtClean="0"/>
                        <a:t>Problem / Issue</a:t>
                      </a:r>
                      <a:endParaRPr lang="el-GR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US" dirty="0" smtClean="0"/>
                        <a:t>D6.5.1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Staff costs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Contracted on November 2018</a:t>
                      </a:r>
                      <a:endParaRPr lang="el-GR" dirty="0" smtClean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US" dirty="0" smtClean="0"/>
                        <a:t>D6.5.1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External Expertise &amp;</a:t>
                      </a:r>
                      <a:r>
                        <a:rPr lang="en-US" baseline="0" dirty="0" smtClean="0"/>
                        <a:t> Services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 smtClean="0"/>
                        <a:t>No offers were submitted in the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tender [pilot </a:t>
                      </a:r>
                      <a:r>
                        <a:rPr lang="en-US" dirty="0" err="1" smtClean="0"/>
                        <a:t>programme</a:t>
                      </a:r>
                      <a:r>
                        <a:rPr lang="en-US" dirty="0" smtClean="0"/>
                        <a:t>]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dirty="0" smtClean="0"/>
                        <a:t>Tender republished on 22/11/2019</a:t>
                      </a:r>
                      <a:endParaRPr lang="el-GR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US" dirty="0" smtClean="0"/>
                        <a:t>D6.5.2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External Expertise &amp;</a:t>
                      </a:r>
                      <a:r>
                        <a:rPr lang="en-US" baseline="0" dirty="0" smtClean="0"/>
                        <a:t> Services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dirty="0" smtClean="0"/>
                        <a:t>No offers were submitted in the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tender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[pilot </a:t>
                      </a:r>
                      <a:r>
                        <a:rPr lang="en-US" dirty="0" err="1" smtClean="0"/>
                        <a:t>programme</a:t>
                      </a:r>
                      <a:r>
                        <a:rPr lang="en-US" dirty="0" smtClean="0"/>
                        <a:t>]</a:t>
                      </a:r>
                      <a:endParaRPr lang="en-US" dirty="0" smtClean="0"/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dirty="0" smtClean="0"/>
                        <a:t>Tender republished on 22/11/2019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dirty="0" smtClean="0"/>
                        <a:t>Opening</a:t>
                      </a:r>
                      <a:r>
                        <a:rPr lang="en-US" baseline="0" dirty="0" smtClean="0"/>
                        <a:t> of offers on 18/12/2019</a:t>
                      </a:r>
                      <a:endParaRPr lang="el-GR" dirty="0" smtClean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US" dirty="0" smtClean="0"/>
                        <a:t>D6.5.5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Travel &amp; accommodation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dirty="0" smtClean="0"/>
                        <a:t>Multiple</a:t>
                      </a:r>
                      <a:r>
                        <a:rPr lang="en-US" baseline="0" dirty="0" smtClean="0"/>
                        <a:t> communications to PB6 for f</a:t>
                      </a:r>
                      <a:r>
                        <a:rPr lang="en-US" dirty="0" smtClean="0"/>
                        <a:t>inalization &amp; scheduling of s</a:t>
                      </a:r>
                      <a:r>
                        <a:rPr lang="en-US" baseline="0" dirty="0" smtClean="0"/>
                        <a:t>tudy visits 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baseline="0" dirty="0" smtClean="0"/>
                        <a:t>Further delays may affect participation of the Municipality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325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052736"/>
            <a:ext cx="8064896" cy="492941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4000" b="1" u="sng" dirty="0" smtClean="0"/>
              <a:t>D6.5.5</a:t>
            </a:r>
          </a:p>
          <a:p>
            <a:pPr marL="457200" lvl="1" indent="0">
              <a:buNone/>
            </a:pPr>
            <a:r>
              <a:rPr lang="en-US" sz="4000" b="1" dirty="0" smtClean="0"/>
              <a:t>Study visits </a:t>
            </a:r>
            <a:r>
              <a:rPr lang="en-US" sz="4800" b="1" dirty="0" smtClean="0"/>
              <a:t>?</a:t>
            </a:r>
          </a:p>
          <a:p>
            <a:pPr marL="457200" lvl="1" indent="0">
              <a:buNone/>
            </a:pPr>
            <a:endParaRPr lang="en-US" sz="1800" b="1" dirty="0" smtClean="0"/>
          </a:p>
          <a:p>
            <a:pPr>
              <a:buFontTx/>
              <a:buChar char="-"/>
            </a:pPr>
            <a:r>
              <a:rPr lang="en-US" i="1" dirty="0" smtClean="0"/>
              <a:t>Multiple </a:t>
            </a:r>
            <a:r>
              <a:rPr lang="en-US" i="1" dirty="0"/>
              <a:t>communications to PB6 for finalization &amp; scheduling of study visits </a:t>
            </a:r>
            <a:endParaRPr lang="en-US" i="1" dirty="0" smtClean="0"/>
          </a:p>
          <a:p>
            <a:pPr>
              <a:buFontTx/>
              <a:buChar char="-"/>
            </a:pPr>
            <a:r>
              <a:rPr lang="en-US" i="1" dirty="0" smtClean="0"/>
              <a:t>Further </a:t>
            </a:r>
            <a:r>
              <a:rPr lang="en-US" i="1" dirty="0"/>
              <a:t>delays may affect participation of the Municipality</a:t>
            </a:r>
          </a:p>
          <a:p>
            <a:pPr marL="457200" lvl="1" indent="0">
              <a:buNone/>
            </a:pPr>
            <a:endParaRPr lang="en-US" sz="4800" b="1" dirty="0" smtClean="0"/>
          </a:p>
          <a:p>
            <a:pPr marL="457200" lvl="1" indent="0">
              <a:buNone/>
            </a:pPr>
            <a:endParaRPr lang="en-US" sz="4000" dirty="0" smtClean="0"/>
          </a:p>
          <a:p>
            <a:pPr marL="400050"/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925814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4929411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r>
              <a:rPr lang="en-US" sz="2800" b="1" u="sng" dirty="0" smtClean="0"/>
              <a:t>PB5’s </a:t>
            </a:r>
            <a:r>
              <a:rPr lang="en-US" sz="2800" b="1" u="sng" dirty="0"/>
              <a:t>WP3 Deliverables </a:t>
            </a:r>
            <a:endParaRPr lang="en-US" sz="2800" b="1" u="sng" dirty="0" smtClean="0"/>
          </a:p>
          <a:p>
            <a:pPr marL="457200" lvl="1" indent="0"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Delay in </a:t>
            </a:r>
            <a:r>
              <a:rPr lang="en-US" sz="2800" b="1" dirty="0" smtClean="0">
                <a:solidFill>
                  <a:srgbClr val="00B050"/>
                </a:solidFill>
              </a:rPr>
              <a:t>D3.5.3</a:t>
            </a:r>
            <a:r>
              <a:rPr lang="en-US" sz="2800" b="1" dirty="0">
                <a:solidFill>
                  <a:srgbClr val="00B050"/>
                </a:solidFill>
              </a:rPr>
              <a:t>, D3.5.4, </a:t>
            </a:r>
            <a:r>
              <a:rPr lang="en-US" sz="2800" b="1" dirty="0" smtClean="0">
                <a:solidFill>
                  <a:srgbClr val="00B050"/>
                </a:solidFill>
              </a:rPr>
              <a:t>D3.5.5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is mainly due </a:t>
            </a:r>
            <a:r>
              <a:rPr lang="en-US" sz="2800" b="1" dirty="0" smtClean="0">
                <a:solidFill>
                  <a:srgbClr val="00B050"/>
                </a:solidFill>
              </a:rPr>
              <a:t>to the dependence </a:t>
            </a:r>
            <a:r>
              <a:rPr lang="en-US" sz="2800" b="1" dirty="0" smtClean="0">
                <a:solidFill>
                  <a:srgbClr val="00B050"/>
                </a:solidFill>
              </a:rPr>
              <a:t>with </a:t>
            </a:r>
            <a:r>
              <a:rPr lang="en-US" sz="2800" b="1" dirty="0">
                <a:solidFill>
                  <a:srgbClr val="00B050"/>
                </a:solidFill>
              </a:rPr>
              <a:t>Deliverables </a:t>
            </a:r>
            <a:r>
              <a:rPr lang="en-US" sz="2800" b="1" dirty="0" smtClean="0">
                <a:solidFill>
                  <a:srgbClr val="00B050"/>
                </a:solidFill>
              </a:rPr>
              <a:t>from other Partners.</a:t>
            </a:r>
          </a:p>
          <a:p>
            <a:pPr marL="457200" lvl="1" indent="0">
              <a:buNone/>
            </a:pPr>
            <a:r>
              <a:rPr lang="en-US" sz="2800" dirty="0" smtClean="0"/>
              <a:t>Material  </a:t>
            </a:r>
            <a:r>
              <a:rPr lang="en-US" sz="2800" dirty="0" smtClean="0"/>
              <a:t>required for appropriate implementation: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b="1" dirty="0" smtClean="0"/>
              <a:t>PB3 - NCDP</a:t>
            </a:r>
            <a:endParaRPr lang="en-US" sz="2800" b="1" dirty="0"/>
          </a:p>
          <a:p>
            <a:pPr marL="857250" lvl="2" indent="0">
              <a:buNone/>
            </a:pPr>
            <a:r>
              <a:rPr lang="en-US" sz="2800" dirty="0" smtClean="0"/>
              <a:t>- D3.3.1 Desk research &amp; questionnaire-based interview</a:t>
            </a:r>
            <a:endParaRPr lang="en-US" sz="2800" dirty="0"/>
          </a:p>
          <a:p>
            <a:pPr marL="857250" lvl="2" indent="0">
              <a:buNone/>
            </a:pPr>
            <a:r>
              <a:rPr lang="en-US" sz="2800" dirty="0" smtClean="0"/>
              <a:t>- D3.3.2 Development of common evaluation system for assessing </a:t>
            </a:r>
          </a:p>
          <a:p>
            <a:pPr marL="857250" lvl="2" indent="0">
              <a:buNone/>
            </a:pPr>
            <a:r>
              <a:rPr lang="en-US" sz="2800" dirty="0"/>
              <a:t>	 </a:t>
            </a:r>
            <a:r>
              <a:rPr lang="en-US" sz="2800" dirty="0" smtClean="0"/>
              <a:t>           accessibility &amp; inspection results</a:t>
            </a:r>
          </a:p>
          <a:p>
            <a:pPr marL="857250" lvl="2" indent="0">
              <a:buNone/>
            </a:pPr>
            <a:r>
              <a:rPr lang="en-US" sz="2800" dirty="0" smtClean="0"/>
              <a:t>- D3.3.3 Guide for citizens</a:t>
            </a: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b="1" dirty="0" smtClean="0"/>
              <a:t>PB4 - </a:t>
            </a:r>
            <a:r>
              <a:rPr lang="en-US" sz="2800" b="1" dirty="0" smtClean="0"/>
              <a:t>Municipality of </a:t>
            </a:r>
            <a:r>
              <a:rPr lang="en-US" sz="2800" b="1" dirty="0" err="1" smtClean="0"/>
              <a:t>Ohrid</a:t>
            </a:r>
            <a:endParaRPr lang="en-US" sz="2800" b="1" dirty="0" smtClean="0"/>
          </a:p>
          <a:p>
            <a:pPr marL="857250" lvl="2" indent="0">
              <a:buNone/>
            </a:pPr>
            <a:r>
              <a:rPr lang="en-US" sz="2800" dirty="0" smtClean="0"/>
              <a:t>- D3.4.2 Public opinion poll with 2000 minimum people</a:t>
            </a:r>
          </a:p>
          <a:p>
            <a:pPr marL="857250" lvl="2" indent="0">
              <a:buNone/>
            </a:pPr>
            <a:r>
              <a:rPr lang="en-US" sz="2800" dirty="0" smtClean="0"/>
              <a:t>- D3.4.2 Inspection results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b="1" dirty="0" smtClean="0"/>
              <a:t>PB6 - Institute St. Stefan</a:t>
            </a:r>
            <a:endParaRPr lang="en-US" sz="2800" b="1" dirty="0"/>
          </a:p>
          <a:p>
            <a:pPr marL="857250" lvl="2" indent="0">
              <a:buNone/>
            </a:pPr>
            <a:r>
              <a:rPr lang="en-US" sz="2800" dirty="0" smtClean="0"/>
              <a:t>- D3.6.4 Guide for professionals (expertise on accessibility for disabled people &amp; serving vulnerable groups)</a:t>
            </a:r>
            <a:endParaRPr lang="en-US" sz="2800" dirty="0"/>
          </a:p>
          <a:p>
            <a:pPr marL="857250" lvl="2" indent="0">
              <a:buNone/>
            </a:pPr>
            <a:endParaRPr lang="en-US" sz="2800" dirty="0" smtClean="0"/>
          </a:p>
          <a:p>
            <a:pPr marL="400050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10226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n-US" b="1" dirty="0" smtClean="0"/>
              <a:t>Proposed solution</a:t>
            </a:r>
          </a:p>
          <a:p>
            <a:pPr marL="457200" lvl="1" indent="0">
              <a:buNone/>
            </a:pPr>
            <a:r>
              <a:rPr lang="en-GB" dirty="0" smtClean="0"/>
              <a:t>Project </a:t>
            </a:r>
            <a:r>
              <a:rPr lang="en-GB" dirty="0"/>
              <a:t>extension </a:t>
            </a:r>
            <a:r>
              <a:rPr lang="en-GB" dirty="0" smtClean="0"/>
              <a:t>request: 6 months</a:t>
            </a:r>
          </a:p>
          <a:p>
            <a:pPr marL="457200" lvl="1" indent="0">
              <a:buNone/>
            </a:pPr>
            <a:endParaRPr lang="en-US" b="1" dirty="0" smtClean="0"/>
          </a:p>
          <a:p>
            <a:pPr marL="457200" lvl="1" indent="0">
              <a:buNone/>
            </a:pPr>
            <a:r>
              <a:rPr lang="en-US" b="1" dirty="0" smtClean="0"/>
              <a:t>Emerging issue </a:t>
            </a:r>
          </a:p>
          <a:p>
            <a:pPr marL="457200" lvl="1" indent="0">
              <a:buNone/>
            </a:pPr>
            <a:r>
              <a:rPr lang="en-US" dirty="0" smtClean="0"/>
              <a:t>Must </a:t>
            </a:r>
            <a:r>
              <a:rPr lang="en-US" dirty="0"/>
              <a:t>manage funds for the extension</a:t>
            </a:r>
          </a:p>
          <a:p>
            <a:pPr marL="457200" lvl="1" indent="0">
              <a:buNone/>
            </a:pPr>
            <a:endParaRPr lang="en-US" b="1" dirty="0" smtClean="0"/>
          </a:p>
          <a:p>
            <a:pPr marL="457200" lvl="1" indent="0">
              <a:buNone/>
            </a:pPr>
            <a:r>
              <a:rPr lang="en-US" b="1" dirty="0" smtClean="0"/>
              <a:t>Modification</a:t>
            </a:r>
            <a:r>
              <a:rPr lang="el-GR" b="1" dirty="0"/>
              <a:t> </a:t>
            </a:r>
            <a:r>
              <a:rPr lang="en-US" b="1" dirty="0" smtClean="0"/>
              <a:t>needed</a:t>
            </a:r>
            <a:endParaRPr lang="el-GR" dirty="0" smtClean="0"/>
          </a:p>
          <a:p>
            <a:pPr marL="457200" lvl="1" indent="0">
              <a:buNone/>
            </a:pPr>
            <a:r>
              <a:rPr lang="en-GB" dirty="0" smtClean="0"/>
              <a:t>Transfer budget between budget lines &amp; deliverables</a:t>
            </a:r>
          </a:p>
          <a:p>
            <a:pPr lvl="1"/>
            <a:r>
              <a:rPr lang="en-GB" dirty="0" smtClean="0"/>
              <a:t>from </a:t>
            </a:r>
            <a:r>
              <a:rPr lang="en-US" dirty="0" smtClean="0"/>
              <a:t>external expertise &amp; services to staff costs, i.e. </a:t>
            </a:r>
            <a:r>
              <a:rPr lang="en-US" dirty="0" smtClean="0"/>
              <a:t>savings from tenders</a:t>
            </a:r>
            <a:r>
              <a:rPr lang="en-US" dirty="0" smtClean="0"/>
              <a:t>, due to lower offers (1577,02 € </a:t>
            </a:r>
            <a:r>
              <a:rPr lang="en-US" dirty="0"/>
              <a:t>until </a:t>
            </a:r>
            <a:r>
              <a:rPr lang="en-US" dirty="0" smtClean="0"/>
              <a:t>today)</a:t>
            </a:r>
            <a:endParaRPr lang="en-US" dirty="0"/>
          </a:p>
          <a:p>
            <a:pPr lvl="1"/>
            <a:r>
              <a:rPr lang="en-US" dirty="0" smtClean="0"/>
              <a:t>from office &amp; administration (504,50€) to staff costs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rom travel &amp; accommodation to </a:t>
            </a:r>
            <a:r>
              <a:rPr lang="en-US" dirty="0"/>
              <a:t>staff costs</a:t>
            </a:r>
            <a:r>
              <a:rPr lang="en-US" dirty="0" smtClean="0"/>
              <a:t> (if study visits will be cancelled &amp; if there will be no future project meeting in Northern Macedonia)</a:t>
            </a:r>
          </a:p>
          <a:p>
            <a:pPr marL="40005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7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Publicity outcomes and plans</a:t>
            </a:r>
            <a:endParaRPr lang="en-GB" dirty="0"/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lc="http://schemas.openxmlformats.org/drawingml/2006/lockedCanvas"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/>
        </p:nvSpPr>
        <p:spPr>
          <a:xfrm>
            <a:off x="457200" y="1124744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b="1" dirty="0" smtClean="0"/>
              <a:t>Outcomes 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Respecting </a:t>
            </a:r>
            <a:r>
              <a:rPr lang="en-US" sz="2000" dirty="0"/>
              <a:t>publicity rules/measures for all invitations &amp; tenders </a:t>
            </a:r>
            <a:r>
              <a:rPr lang="en-US" sz="2000" dirty="0" smtClean="0"/>
              <a:t>disseminated</a:t>
            </a:r>
            <a:endParaRPr lang="el-GR" sz="2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Following </a:t>
            </a:r>
            <a:r>
              <a:rPr lang="en-US" sz="2000" dirty="0"/>
              <a:t>Communication Plan of the Project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Diffusing with every chance </a:t>
            </a:r>
            <a:r>
              <a:rPr lang="en-US" sz="2000" dirty="0"/>
              <a:t>Cross4all </a:t>
            </a:r>
            <a:r>
              <a:rPr lang="en-US" sz="2000" dirty="0" smtClean="0"/>
              <a:t>Project, i.e. articles </a:t>
            </a:r>
            <a:r>
              <a:rPr lang="en-US" sz="2000" dirty="0"/>
              <a:t>on </a:t>
            </a:r>
            <a:r>
              <a:rPr lang="en-US" sz="2000" dirty="0" smtClean="0"/>
              <a:t>newspapers, meetings</a:t>
            </a:r>
            <a:r>
              <a:rPr lang="el-GR" sz="2000" dirty="0" smtClean="0"/>
              <a:t> &amp;</a:t>
            </a:r>
            <a:r>
              <a:rPr lang="en-US" sz="2000" dirty="0" smtClean="0"/>
              <a:t> conferences of the Municipality</a:t>
            </a:r>
          </a:p>
          <a:p>
            <a:pPr lvl="1">
              <a:spcAft>
                <a:spcPts val="600"/>
              </a:spcAft>
            </a:pP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77" t="18391" r="30258" b="39213"/>
          <a:stretch/>
        </p:blipFill>
        <p:spPr bwMode="auto">
          <a:xfrm>
            <a:off x="683568" y="3429000"/>
            <a:ext cx="3674486" cy="288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6741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Publicity outcomes and plans</a:t>
            </a:r>
            <a:endParaRPr lang="en-GB" dirty="0"/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lc="http://schemas.openxmlformats.org/drawingml/2006/lockedCanvas"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/>
        </p:nvSpPr>
        <p:spPr>
          <a:xfrm>
            <a:off x="457200" y="1268760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b="1" dirty="0" smtClean="0"/>
              <a:t>Plans</a:t>
            </a:r>
            <a:r>
              <a:rPr lang="en-US" dirty="0" smtClean="0"/>
              <a:t>: 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en-US" dirty="0" smtClean="0"/>
              <a:t>Closing </a:t>
            </a:r>
            <a:r>
              <a:rPr lang="en-US" dirty="0"/>
              <a:t>event in Thessaloniki </a:t>
            </a:r>
            <a:r>
              <a:rPr lang="en-US" dirty="0" smtClean="0"/>
              <a:t>in 2020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[Contracted </a:t>
            </a:r>
            <a:r>
              <a:rPr lang="en-US" dirty="0" smtClean="0"/>
              <a:t>on May </a:t>
            </a:r>
            <a:r>
              <a:rPr lang="en-US" dirty="0" smtClean="0"/>
              <a:t>2019]</a:t>
            </a:r>
            <a:endParaRPr lang="en-US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945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24" y="1412776"/>
            <a:ext cx="8568952" cy="39604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Thank you for </a:t>
            </a:r>
            <a:r>
              <a:rPr lang="en-US" sz="3200" dirty="0"/>
              <a:t>your </a:t>
            </a:r>
            <a:r>
              <a:rPr lang="en-US" sz="3200" dirty="0" smtClean="0"/>
              <a:t>attention</a:t>
            </a: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Enjoy your stay </a:t>
            </a:r>
            <a:r>
              <a:rPr lang="en-US" sz="3200" dirty="0"/>
              <a:t>in </a:t>
            </a:r>
            <a:r>
              <a:rPr lang="en-US" sz="3200" dirty="0" smtClean="0"/>
              <a:t>Thessaloniki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6660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staff recruitments 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91877"/>
            <a:ext cx="8229600" cy="4929411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B050"/>
                </a:solidFill>
              </a:rPr>
              <a:t>There </a:t>
            </a:r>
            <a:r>
              <a:rPr lang="en-US" sz="1800" b="1" dirty="0">
                <a:solidFill>
                  <a:srgbClr val="00B050"/>
                </a:solidFill>
              </a:rPr>
              <a:t>are no pending assignments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i="1" dirty="0"/>
              <a:t>Reference D1.5.2, D3.5.3, D6.5.1</a:t>
            </a:r>
            <a:endParaRPr lang="el-GR" sz="1800" b="1" i="1" dirty="0"/>
          </a:p>
          <a:p>
            <a:pPr marL="0" indent="0">
              <a:spcBef>
                <a:spcPts val="0"/>
              </a:spcBef>
              <a:buNone/>
            </a:pPr>
            <a:endParaRPr lang="en-US" sz="1800" b="1" dirty="0"/>
          </a:p>
          <a:p>
            <a:pPr>
              <a:spcBef>
                <a:spcPts val="0"/>
              </a:spcBef>
            </a:pPr>
            <a:r>
              <a:rPr lang="en-US" sz="1800" dirty="0"/>
              <a:t>Staff </a:t>
            </a:r>
            <a:r>
              <a:rPr lang="en-US" sz="1800" dirty="0" smtClean="0"/>
              <a:t> </a:t>
            </a:r>
            <a:r>
              <a:rPr lang="en-US" sz="1800" b="1" dirty="0">
                <a:solidFill>
                  <a:srgbClr val="00B050"/>
                </a:solidFill>
              </a:rPr>
              <a:t>- </a:t>
            </a:r>
            <a:r>
              <a:rPr lang="en-US" sz="1800" b="1" dirty="0" smtClean="0">
                <a:solidFill>
                  <a:srgbClr val="00B050"/>
                </a:solidFill>
              </a:rPr>
              <a:t>assigned</a:t>
            </a:r>
            <a:r>
              <a:rPr lang="el-GR" sz="1800" b="1" dirty="0" smtClean="0">
                <a:solidFill>
                  <a:srgbClr val="00B050"/>
                </a:solidFill>
              </a:rPr>
              <a:t> - </a:t>
            </a:r>
            <a:r>
              <a:rPr lang="en-US" sz="1800" b="1" dirty="0" smtClean="0">
                <a:solidFill>
                  <a:srgbClr val="00B050"/>
                </a:solidFill>
              </a:rPr>
              <a:t>D1.5.2</a:t>
            </a:r>
            <a:endParaRPr lang="en-US" sz="1800" dirty="0"/>
          </a:p>
          <a:p>
            <a:pPr lvl="1">
              <a:spcBef>
                <a:spcPts val="0"/>
              </a:spcBef>
            </a:pPr>
            <a:r>
              <a:rPr lang="en-US" sz="1800" dirty="0"/>
              <a:t>Local Project &amp; Financial </a:t>
            </a:r>
            <a:r>
              <a:rPr lang="en-US" sz="1800" dirty="0" smtClean="0"/>
              <a:t>Manager</a:t>
            </a:r>
            <a:r>
              <a:rPr lang="el-GR" sz="1800" dirty="0" smtClean="0"/>
              <a:t>: </a:t>
            </a:r>
            <a:r>
              <a:rPr lang="en-US" sz="1800" dirty="0" smtClean="0"/>
              <a:t>Giannis </a:t>
            </a:r>
            <a:r>
              <a:rPr lang="en-US" sz="1800" dirty="0" err="1" smtClean="0"/>
              <a:t>Polychroniadis</a:t>
            </a:r>
            <a:r>
              <a:rPr lang="el-GR" sz="1800" dirty="0" smtClean="0"/>
              <a:t> </a:t>
            </a:r>
            <a:endParaRPr lang="en-US" sz="1800" dirty="0"/>
          </a:p>
          <a:p>
            <a:pPr lvl="1">
              <a:spcBef>
                <a:spcPts val="0"/>
              </a:spcBef>
            </a:pPr>
            <a:r>
              <a:rPr lang="en-US" sz="1800" dirty="0"/>
              <a:t>Scientific </a:t>
            </a:r>
            <a:r>
              <a:rPr lang="en-US" sz="1800" dirty="0" smtClean="0"/>
              <a:t>Coordinator</a:t>
            </a:r>
            <a:r>
              <a:rPr lang="el-GR" sz="1800" dirty="0" smtClean="0"/>
              <a:t>: </a:t>
            </a:r>
            <a:r>
              <a:rPr lang="en-US" sz="1800" dirty="0" err="1" smtClean="0"/>
              <a:t>Maro</a:t>
            </a:r>
            <a:r>
              <a:rPr lang="en-US" sz="1800" dirty="0" smtClean="0"/>
              <a:t> </a:t>
            </a:r>
            <a:r>
              <a:rPr lang="en-US" sz="1800" dirty="0" err="1" smtClean="0"/>
              <a:t>Vassara</a:t>
            </a:r>
            <a:r>
              <a:rPr lang="en-US" sz="1800" dirty="0" smtClean="0"/>
              <a:t> </a:t>
            </a:r>
            <a:endParaRPr lang="el-GR" sz="1800" b="1" dirty="0">
              <a:solidFill>
                <a:srgbClr val="00B050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1800" dirty="0"/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 smtClean="0"/>
              <a:t>Staff  </a:t>
            </a:r>
            <a:r>
              <a:rPr lang="en-US" sz="1800" b="1" dirty="0">
                <a:solidFill>
                  <a:srgbClr val="00B050"/>
                </a:solidFill>
              </a:rPr>
              <a:t>-</a:t>
            </a:r>
            <a:r>
              <a:rPr lang="en-US" sz="1800" b="1" dirty="0" smtClean="0">
                <a:solidFill>
                  <a:srgbClr val="00B050"/>
                </a:solidFill>
              </a:rPr>
              <a:t> </a:t>
            </a:r>
            <a:r>
              <a:rPr lang="en-US" sz="1800" b="1" dirty="0">
                <a:solidFill>
                  <a:srgbClr val="00B050"/>
                </a:solidFill>
              </a:rPr>
              <a:t>assigned </a:t>
            </a:r>
            <a:r>
              <a:rPr lang="el-GR" sz="1800" dirty="0" smtClean="0"/>
              <a:t>(</a:t>
            </a:r>
            <a:r>
              <a:rPr lang="en-US" sz="1800" dirty="0" smtClean="0"/>
              <a:t>Nov</a:t>
            </a:r>
            <a:r>
              <a:rPr lang="el-GR" sz="1800" dirty="0" smtClean="0"/>
              <a:t> ’</a:t>
            </a:r>
            <a:r>
              <a:rPr lang="en-US" sz="1800" dirty="0"/>
              <a:t>18 </a:t>
            </a:r>
            <a:r>
              <a:rPr lang="en-US" sz="1800" dirty="0" smtClean="0"/>
              <a:t>contracted</a:t>
            </a:r>
            <a:r>
              <a:rPr lang="el-GR" sz="1800" dirty="0"/>
              <a:t>-</a:t>
            </a:r>
            <a:r>
              <a:rPr lang="en-US" sz="1800" dirty="0" smtClean="0"/>
              <a:t>Sofia </a:t>
            </a:r>
            <a:r>
              <a:rPr lang="en-US" sz="1800" dirty="0" err="1"/>
              <a:t>Mizamtsi</a:t>
            </a:r>
            <a:r>
              <a:rPr lang="en-US" sz="1800" dirty="0"/>
              <a:t> )</a:t>
            </a:r>
            <a:r>
              <a:rPr lang="el-GR" sz="1800" dirty="0" smtClean="0"/>
              <a:t> </a:t>
            </a:r>
            <a:r>
              <a:rPr lang="el-GR" sz="1800" b="1" dirty="0" smtClean="0">
                <a:solidFill>
                  <a:srgbClr val="00B050"/>
                </a:solidFill>
              </a:rPr>
              <a:t>- </a:t>
            </a:r>
            <a:r>
              <a:rPr lang="en-US" sz="1800" b="1" dirty="0" smtClean="0">
                <a:solidFill>
                  <a:srgbClr val="00B050"/>
                </a:solidFill>
              </a:rPr>
              <a:t>D1.5.2</a:t>
            </a:r>
            <a:r>
              <a:rPr lang="el-GR" sz="1800" b="1" dirty="0">
                <a:solidFill>
                  <a:srgbClr val="00B050"/>
                </a:solidFill>
              </a:rPr>
              <a:t>, </a:t>
            </a:r>
            <a:r>
              <a:rPr lang="en-US" sz="1800" b="1" dirty="0">
                <a:solidFill>
                  <a:srgbClr val="00B050"/>
                </a:solidFill>
              </a:rPr>
              <a:t>D3.5.3, </a:t>
            </a:r>
            <a:r>
              <a:rPr lang="en-US" sz="1800" b="1" dirty="0" smtClean="0">
                <a:solidFill>
                  <a:srgbClr val="00B050"/>
                </a:solidFill>
              </a:rPr>
              <a:t>D6.5.1</a:t>
            </a:r>
            <a:endParaRPr lang="en-US" sz="1800" b="1" dirty="0">
              <a:solidFill>
                <a:srgbClr val="00B05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1800" dirty="0" smtClean="0"/>
              <a:t>Local </a:t>
            </a:r>
            <a:r>
              <a:rPr lang="en-US" sz="1800" dirty="0"/>
              <a:t>Project Manager </a:t>
            </a:r>
            <a:r>
              <a:rPr lang="en-US" sz="1800" dirty="0" smtClean="0"/>
              <a:t>Assistant</a:t>
            </a:r>
            <a:endParaRPr lang="el-GR" sz="1800" dirty="0" smtClean="0"/>
          </a:p>
          <a:p>
            <a:pPr lvl="1">
              <a:spcBef>
                <a:spcPts val="0"/>
              </a:spcBef>
            </a:pPr>
            <a:r>
              <a:rPr lang="en-US" sz="1800" dirty="0"/>
              <a:t>Preparing &amp; monitoring the </a:t>
            </a:r>
            <a:r>
              <a:rPr lang="en-US" sz="1800" dirty="0" smtClean="0"/>
              <a:t>tenders </a:t>
            </a:r>
            <a:endParaRPr lang="en-US" sz="1800" dirty="0"/>
          </a:p>
          <a:p>
            <a:pPr lvl="1">
              <a:spcBef>
                <a:spcPts val="0"/>
              </a:spcBef>
            </a:pPr>
            <a:r>
              <a:rPr lang="en-US" sz="1800" dirty="0"/>
              <a:t>Coordinator of the Pilot </a:t>
            </a:r>
            <a:r>
              <a:rPr lang="en-US" sz="1800" dirty="0" err="1" smtClean="0"/>
              <a:t>Programme</a:t>
            </a:r>
            <a:endParaRPr lang="en-US" sz="1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619500" y="2560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412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436EB47-AEE2-4DBD-8EBE-14CEA01C4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staff recruitments </a:t>
            </a:r>
          </a:p>
        </p:txBody>
      </p:sp>
      <p:graphicFrame>
        <p:nvGraphicFramePr>
          <p:cNvPr id="6" name="Θέση περιεχομένου 5">
            <a:extLst>
              <a:ext uri="{FF2B5EF4-FFF2-40B4-BE49-F238E27FC236}">
                <a16:creationId xmlns:a16="http://schemas.microsoft.com/office/drawing/2014/main" xmlns="" id="{A8CD0AC0-6B05-413A-84E9-0723C00DA4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499561"/>
              </p:ext>
            </p:extLst>
          </p:nvPr>
        </p:nvGraphicFramePr>
        <p:xfrm>
          <a:off x="457199" y="1070527"/>
          <a:ext cx="8229600" cy="2790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219">
                  <a:extLst>
                    <a:ext uri="{9D8B030D-6E8A-4147-A177-3AD203B41FA5}">
                      <a16:colId xmlns:a16="http://schemas.microsoft.com/office/drawing/2014/main" xmlns="" val="2388218569"/>
                    </a:ext>
                  </a:extLst>
                </a:gridCol>
                <a:gridCol w="502646">
                  <a:extLst>
                    <a:ext uri="{9D8B030D-6E8A-4147-A177-3AD203B41FA5}">
                      <a16:colId xmlns:a16="http://schemas.microsoft.com/office/drawing/2014/main" xmlns="" val="1493455801"/>
                    </a:ext>
                  </a:extLst>
                </a:gridCol>
                <a:gridCol w="1103851">
                  <a:extLst>
                    <a:ext uri="{9D8B030D-6E8A-4147-A177-3AD203B41FA5}">
                      <a16:colId xmlns:a16="http://schemas.microsoft.com/office/drawing/2014/main" xmlns="" val="2101030914"/>
                    </a:ext>
                  </a:extLst>
                </a:gridCol>
                <a:gridCol w="6136884">
                  <a:extLst>
                    <a:ext uri="{9D8B030D-6E8A-4147-A177-3AD203B41FA5}">
                      <a16:colId xmlns:a16="http://schemas.microsoft.com/office/drawing/2014/main" xmlns="" val="2960623160"/>
                    </a:ext>
                  </a:extLst>
                </a:gridCol>
              </a:tblGrid>
              <a:tr h="424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WP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Del.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Item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Brief justification of the expenditure (Max 350 Characters)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5582093"/>
                  </a:ext>
                </a:extLst>
              </a:tr>
              <a:tr h="5916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WP1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D1.5.2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Project manager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 Person (Local Project and Financial Manager) responsible for the management of the project (reporting, monitoring, etc.) - Part time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0327277"/>
                  </a:ext>
                </a:extLst>
              </a:tr>
              <a:tr h="5916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WP1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D1.5.2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Administrative staff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 Person (Local Project Manager Assistant) will be hired to support the Local PM. Part time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6965140"/>
                  </a:ext>
                </a:extLst>
              </a:tr>
              <a:tr h="5916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WP3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D3.5.3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Technical Staff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 Person responsible for preparation and monitoring of the tenders and for reviewing and editing the Final Deliverable of the Municipality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7539728"/>
                  </a:ext>
                </a:extLst>
              </a:tr>
              <a:tr h="5916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WP6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D6.5.1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Coordinator of the Pilot Programme. Part time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486750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7F755BE-06F3-4B12-948A-C676D0619C19}"/>
              </a:ext>
            </a:extLst>
          </p:cNvPr>
          <p:cNvSpPr txBox="1"/>
          <p:nvPr/>
        </p:nvSpPr>
        <p:spPr>
          <a:xfrm>
            <a:off x="7832063" y="657335"/>
            <a:ext cx="134363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xmlns="" id="{2A8DCBE7-D3AB-4639-BEB5-EBAFDEF9212C}"/>
              </a:ext>
            </a:extLst>
          </p:cNvPr>
          <p:cNvSpPr txBox="1">
            <a:spLocks/>
          </p:cNvSpPr>
          <p:nvPr/>
        </p:nvSpPr>
        <p:spPr>
          <a:xfrm>
            <a:off x="274282" y="4005064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600" b="1" dirty="0"/>
              <a:t>Staff recruitments in numbers </a:t>
            </a:r>
            <a:r>
              <a:rPr lang="en-US" sz="1600" b="1" dirty="0" smtClean="0"/>
              <a:t>(31/10/2019)</a:t>
            </a:r>
            <a:endParaRPr lang="en-US" sz="1600" b="1" dirty="0"/>
          </a:p>
          <a:p>
            <a:pPr lvl="1">
              <a:spcAft>
                <a:spcPts val="1200"/>
              </a:spcAft>
            </a:pPr>
            <a:r>
              <a:rPr lang="en-US" sz="1600" dirty="0"/>
              <a:t>Approved Budget:</a:t>
            </a:r>
            <a:r>
              <a:rPr lang="en-US" sz="1600" b="1" dirty="0">
                <a:solidFill>
                  <a:srgbClr val="00B050"/>
                </a:solidFill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</a:rPr>
              <a:t>28.132,5</a:t>
            </a:r>
            <a:r>
              <a:rPr lang="el-GR" sz="1600" b="1" dirty="0" smtClean="0">
                <a:solidFill>
                  <a:srgbClr val="00B050"/>
                </a:solidFill>
              </a:rPr>
              <a:t>0</a:t>
            </a:r>
            <a:r>
              <a:rPr lang="en-US" sz="1600" b="1" dirty="0" smtClean="0">
                <a:solidFill>
                  <a:srgbClr val="00B050"/>
                </a:solidFill>
              </a:rPr>
              <a:t> </a:t>
            </a:r>
            <a:r>
              <a:rPr lang="en-US" sz="1600" b="1" dirty="0">
                <a:solidFill>
                  <a:srgbClr val="00B050"/>
                </a:solidFill>
              </a:rPr>
              <a:t>€</a:t>
            </a:r>
          </a:p>
          <a:p>
            <a:pPr lvl="1">
              <a:spcAft>
                <a:spcPts val="1200"/>
              </a:spcAft>
            </a:pPr>
            <a:r>
              <a:rPr lang="en-US" sz="1600" dirty="0"/>
              <a:t>Contracted Budget:</a:t>
            </a:r>
            <a:r>
              <a:rPr lang="en-US" sz="1600" b="1" dirty="0">
                <a:solidFill>
                  <a:srgbClr val="00B050"/>
                </a:solidFill>
              </a:rPr>
              <a:t> 28.132,50 € 	</a:t>
            </a:r>
            <a:r>
              <a:rPr lang="en-US" sz="1400" b="1" i="1" dirty="0">
                <a:solidFill>
                  <a:srgbClr val="00B050"/>
                </a:solidFill>
              </a:rPr>
              <a:t>(1.200,0+26.932,5)</a:t>
            </a:r>
          </a:p>
          <a:p>
            <a:pPr lvl="1">
              <a:spcAft>
                <a:spcPts val="1200"/>
              </a:spcAft>
            </a:pPr>
            <a:r>
              <a:rPr lang="en-US" sz="1600" dirty="0"/>
              <a:t>Invoiced Budget:</a:t>
            </a:r>
            <a:r>
              <a:rPr lang="en-US" sz="1600" b="1" dirty="0">
                <a:solidFill>
                  <a:srgbClr val="00B050"/>
                </a:solidFill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</a:rPr>
              <a:t>15.301,79 € (</a:t>
            </a:r>
            <a:r>
              <a:rPr lang="en-US" sz="1600" b="1" dirty="0" smtClean="0">
                <a:solidFill>
                  <a:srgbClr val="00B050"/>
                </a:solidFill>
              </a:rPr>
              <a:t>54,</a:t>
            </a:r>
            <a:r>
              <a:rPr lang="el-GR" sz="1600" b="1" dirty="0" smtClean="0">
                <a:solidFill>
                  <a:srgbClr val="00B050"/>
                </a:solidFill>
              </a:rPr>
              <a:t>4</a:t>
            </a:r>
            <a:r>
              <a:rPr lang="en-US" sz="1600" b="1" dirty="0" smtClean="0">
                <a:solidFill>
                  <a:srgbClr val="00B050"/>
                </a:solidFill>
              </a:rPr>
              <a:t>%)</a:t>
            </a:r>
            <a:endParaRPr lang="en-US" sz="1600" b="1" dirty="0">
              <a:solidFill>
                <a:srgbClr val="00B050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1600" dirty="0"/>
              <a:t>Paid out expenditures:</a:t>
            </a:r>
            <a:r>
              <a:rPr lang="en-US" sz="1600" b="1" dirty="0">
                <a:solidFill>
                  <a:srgbClr val="00B050"/>
                </a:solidFill>
              </a:rPr>
              <a:t> 15.301,79 € (</a:t>
            </a:r>
            <a:r>
              <a:rPr lang="en-US" sz="1600" b="1" dirty="0" smtClean="0">
                <a:solidFill>
                  <a:srgbClr val="00B050"/>
                </a:solidFill>
              </a:rPr>
              <a:t>54,</a:t>
            </a:r>
            <a:r>
              <a:rPr lang="el-GR" sz="1600" b="1" dirty="0" smtClean="0">
                <a:solidFill>
                  <a:srgbClr val="00B050"/>
                </a:solidFill>
              </a:rPr>
              <a:t>4</a:t>
            </a:r>
            <a:r>
              <a:rPr lang="en-US" sz="1600" b="1" dirty="0" smtClean="0">
                <a:solidFill>
                  <a:srgbClr val="00B050"/>
                </a:solidFill>
              </a:rPr>
              <a:t>%)</a:t>
            </a:r>
            <a:endParaRPr lang="en-US" sz="1600" b="1" dirty="0">
              <a:solidFill>
                <a:srgbClr val="00B050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42861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Tenders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Autofit/>
          </a:bodyPr>
          <a:lstStyle/>
          <a:p>
            <a:r>
              <a:rPr lang="en-US" sz="1600" b="1" i="1" dirty="0"/>
              <a:t>Tender </a:t>
            </a:r>
            <a:r>
              <a:rPr lang="en-US" sz="1600" b="1" i="1" dirty="0" smtClean="0"/>
              <a:t>#1: </a:t>
            </a:r>
            <a:endParaRPr lang="en-US" sz="1600" b="1" i="1" dirty="0"/>
          </a:p>
          <a:p>
            <a:pPr lvl="1"/>
            <a:r>
              <a:rPr lang="en-US" sz="1600" dirty="0"/>
              <a:t>Related to:		D3.5.3, D3.5.4, D3.5.5 (strategy, workshops, awareness) </a:t>
            </a:r>
          </a:p>
          <a:p>
            <a:pPr lvl="1"/>
            <a:r>
              <a:rPr lang="en-US" sz="1600" dirty="0"/>
              <a:t>Budget: 		</a:t>
            </a:r>
            <a:r>
              <a:rPr lang="el-GR" sz="1600" dirty="0"/>
              <a:t>€</a:t>
            </a:r>
            <a:r>
              <a:rPr lang="en-US" sz="1600" dirty="0"/>
              <a:t>21.889,98</a:t>
            </a:r>
            <a:r>
              <a:rPr lang="el-GR" sz="1600" dirty="0"/>
              <a:t> (</a:t>
            </a:r>
            <a:r>
              <a:rPr lang="en-US" sz="1600" dirty="0"/>
              <a:t>incl. VAT)</a:t>
            </a:r>
          </a:p>
          <a:p>
            <a:pPr lvl="1"/>
            <a:r>
              <a:rPr lang="en-US" sz="1600" dirty="0"/>
              <a:t>Status: 		Tender published 12/2/2019</a:t>
            </a:r>
          </a:p>
          <a:p>
            <a:pPr marL="2286000" lvl="5" indent="0">
              <a:buNone/>
            </a:pPr>
            <a:r>
              <a:rPr lang="en-US" sz="1400" b="1" dirty="0"/>
              <a:t>	</a:t>
            </a:r>
            <a:r>
              <a:rPr lang="en-US" sz="1600" b="1" dirty="0"/>
              <a:t>Contract signed 1/4/2019, until 31/12/2019 (€21.073,80)</a:t>
            </a:r>
          </a:p>
          <a:p>
            <a:r>
              <a:rPr lang="en-US" sz="1600" b="1" i="1" dirty="0" smtClean="0"/>
              <a:t>Tender </a:t>
            </a:r>
            <a:r>
              <a:rPr lang="en-US" sz="1600" b="1" i="1" dirty="0"/>
              <a:t>#2: </a:t>
            </a:r>
          </a:p>
          <a:p>
            <a:pPr lvl="1"/>
            <a:r>
              <a:rPr lang="en-US" sz="1600" dirty="0"/>
              <a:t>Related to:		D1.5.3, D2.5.3 (Project meeting and Project event)</a:t>
            </a:r>
          </a:p>
          <a:p>
            <a:pPr lvl="1"/>
            <a:r>
              <a:rPr lang="en-US" sz="1600" dirty="0"/>
              <a:t>Budget: 		</a:t>
            </a:r>
            <a:r>
              <a:rPr lang="el-GR" sz="1600" dirty="0"/>
              <a:t>€</a:t>
            </a:r>
            <a:r>
              <a:rPr lang="en-US" sz="1600" dirty="0"/>
              <a:t>3.927,01</a:t>
            </a:r>
            <a:r>
              <a:rPr lang="el-GR" sz="1600" dirty="0"/>
              <a:t> (</a:t>
            </a:r>
            <a:r>
              <a:rPr lang="en-US" sz="1600" dirty="0"/>
              <a:t>incl. VAT)</a:t>
            </a:r>
          </a:p>
          <a:p>
            <a:pPr lvl="1"/>
            <a:r>
              <a:rPr lang="en-US" sz="1600" dirty="0"/>
              <a:t>Status: 		P</a:t>
            </a:r>
            <a:r>
              <a:rPr lang="en-US" sz="1600" dirty="0" smtClean="0"/>
              <a:t>ublished </a:t>
            </a:r>
            <a:r>
              <a:rPr lang="en-US" sz="1600" dirty="0"/>
              <a:t>22/4/2019</a:t>
            </a:r>
          </a:p>
          <a:p>
            <a:pPr marL="2286000" lvl="5" indent="0">
              <a:buNone/>
            </a:pPr>
            <a:r>
              <a:rPr lang="en-US" sz="1400" b="1" dirty="0"/>
              <a:t>	</a:t>
            </a:r>
            <a:r>
              <a:rPr lang="en-US" sz="1600" b="1" dirty="0"/>
              <a:t>Contract signed 25/5/2019, until 31/3/2020 (€3.837,80)</a:t>
            </a:r>
            <a:endParaRPr lang="en-US" sz="1400" b="1" dirty="0"/>
          </a:p>
          <a:p>
            <a:r>
              <a:rPr lang="en-US" sz="1600" b="1" i="1" dirty="0"/>
              <a:t>Tender </a:t>
            </a:r>
            <a:r>
              <a:rPr lang="en-US" sz="1600" b="1" i="1" dirty="0" smtClean="0"/>
              <a:t>#3: </a:t>
            </a:r>
            <a:endParaRPr lang="en-US" sz="1600" b="1" i="1" dirty="0"/>
          </a:p>
          <a:p>
            <a:pPr lvl="1"/>
            <a:r>
              <a:rPr lang="en-US" sz="1600" dirty="0"/>
              <a:t>Related to:		D4.5.5, D5.5.1, D5.5.2 (Equipment)</a:t>
            </a:r>
          </a:p>
          <a:p>
            <a:pPr lvl="1"/>
            <a:r>
              <a:rPr lang="en-US" sz="1600" dirty="0"/>
              <a:t>Budget: 		</a:t>
            </a:r>
            <a:r>
              <a:rPr lang="el-GR" sz="1600" dirty="0"/>
              <a:t>€</a:t>
            </a:r>
            <a:r>
              <a:rPr lang="en-US" sz="1600" dirty="0"/>
              <a:t>50.899,98</a:t>
            </a:r>
            <a:r>
              <a:rPr lang="el-GR" sz="1600" dirty="0"/>
              <a:t> (</a:t>
            </a:r>
            <a:r>
              <a:rPr lang="en-US" sz="1600" dirty="0"/>
              <a:t>incl. VAT)</a:t>
            </a:r>
          </a:p>
          <a:p>
            <a:pPr lvl="1"/>
            <a:r>
              <a:rPr lang="en-US" sz="1600" dirty="0"/>
              <a:t>Status: 		</a:t>
            </a:r>
            <a:r>
              <a:rPr lang="en-US" sz="1600" b="1" dirty="0" smtClean="0"/>
              <a:t>- Published 2/7/2019</a:t>
            </a:r>
            <a:r>
              <a:rPr lang="en-US" sz="1600" b="1" dirty="0"/>
              <a:t> </a:t>
            </a:r>
            <a:endParaRPr lang="en-US" sz="1600" b="1" dirty="0" smtClean="0"/>
          </a:p>
          <a:p>
            <a:pPr marL="457200" lvl="1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	</a:t>
            </a:r>
            <a:r>
              <a:rPr lang="en-US" sz="1600" b="1" dirty="0" smtClean="0"/>
              <a:t>- Re-published </a:t>
            </a:r>
            <a:r>
              <a:rPr lang="en-US" sz="1600" b="1" dirty="0"/>
              <a:t>1/10/2019 </a:t>
            </a:r>
            <a:r>
              <a:rPr lang="en-US" sz="1400" dirty="0" smtClean="0"/>
              <a:t>(Medical </a:t>
            </a:r>
            <a:r>
              <a:rPr lang="en-US" sz="1400" dirty="0"/>
              <a:t>equipment &amp; Computer </a:t>
            </a:r>
            <a:r>
              <a:rPr lang="en-US" sz="1400" dirty="0" smtClean="0"/>
              <a:t>devices)</a:t>
            </a:r>
          </a:p>
          <a:p>
            <a:pPr marL="457200" lvl="1" indent="0">
              <a:buNone/>
            </a:pPr>
            <a:r>
              <a:rPr lang="en-US" sz="1600" b="1" dirty="0" smtClean="0"/>
              <a:t>	</a:t>
            </a:r>
            <a:r>
              <a:rPr lang="en-US" sz="1600" b="1" dirty="0"/>
              <a:t>		- Contracts will be signed asap for Groups B, C, </a:t>
            </a:r>
            <a:r>
              <a:rPr lang="en-US" sz="1600" b="1" dirty="0" smtClean="0"/>
              <a:t>D</a:t>
            </a:r>
          </a:p>
          <a:p>
            <a:pPr marL="457200" lvl="1" indent="0">
              <a:buNone/>
            </a:pPr>
            <a:r>
              <a:rPr lang="en-US" sz="1600" b="1" dirty="0"/>
              <a:t>	</a:t>
            </a:r>
            <a:r>
              <a:rPr lang="en-US" sz="1600" b="1" dirty="0" smtClean="0"/>
              <a:t>		- Will be republished asap for Group A </a:t>
            </a:r>
            <a:r>
              <a:rPr lang="en-US" sz="1600" b="1" dirty="0" err="1" smtClean="0"/>
              <a:t>Infokiosks</a:t>
            </a:r>
            <a:r>
              <a:rPr lang="el-GR" sz="1600" b="1" dirty="0" smtClean="0"/>
              <a:t> </a:t>
            </a:r>
            <a:r>
              <a:rPr lang="el-GR" sz="1600" dirty="0" smtClean="0"/>
              <a:t>(</a:t>
            </a:r>
            <a:r>
              <a:rPr lang="en-US" sz="1600" dirty="0" smtClean="0"/>
              <a:t>exclusion 			   due to a missing document in the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tender)</a:t>
            </a:r>
          </a:p>
          <a:p>
            <a:pPr marL="457200" lvl="1" indent="0">
              <a:buNone/>
            </a:pPr>
            <a:r>
              <a:rPr lang="en-US" sz="1600" b="1" dirty="0"/>
              <a:t>	</a:t>
            </a:r>
            <a:r>
              <a:rPr lang="en-US" sz="1600" b="1" dirty="0" smtClean="0"/>
              <a:t>		</a:t>
            </a:r>
            <a:endParaRPr lang="en-US" sz="1600" b="1" dirty="0"/>
          </a:p>
          <a:p>
            <a:pPr marL="1371600" lvl="3" indent="0">
              <a:buNone/>
            </a:pPr>
            <a:r>
              <a:rPr lang="en-US" sz="1600" b="1" dirty="0"/>
              <a:t>		</a:t>
            </a:r>
            <a:endParaRPr lang="en-GB" sz="16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1" y="1951072"/>
            <a:ext cx="922139" cy="97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501008"/>
            <a:ext cx="922139" cy="97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8254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Tenders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Autofit/>
          </a:bodyPr>
          <a:lstStyle/>
          <a:p>
            <a:r>
              <a:rPr lang="en-US" sz="1600" b="1" i="1" dirty="0" smtClean="0"/>
              <a:t>Tender #4: </a:t>
            </a:r>
            <a:endParaRPr lang="en-US" sz="1600" b="1" i="1" dirty="0"/>
          </a:p>
          <a:p>
            <a:pPr lvl="1"/>
            <a:r>
              <a:rPr lang="en-US" sz="1600" dirty="0"/>
              <a:t>Related to:		D4.5.5, D6.5.1, D6.5.2 (Pilots)</a:t>
            </a:r>
          </a:p>
          <a:p>
            <a:pPr lvl="1"/>
            <a:r>
              <a:rPr lang="en-US" sz="1600" dirty="0"/>
              <a:t>Budget: 		</a:t>
            </a:r>
            <a:r>
              <a:rPr lang="el-GR" sz="1600" dirty="0"/>
              <a:t>€99.299,93 (</a:t>
            </a:r>
            <a:r>
              <a:rPr lang="en-US" sz="1600" dirty="0"/>
              <a:t>incl. VAT)</a:t>
            </a:r>
          </a:p>
          <a:p>
            <a:pPr lvl="1"/>
            <a:r>
              <a:rPr lang="en-US" sz="1600" dirty="0"/>
              <a:t>Status: 		</a:t>
            </a:r>
            <a:r>
              <a:rPr lang="el-GR" sz="1600" dirty="0" smtClean="0"/>
              <a:t>- </a:t>
            </a:r>
            <a:r>
              <a:rPr lang="en-US" sz="1600" b="1" dirty="0" smtClean="0"/>
              <a:t>Published </a:t>
            </a:r>
            <a:r>
              <a:rPr lang="en-US" sz="1600" b="1" dirty="0" smtClean="0"/>
              <a:t>5/8/2019 - No offers submitted</a:t>
            </a:r>
          </a:p>
          <a:p>
            <a:pPr marL="1371600" lvl="3" indent="0">
              <a:buNone/>
            </a:pPr>
            <a:r>
              <a:rPr lang="en-US" sz="1600" b="1" dirty="0"/>
              <a:t>	</a:t>
            </a:r>
            <a:r>
              <a:rPr lang="en-US" sz="1600" b="1" dirty="0" smtClean="0"/>
              <a:t>	</a:t>
            </a:r>
            <a:r>
              <a:rPr lang="el-GR" sz="1600" b="1" dirty="0" smtClean="0"/>
              <a:t>- </a:t>
            </a:r>
            <a:r>
              <a:rPr lang="en-US" sz="1600" b="1" dirty="0" smtClean="0"/>
              <a:t>Republished 22/11/2019</a:t>
            </a:r>
            <a:r>
              <a:rPr lang="el-GR" sz="1600" b="1" dirty="0" smtClean="0"/>
              <a:t> </a:t>
            </a:r>
            <a:r>
              <a:rPr lang="en-US" sz="1600" b="1" dirty="0" smtClean="0"/>
              <a:t>- Opening of offers 18/12/2019</a:t>
            </a:r>
            <a:endParaRPr lang="en-US" sz="1600" b="1" dirty="0" smtClean="0"/>
          </a:p>
          <a:p>
            <a:pPr marL="457200" lvl="1" indent="0">
              <a:buNone/>
            </a:pPr>
            <a:endParaRPr lang="en-US" sz="1600" b="1" dirty="0"/>
          </a:p>
          <a:p>
            <a:r>
              <a:rPr lang="en-US" sz="1600" b="1" i="1" dirty="0"/>
              <a:t>Tender </a:t>
            </a:r>
            <a:r>
              <a:rPr lang="en-US" sz="1600" b="1" i="1" dirty="0" smtClean="0"/>
              <a:t>#5: </a:t>
            </a:r>
            <a:endParaRPr lang="en-US" sz="1600" b="1" i="1" dirty="0"/>
          </a:p>
          <a:p>
            <a:pPr lvl="1"/>
            <a:r>
              <a:rPr lang="en-US" sz="1600" dirty="0"/>
              <a:t>Related to:		D1.5.5 – </a:t>
            </a:r>
            <a:r>
              <a:rPr lang="en-US" sz="1600" dirty="0" smtClean="0"/>
              <a:t>FLC</a:t>
            </a:r>
            <a:endParaRPr lang="en-US" sz="1600" dirty="0"/>
          </a:p>
          <a:p>
            <a:pPr lvl="1"/>
            <a:r>
              <a:rPr lang="en-US" sz="1600" dirty="0"/>
              <a:t>Budget: 		</a:t>
            </a:r>
            <a:r>
              <a:rPr lang="el-GR" sz="1600" dirty="0"/>
              <a:t>€</a:t>
            </a:r>
            <a:r>
              <a:rPr lang="en-US" sz="1600" dirty="0"/>
              <a:t>5.000</a:t>
            </a:r>
            <a:r>
              <a:rPr lang="el-GR" sz="1600" dirty="0"/>
              <a:t> (</a:t>
            </a:r>
            <a:r>
              <a:rPr lang="en-US" sz="1600" dirty="0"/>
              <a:t>incl. VAT)</a:t>
            </a:r>
          </a:p>
          <a:p>
            <a:pPr lvl="1"/>
            <a:r>
              <a:rPr lang="en-US" sz="1600" dirty="0"/>
              <a:t>Status:		</a:t>
            </a:r>
            <a:r>
              <a:rPr lang="en-US" sz="1600" dirty="0" smtClean="0"/>
              <a:t>Terms of References completed</a:t>
            </a:r>
          </a:p>
          <a:p>
            <a:pPr marL="457200" lvl="1" indent="0">
              <a:buNone/>
            </a:pPr>
            <a:r>
              <a:rPr lang="en-US" sz="1600" b="1" dirty="0"/>
              <a:t>	</a:t>
            </a:r>
            <a:r>
              <a:rPr lang="en-US" sz="1600" b="1" dirty="0" smtClean="0"/>
              <a:t>		Invitation </a:t>
            </a:r>
            <a:r>
              <a:rPr lang="en-US" sz="1600" b="1" dirty="0"/>
              <a:t>to be announced in </a:t>
            </a:r>
            <a:r>
              <a:rPr lang="en-US" sz="1600" b="1" dirty="0" smtClean="0"/>
              <a:t>2020-as soon as </a:t>
            </a:r>
            <a:r>
              <a:rPr lang="en-US" sz="1600" b="1" dirty="0"/>
              <a:t>MA send </a:t>
            </a:r>
            <a:r>
              <a:rPr lang="en-US" sz="1600" b="1" dirty="0" smtClean="0"/>
              <a:t>FLC</a:t>
            </a:r>
            <a:endParaRPr lang="el-GR" sz="1600" b="1" dirty="0" smtClean="0"/>
          </a:p>
          <a:p>
            <a:pPr lvl="6"/>
            <a:r>
              <a:rPr lang="en-US" sz="1400" b="1" i="1" dirty="0" smtClean="0"/>
              <a:t>The Request for designation of a FLC was submitted on 31/10/2019</a:t>
            </a:r>
            <a:endParaRPr lang="en-US" sz="1400" b="1" i="1" dirty="0"/>
          </a:p>
          <a:p>
            <a:pPr marL="457200" lvl="1" indent="0">
              <a:buNone/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300339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Tenders</a:t>
            </a:r>
            <a:endParaRPr lang="en-GB" dirty="0"/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xmlns="" id="{AC206D3C-0575-4BA9-8B0D-38AC7E68D963}"/>
              </a:ext>
            </a:extLst>
          </p:cNvPr>
          <p:cNvSpPr txBox="1">
            <a:spLocks/>
          </p:cNvSpPr>
          <p:nvPr/>
        </p:nvSpPr>
        <p:spPr>
          <a:xfrm>
            <a:off x="179512" y="1484784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2000" b="1" dirty="0"/>
              <a:t>Tenders in numbers 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Approved Budget:</a:t>
            </a:r>
            <a:r>
              <a:rPr lang="en-US" sz="2000" b="1" dirty="0">
                <a:solidFill>
                  <a:srgbClr val="00B050"/>
                </a:solidFill>
              </a:rPr>
              <a:t> 181.017,00 €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Contracted Budget:</a:t>
            </a:r>
            <a:r>
              <a:rPr lang="en-US" sz="2000" b="1" dirty="0">
                <a:solidFill>
                  <a:srgbClr val="00B050"/>
                </a:solidFill>
              </a:rPr>
              <a:t> 24.911,60 € </a:t>
            </a:r>
            <a:r>
              <a:rPr lang="en-US" sz="2000" b="1" dirty="0" smtClean="0">
                <a:solidFill>
                  <a:srgbClr val="00B050"/>
                </a:solidFill>
              </a:rPr>
              <a:t>(14%)</a:t>
            </a:r>
            <a:r>
              <a:rPr lang="en-US" sz="2000" b="1" dirty="0">
                <a:solidFill>
                  <a:srgbClr val="00B050"/>
                </a:solidFill>
              </a:rPr>
              <a:t>	</a:t>
            </a:r>
            <a:r>
              <a:rPr lang="en-US" sz="1800" b="1" i="1" dirty="0">
                <a:solidFill>
                  <a:srgbClr val="00B050"/>
                </a:solidFill>
              </a:rPr>
              <a:t>(3.837,80+21.073,80</a:t>
            </a:r>
            <a:r>
              <a:rPr lang="en-US" sz="1800" b="1" i="1" dirty="0" smtClean="0">
                <a:solidFill>
                  <a:srgbClr val="00B050"/>
                </a:solidFill>
              </a:rPr>
              <a:t>)</a:t>
            </a:r>
            <a:endParaRPr lang="en-US" sz="1800" i="1" dirty="0" smtClean="0">
              <a:solidFill>
                <a:srgbClr val="00B050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2000" dirty="0" smtClean="0"/>
              <a:t>Invoiced Budget:</a:t>
            </a:r>
            <a:r>
              <a:rPr lang="en-US" sz="2000" b="1" dirty="0" smtClean="0">
                <a:solidFill>
                  <a:srgbClr val="00B050"/>
                </a:solidFill>
              </a:rPr>
              <a:t> 0 €</a:t>
            </a:r>
          </a:p>
          <a:p>
            <a:pPr lvl="1">
              <a:spcAft>
                <a:spcPts val="1200"/>
              </a:spcAft>
            </a:pPr>
            <a:r>
              <a:rPr lang="en-US" sz="2000" dirty="0" smtClean="0"/>
              <a:t>Paid </a:t>
            </a:r>
            <a:r>
              <a:rPr lang="en-US" sz="2000" dirty="0"/>
              <a:t>out expenditures:</a:t>
            </a:r>
            <a:r>
              <a:rPr lang="en-US" sz="2000" b="1" dirty="0">
                <a:solidFill>
                  <a:srgbClr val="00B050"/>
                </a:solidFill>
              </a:rPr>
              <a:t> 0 €</a:t>
            </a:r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9507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expenditures 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4929411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Contracted</a:t>
            </a:r>
          </a:p>
          <a:p>
            <a:pPr marL="457200" lvl="1" indent="0">
              <a:buNone/>
            </a:pPr>
            <a:r>
              <a:rPr lang="en-US" dirty="0"/>
              <a:t>	53.044,10 € (25% of total, Staff 100</a:t>
            </a:r>
            <a:r>
              <a:rPr lang="en-US" dirty="0" smtClean="0"/>
              <a:t>%)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Paid out until </a:t>
            </a:r>
            <a:r>
              <a:rPr lang="el-GR" dirty="0" smtClean="0"/>
              <a:t>31/10/</a:t>
            </a:r>
            <a:r>
              <a:rPr lang="en-US" dirty="0" smtClean="0"/>
              <a:t>2019	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15.592,30 € (7,3%)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Verified </a:t>
            </a:r>
            <a:r>
              <a:rPr lang="en-US" dirty="0"/>
              <a:t>until </a:t>
            </a:r>
            <a:r>
              <a:rPr lang="en-US" dirty="0" smtClean="0"/>
              <a:t>31/10/2019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0 € </a:t>
            </a:r>
            <a:r>
              <a:rPr lang="en-US" sz="1600" i="1" dirty="0" smtClean="0"/>
              <a:t>Request of FLC submitted 31/10/2019 </a:t>
            </a:r>
            <a:r>
              <a:rPr lang="en-US" sz="1600" i="1" dirty="0"/>
              <a:t>(15.592,30€)</a:t>
            </a:r>
            <a:endParaRPr lang="en-US" sz="1600" i="1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E</a:t>
            </a:r>
            <a:r>
              <a:rPr lang="en-US" dirty="0" smtClean="0"/>
              <a:t>xpected </a:t>
            </a:r>
            <a:r>
              <a:rPr lang="en-US" dirty="0"/>
              <a:t>paid out expenditures until </a:t>
            </a:r>
            <a:r>
              <a:rPr lang="en-US" dirty="0" smtClean="0"/>
              <a:t>31/12/2019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25.018,48 € (11,8%)</a:t>
            </a:r>
          </a:p>
          <a:p>
            <a:pPr marL="914400" lvl="2" indent="0">
              <a:buNone/>
            </a:pPr>
            <a:r>
              <a:rPr lang="en-US" sz="1600" i="1" dirty="0" smtClean="0"/>
              <a:t>[Forecasts in the first semester 2020: 172.389,22</a:t>
            </a:r>
            <a:r>
              <a:rPr lang="en-US" sz="1600" i="1" dirty="0"/>
              <a:t> </a:t>
            </a:r>
            <a:r>
              <a:rPr lang="en-US" sz="1600" i="1" dirty="0" smtClean="0"/>
              <a:t>€]</a:t>
            </a:r>
            <a:endParaRPr lang="en-US" sz="1600" i="1" dirty="0"/>
          </a:p>
          <a:p>
            <a:pPr lvl="1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918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2941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dirty="0" smtClean="0"/>
              <a:t>WP </a:t>
            </a:r>
            <a:r>
              <a:rPr lang="en-GB" dirty="0" smtClean="0"/>
              <a:t>1</a:t>
            </a:r>
            <a:endParaRPr lang="en-GB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487994"/>
              </p:ext>
            </p:extLst>
          </p:nvPr>
        </p:nvGraphicFramePr>
        <p:xfrm>
          <a:off x="611560" y="1700808"/>
          <a:ext cx="7920882" cy="3840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2592288"/>
                <a:gridCol w="4464498"/>
              </a:tblGrid>
              <a:tr h="775973">
                <a:tc>
                  <a:txBody>
                    <a:bodyPr/>
                    <a:lstStyle/>
                    <a:p>
                      <a:r>
                        <a:rPr lang="en-US" dirty="0" smtClean="0"/>
                        <a:t>Del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Budget line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Situation</a:t>
                      </a:r>
                      <a:r>
                        <a:rPr lang="en-US" baseline="0" dirty="0" smtClean="0"/>
                        <a:t> / </a:t>
                      </a:r>
                      <a:r>
                        <a:rPr lang="en-US" dirty="0" smtClean="0"/>
                        <a:t>Problem / Issue</a:t>
                      </a:r>
                      <a:endParaRPr lang="el-GR" dirty="0"/>
                    </a:p>
                  </a:txBody>
                  <a:tcPr/>
                </a:tc>
              </a:tr>
              <a:tr h="448163">
                <a:tc>
                  <a:txBody>
                    <a:bodyPr/>
                    <a:lstStyle/>
                    <a:p>
                      <a:r>
                        <a:rPr lang="en-US" dirty="0" smtClean="0"/>
                        <a:t>D1.5.2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Staff costs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Contracted</a:t>
                      </a:r>
                      <a:endParaRPr lang="el-GR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D1.5.2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Office &amp; administration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Budget</a:t>
                      </a:r>
                      <a:r>
                        <a:rPr lang="en-US" baseline="0" dirty="0" smtClean="0"/>
                        <a:t> m</a:t>
                      </a:r>
                      <a:r>
                        <a:rPr lang="en-US" dirty="0" smtClean="0"/>
                        <a:t>odification needed: </a:t>
                      </a:r>
                      <a:r>
                        <a:rPr lang="en-US" baseline="0" dirty="0" smtClean="0"/>
                        <a:t>504,5 Euro </a:t>
                      </a:r>
                      <a:r>
                        <a:rPr lang="en-US" dirty="0" smtClean="0"/>
                        <a:t>&gt; staff</a:t>
                      </a:r>
                      <a:r>
                        <a:rPr lang="en-US" baseline="0" dirty="0" smtClean="0"/>
                        <a:t> costs</a:t>
                      </a:r>
                      <a:endParaRPr lang="el-GR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US" dirty="0" smtClean="0"/>
                        <a:t>D1.5.3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Travel &amp; accommodation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Plan</a:t>
                      </a:r>
                      <a:r>
                        <a:rPr lang="en-US" baseline="0" dirty="0" smtClean="0"/>
                        <a:t> appropriately future Project Meetings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Budget</a:t>
                      </a:r>
                      <a:r>
                        <a:rPr lang="en-US" baseline="0" dirty="0" smtClean="0"/>
                        <a:t> m</a:t>
                      </a:r>
                      <a:r>
                        <a:rPr lang="en-US" dirty="0" smtClean="0"/>
                        <a:t>odification may be needed</a:t>
                      </a:r>
                      <a:endParaRPr lang="el-GR" dirty="0"/>
                    </a:p>
                  </a:txBody>
                  <a:tcPr/>
                </a:tc>
              </a:tr>
              <a:tr h="687850">
                <a:tc>
                  <a:txBody>
                    <a:bodyPr/>
                    <a:lstStyle/>
                    <a:p>
                      <a:r>
                        <a:rPr lang="en-US" dirty="0" smtClean="0"/>
                        <a:t>D1.5.3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 Expertise &amp;</a:t>
                      </a:r>
                      <a:r>
                        <a:rPr lang="en-US" baseline="0" dirty="0" smtClean="0"/>
                        <a:t> Services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Contracted on May 2019 </a:t>
                      </a:r>
                      <a:endParaRPr lang="el-GR" dirty="0" smtClean="0"/>
                    </a:p>
                    <a:p>
                      <a:r>
                        <a:rPr lang="en-US" dirty="0" smtClean="0"/>
                        <a:t>[</a:t>
                      </a:r>
                      <a:r>
                        <a:rPr lang="en-US" dirty="0" smtClean="0"/>
                        <a:t>Project</a:t>
                      </a:r>
                      <a:r>
                        <a:rPr lang="en-US" baseline="0" dirty="0" smtClean="0"/>
                        <a:t> meeting]</a:t>
                      </a:r>
                      <a:endParaRPr lang="el-GR" dirty="0"/>
                    </a:p>
                  </a:txBody>
                  <a:tcPr/>
                </a:tc>
              </a:tr>
              <a:tr h="559949">
                <a:tc>
                  <a:txBody>
                    <a:bodyPr/>
                    <a:lstStyle/>
                    <a:p>
                      <a:r>
                        <a:rPr lang="en-US" dirty="0" smtClean="0"/>
                        <a:t>D1.5.5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Audits</a:t>
                      </a:r>
                      <a:r>
                        <a:rPr lang="en-US" baseline="0" dirty="0" smtClean="0"/>
                        <a:t> (FLC)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Request</a:t>
                      </a:r>
                      <a:r>
                        <a:rPr lang="en-US" baseline="0" dirty="0" smtClean="0"/>
                        <a:t> of FLC submitted on 31/10/2019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Designation</a:t>
                      </a:r>
                      <a:r>
                        <a:rPr lang="en-US" baseline="0" dirty="0" smtClean="0"/>
                        <a:t> of FLC will be in 2020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421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2941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dirty="0" smtClean="0"/>
              <a:t>WP </a:t>
            </a:r>
            <a:r>
              <a:rPr lang="en-GB" dirty="0" smtClean="0"/>
              <a:t>2</a:t>
            </a:r>
            <a:endParaRPr lang="en-GB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136365"/>
              </p:ext>
            </p:extLst>
          </p:nvPr>
        </p:nvGraphicFramePr>
        <p:xfrm>
          <a:off x="611560" y="1700808"/>
          <a:ext cx="7920882" cy="158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2592288"/>
                <a:gridCol w="4464498"/>
              </a:tblGrid>
              <a:tr h="868102">
                <a:tc>
                  <a:txBody>
                    <a:bodyPr/>
                    <a:lstStyle/>
                    <a:p>
                      <a:r>
                        <a:rPr lang="en-US" dirty="0" smtClean="0"/>
                        <a:t>Del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Budget line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Situation</a:t>
                      </a:r>
                      <a:r>
                        <a:rPr lang="en-US" baseline="0" dirty="0" smtClean="0"/>
                        <a:t> / </a:t>
                      </a:r>
                      <a:r>
                        <a:rPr lang="en-US" dirty="0" smtClean="0"/>
                        <a:t>Problem / Issue</a:t>
                      </a:r>
                      <a:endParaRPr lang="el-GR" dirty="0"/>
                    </a:p>
                  </a:txBody>
                  <a:tcPr/>
                </a:tc>
              </a:tr>
              <a:tr h="716074">
                <a:tc>
                  <a:txBody>
                    <a:bodyPr/>
                    <a:lstStyle/>
                    <a:p>
                      <a:r>
                        <a:rPr lang="en-US" dirty="0" smtClean="0"/>
                        <a:t>D2.5.3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 Expertise &amp;</a:t>
                      </a:r>
                      <a:r>
                        <a:rPr lang="en-US" baseline="0" dirty="0" smtClean="0"/>
                        <a:t> Services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Contracted on May 2019</a:t>
                      </a:r>
                    </a:p>
                    <a:p>
                      <a:r>
                        <a:rPr lang="en-US" dirty="0" smtClean="0"/>
                        <a:t>[Closing </a:t>
                      </a:r>
                      <a:r>
                        <a:rPr lang="en-US" dirty="0" smtClean="0"/>
                        <a:t>event]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64553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1836</TotalTime>
  <Words>865</Words>
  <Application>Microsoft Office PowerPoint</Application>
  <PresentationFormat>Προβολή στην οθόνη (4:3)</PresentationFormat>
  <Paragraphs>259</Paragraphs>
  <Slides>19</Slides>
  <Notes>19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Progress and plans of Municipality of Neapoli-Sykies Presenter: Sofia Mizamtsi</vt:lpstr>
      <vt:lpstr>Status of staff recruitments </vt:lpstr>
      <vt:lpstr>Status of staff recruitments </vt:lpstr>
      <vt:lpstr>Status of Tenders</vt:lpstr>
      <vt:lpstr>Status of Tenders</vt:lpstr>
      <vt:lpstr>Status of Tenders</vt:lpstr>
      <vt:lpstr>Status of expenditures </vt:lpstr>
      <vt:lpstr>Implementation progress</vt:lpstr>
      <vt:lpstr>Implementation progress</vt:lpstr>
      <vt:lpstr>Implementation progress</vt:lpstr>
      <vt:lpstr>Implementation progress</vt:lpstr>
      <vt:lpstr>Implementation progress</vt:lpstr>
      <vt:lpstr>Implementation progress</vt:lpstr>
      <vt:lpstr>Implementation progress</vt:lpstr>
      <vt:lpstr>Implementation progress</vt:lpstr>
      <vt:lpstr>Implementation progress</vt:lpstr>
      <vt:lpstr>Publicity outcomes and plans</vt:lpstr>
      <vt:lpstr>Publicity outcomes and plans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Γραφείο Προγραμματισμού-2</cp:lastModifiedBy>
  <cp:revision>110</cp:revision>
  <cp:lastPrinted>2019-11-20T11:55:35Z</cp:lastPrinted>
  <dcterms:created xsi:type="dcterms:W3CDTF">2017-09-06T09:12:49Z</dcterms:created>
  <dcterms:modified xsi:type="dcterms:W3CDTF">2019-11-22T11:45:01Z</dcterms:modified>
</cp:coreProperties>
</file>