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9"/>
  </p:notesMasterIdLst>
  <p:sldIdLst>
    <p:sldId id="256" r:id="rId2"/>
    <p:sldId id="301" r:id="rId3"/>
    <p:sldId id="302" r:id="rId4"/>
    <p:sldId id="303" r:id="rId5"/>
    <p:sldId id="306" r:id="rId6"/>
    <p:sldId id="304" r:id="rId7"/>
    <p:sldId id="305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8C222"/>
    <a:srgbClr val="1571CD"/>
    <a:srgbClr val="0F4F8F"/>
    <a:srgbClr val="A3629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412" autoAdjust="0"/>
    <p:restoredTop sz="94601" autoAdjust="0"/>
  </p:normalViewPr>
  <p:slideViewPr>
    <p:cSldViewPr>
      <p:cViewPr varScale="1">
        <p:scale>
          <a:sx n="73" d="100"/>
          <a:sy n="73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B48D5-814A-427E-A07A-062ADF82EC30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06105-2895-4AE0-AEA3-D1AC0CC26DE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07900" y="3504872"/>
            <a:ext cx="8072494" cy="655617"/>
          </a:xfrm>
        </p:spPr>
        <p:txBody>
          <a:bodyPr>
            <a:normAutofit/>
          </a:bodyPr>
          <a:lstStyle>
            <a:lvl1pPr>
              <a:defRPr sz="3000">
                <a:latin typeface="+mj-lt"/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07900" y="4266476"/>
            <a:ext cx="8072494" cy="9660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/>
              <a:t>Κάντε κλικ για να επεξεργαστείτε τον υπότιτλο του υποδείγματος</a:t>
            </a:r>
          </a:p>
        </p:txBody>
      </p:sp>
      <p:sp>
        <p:nvSpPr>
          <p:cNvPr id="11" name="Ορθογώνιο 10">
            <a:extLst>
              <a:ext uri="{FF2B5EF4-FFF2-40B4-BE49-F238E27FC236}">
                <a16:creationId xmlns="" xmlns:a16="http://schemas.microsoft.com/office/drawing/2014/main" id="{1B495F56-C729-4F5D-BC87-DEEDF2E390C1}"/>
              </a:ext>
            </a:extLst>
          </p:cNvPr>
          <p:cNvSpPr/>
          <p:nvPr userDrawn="1"/>
        </p:nvSpPr>
        <p:spPr>
          <a:xfrm>
            <a:off x="1267252" y="1476792"/>
            <a:ext cx="669674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sz="1400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endParaRPr lang="en-US" b="1" dirty="0">
              <a:solidFill>
                <a:srgbClr val="0F4F8F"/>
              </a:solidFill>
              <a:ea typeface="ＭＳ Ｐゴシック" pitchFamily="-28" charset="-128"/>
            </a:endParaRPr>
          </a:p>
          <a:p>
            <a:pPr algn="ctr"/>
            <a: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  <a:t>Cross-border initiative for integrated health and social services promoting safe ageing, early prevention and independent living for all</a:t>
            </a:r>
            <a:br>
              <a:rPr lang="en-GB" sz="1800" dirty="0">
                <a:solidFill>
                  <a:srgbClr val="A36298"/>
                </a:solidFill>
                <a:ea typeface="ＭＳ Ｐゴシック" pitchFamily="-28" charset="-128"/>
              </a:rPr>
            </a:br>
            <a:r>
              <a:rPr lang="en-US" sz="2000" b="1" dirty="0">
                <a:solidFill>
                  <a:srgbClr val="A36298"/>
                </a:solidFill>
                <a:ea typeface="ＭＳ Ｐゴシック" pitchFamily="-28" charset="-128"/>
              </a:rPr>
              <a:t>– Cross4all –</a:t>
            </a:r>
            <a:r>
              <a:rPr lang="en-US" sz="1800" b="1" dirty="0">
                <a:solidFill>
                  <a:srgbClr val="A36298"/>
                </a:solidFill>
                <a:ea typeface="ＭＳ Ｐゴシック" pitchFamily="-28" charset="-128"/>
              </a:rPr>
              <a:t> </a:t>
            </a:r>
          </a:p>
          <a:p>
            <a:pPr algn="ctr"/>
            <a:r>
              <a:rPr lang="en-GB" sz="1200" i="0" dirty="0">
                <a:solidFill>
                  <a:srgbClr val="A36298"/>
                </a:solidFill>
                <a:ea typeface="ＭＳ Ｐゴシック" pitchFamily="-28" charset="-128"/>
              </a:rPr>
              <a:t>(Reg. No: 1816 / Subsidy Contract No: Cross4all-CN1-SO1.2-SC015)</a:t>
            </a:r>
            <a:endParaRPr lang="en-US" i="0" dirty="0">
              <a:solidFill>
                <a:srgbClr val="A36298"/>
              </a:solidFill>
            </a:endParaRPr>
          </a:p>
        </p:txBody>
      </p:sp>
      <p:pic>
        <p:nvPicPr>
          <p:cNvPr id="20" name="Εικόνα 19">
            <a:extLst>
              <a:ext uri="{FF2B5EF4-FFF2-40B4-BE49-F238E27FC236}">
                <a16:creationId xmlns="" xmlns:a16="http://schemas.microsoft.com/office/drawing/2014/main" id="{9D8CB1EB-C855-4420-A7C4-DA41BEE644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366" y="363738"/>
            <a:ext cx="1940566" cy="1251343"/>
          </a:xfrm>
          <a:prstGeom prst="rect">
            <a:avLst/>
          </a:prstGeom>
        </p:spPr>
      </p:pic>
      <p:cxnSp>
        <p:nvCxnSpPr>
          <p:cNvPr id="13" name="12 - Ευθεία γραμμή σύνδεσης">
            <a:extLst>
              <a:ext uri="{FF2B5EF4-FFF2-40B4-BE49-F238E27FC236}">
                <a16:creationId xmlns="" xmlns:a16="http://schemas.microsoft.com/office/drawing/2014/main" id="{302BBAEC-BEE8-42B9-84FA-AF527A88A3CC}"/>
              </a:ext>
            </a:extLst>
          </p:cNvPr>
          <p:cNvCxnSpPr/>
          <p:nvPr userDrawn="1"/>
        </p:nvCxnSpPr>
        <p:spPr>
          <a:xfrm>
            <a:off x="2755616" y="3355404"/>
            <a:ext cx="3714776" cy="1588"/>
          </a:xfrm>
          <a:prstGeom prst="line">
            <a:avLst/>
          </a:prstGeom>
          <a:ln w="19050">
            <a:solidFill>
              <a:srgbClr val="A3629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Ομάδα 13">
            <a:extLst>
              <a:ext uri="{FF2B5EF4-FFF2-40B4-BE49-F238E27FC236}">
                <a16:creationId xmlns="" xmlns:a16="http://schemas.microsoft.com/office/drawing/2014/main" id="{A40B494F-6710-44F1-A695-93B3C8BC292B}"/>
              </a:ext>
            </a:extLst>
          </p:cNvPr>
          <p:cNvGrpSpPr/>
          <p:nvPr userDrawn="1"/>
        </p:nvGrpSpPr>
        <p:grpSpPr>
          <a:xfrm>
            <a:off x="1327616" y="5775280"/>
            <a:ext cx="6488767" cy="770059"/>
            <a:chOff x="402889" y="3162256"/>
            <a:chExt cx="11335794" cy="1345284"/>
          </a:xfrm>
        </p:grpSpPr>
        <p:pic>
          <p:nvPicPr>
            <p:cNvPr id="15" name="Εικόνα 14">
              <a:extLst>
                <a:ext uri="{FF2B5EF4-FFF2-40B4-BE49-F238E27FC236}">
                  <a16:creationId xmlns="" xmlns:a16="http://schemas.microsoft.com/office/drawing/2014/main" id="{5D433394-2A1B-43AB-9C56-3AD948A5A3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889" y="3162256"/>
              <a:ext cx="1345284" cy="1345284"/>
            </a:xfrm>
            <a:prstGeom prst="rect">
              <a:avLst/>
            </a:prstGeom>
          </p:spPr>
        </p:pic>
        <p:pic>
          <p:nvPicPr>
            <p:cNvPr id="16" name="Εικόνα 15">
              <a:extLst>
                <a:ext uri="{FF2B5EF4-FFF2-40B4-BE49-F238E27FC236}">
                  <a16:creationId xmlns="" xmlns:a16="http://schemas.microsoft.com/office/drawing/2014/main" id="{FD36588B-75F2-42BD-8CFA-173B95385E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11073" y="3255493"/>
              <a:ext cx="1345284" cy="1158809"/>
            </a:xfrm>
            <a:prstGeom prst="rect">
              <a:avLst/>
            </a:prstGeom>
          </p:spPr>
        </p:pic>
        <p:pic>
          <p:nvPicPr>
            <p:cNvPr id="17" name="Εικόνα 16">
              <a:extLst>
                <a:ext uri="{FF2B5EF4-FFF2-40B4-BE49-F238E27FC236}">
                  <a16:creationId xmlns="" xmlns:a16="http://schemas.microsoft.com/office/drawing/2014/main" id="{24993374-1D8A-4394-98E9-F866D702DC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261" y="3349923"/>
              <a:ext cx="1345280" cy="969947"/>
            </a:xfrm>
            <a:prstGeom prst="rect">
              <a:avLst/>
            </a:prstGeom>
          </p:spPr>
        </p:pic>
        <p:pic>
          <p:nvPicPr>
            <p:cNvPr id="18" name="Εικόνα 17">
              <a:extLst>
                <a:ext uri="{FF2B5EF4-FFF2-40B4-BE49-F238E27FC236}">
                  <a16:creationId xmlns="" xmlns:a16="http://schemas.microsoft.com/office/drawing/2014/main" id="{7C326A25-C062-4193-9B69-678D86D53B6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48184" y="3162256"/>
              <a:ext cx="898369" cy="1345284"/>
            </a:xfrm>
            <a:prstGeom prst="rect">
              <a:avLst/>
            </a:prstGeom>
          </p:spPr>
        </p:pic>
        <p:pic>
          <p:nvPicPr>
            <p:cNvPr id="19" name="Εικόνα 18">
              <a:extLst>
                <a:ext uri="{FF2B5EF4-FFF2-40B4-BE49-F238E27FC236}">
                  <a16:creationId xmlns="" xmlns:a16="http://schemas.microsoft.com/office/drawing/2014/main" id="{EF20867B-12EB-4093-9B89-EEE3F88B715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5624" y="3611701"/>
              <a:ext cx="1345284" cy="446390"/>
            </a:xfrm>
            <a:prstGeom prst="rect">
              <a:avLst/>
            </a:prstGeom>
          </p:spPr>
        </p:pic>
        <p:pic>
          <p:nvPicPr>
            <p:cNvPr id="27" name="Εικόνα 26">
              <a:extLst>
                <a:ext uri="{FF2B5EF4-FFF2-40B4-BE49-F238E27FC236}">
                  <a16:creationId xmlns="" xmlns:a16="http://schemas.microsoft.com/office/drawing/2014/main" id="{8D81AE43-AE20-44CA-B1C6-91290C994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94250" y="3209116"/>
              <a:ext cx="1244433" cy="1244433"/>
            </a:xfrm>
            <a:prstGeom prst="rect">
              <a:avLst/>
            </a:prstGeom>
          </p:spPr>
        </p:pic>
      </p:grpSp>
      <p:pic>
        <p:nvPicPr>
          <p:cNvPr id="21" name="Εικόνα 20">
            <a:extLst>
              <a:ext uri="{FF2B5EF4-FFF2-40B4-BE49-F238E27FC236}">
                <a16:creationId xmlns="" xmlns:a16="http://schemas.microsoft.com/office/drawing/2014/main" id="{D60A481A-A881-426E-8475-9D2199FFB8DE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35" y="207377"/>
            <a:ext cx="4600575" cy="1514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Εικόνα 12">
            <a:extLst>
              <a:ext uri="{FF2B5EF4-FFF2-40B4-BE49-F238E27FC236}">
                <a16:creationId xmlns="" xmlns:a16="http://schemas.microsoft.com/office/drawing/2014/main" id="{E93E9E61-EE2E-4840-BA32-FF9F620D19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7402" b="5754"/>
          <a:stretch/>
        </p:blipFill>
        <p:spPr>
          <a:xfrm>
            <a:off x="6910164" y="6374474"/>
            <a:ext cx="1940566" cy="461040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A36298"/>
                </a:solidFill>
              </a:defRPr>
            </a:lvl1pPr>
          </a:lstStyle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  <a:lvl3pPr>
              <a:defRPr sz="2200">
                <a:latin typeface="+mn-lt"/>
              </a:defRPr>
            </a:lvl3pPr>
            <a:lvl4pPr>
              <a:defRPr sz="2200">
                <a:latin typeface="+mn-lt"/>
              </a:defRPr>
            </a:lvl4pPr>
            <a:lvl5pPr>
              <a:defRPr sz="2200">
                <a:latin typeface="+mn-lt"/>
              </a:defRPr>
            </a:lvl5pPr>
          </a:lstStyle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8" name="Line 5">
            <a:extLst>
              <a:ext uri="{FF2B5EF4-FFF2-40B4-BE49-F238E27FC236}">
                <a16:creationId xmlns="" xmlns:a16="http://schemas.microsoft.com/office/drawing/2014/main" id="{CBE2806C-DD83-45B5-BB8B-E865F58DE34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8596" y="6357958"/>
            <a:ext cx="8305800" cy="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" name="Line 8">
            <a:extLst>
              <a:ext uri="{FF2B5EF4-FFF2-40B4-BE49-F238E27FC236}">
                <a16:creationId xmlns="" xmlns:a16="http://schemas.microsoft.com/office/drawing/2014/main" id="{6D25F28D-27E2-454F-82BD-AF8ED2239A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483768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5" name="Ορθογώνιο 14">
            <a:extLst>
              <a:ext uri="{FF2B5EF4-FFF2-40B4-BE49-F238E27FC236}">
                <a16:creationId xmlns="" xmlns:a16="http://schemas.microsoft.com/office/drawing/2014/main" id="{5B396CB5-2E40-4340-8245-AABAF4EEECA9}"/>
              </a:ext>
            </a:extLst>
          </p:cNvPr>
          <p:cNvSpPr/>
          <p:nvPr userDrawn="1"/>
        </p:nvSpPr>
        <p:spPr>
          <a:xfrm>
            <a:off x="927674" y="908720"/>
            <a:ext cx="7806722" cy="59299"/>
          </a:xfrm>
          <a:prstGeom prst="rect">
            <a:avLst/>
          </a:prstGeom>
          <a:solidFill>
            <a:srgbClr val="A362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Ορθογώνιο 3">
            <a:extLst>
              <a:ext uri="{FF2B5EF4-FFF2-40B4-BE49-F238E27FC236}">
                <a16:creationId xmlns="" xmlns:a16="http://schemas.microsoft.com/office/drawing/2014/main" id="{57734D68-D433-418C-80C0-0D7DD2644A22}"/>
              </a:ext>
            </a:extLst>
          </p:cNvPr>
          <p:cNvSpPr/>
          <p:nvPr userDrawn="1"/>
        </p:nvSpPr>
        <p:spPr>
          <a:xfrm>
            <a:off x="2515403" y="6390364"/>
            <a:ext cx="450486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tabLst>
                <a:tab pos="2637155" algn="ctr"/>
                <a:tab pos="5274310" algn="r"/>
              </a:tabLst>
            </a:pP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project is co-funded by the European Union and National Funds </a:t>
            </a:r>
            <a:b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100" dirty="0">
                <a:solidFill>
                  <a:srgbClr val="0F4F8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the participating countries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Εικόνα 9">
            <a:extLst>
              <a:ext uri="{FF2B5EF4-FFF2-40B4-BE49-F238E27FC236}">
                <a16:creationId xmlns="" xmlns:a16="http://schemas.microsoft.com/office/drawing/2014/main" id="{AAE77317-88CA-4797-812A-B671DE8B0B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63" r="44088" b="9202"/>
          <a:stretch/>
        </p:blipFill>
        <p:spPr>
          <a:xfrm>
            <a:off x="127072" y="268120"/>
            <a:ext cx="700512" cy="720228"/>
          </a:xfrm>
          <a:prstGeom prst="rect">
            <a:avLst/>
          </a:prstGeom>
        </p:spPr>
      </p:pic>
      <p:sp>
        <p:nvSpPr>
          <p:cNvPr id="12" name="Line 8">
            <a:extLst>
              <a:ext uri="{FF2B5EF4-FFF2-40B4-BE49-F238E27FC236}">
                <a16:creationId xmlns="" xmlns:a16="http://schemas.microsoft.com/office/drawing/2014/main" id="{AD8C29FB-D1A5-4F75-ABAF-A5F95B7E550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020272" y="6357958"/>
            <a:ext cx="0" cy="381000"/>
          </a:xfrm>
          <a:prstGeom prst="line">
            <a:avLst/>
          </a:prstGeom>
          <a:noFill/>
          <a:ln w="9525">
            <a:solidFill>
              <a:srgbClr val="A36298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pic>
        <p:nvPicPr>
          <p:cNvPr id="14" name="Εικόνα 13">
            <a:extLst>
              <a:ext uri="{FF2B5EF4-FFF2-40B4-BE49-F238E27FC236}">
                <a16:creationId xmlns="" xmlns:a16="http://schemas.microsoft.com/office/drawing/2014/main" id="{9DA42902-75D6-4F8F-90F1-09739E31C3EF}"/>
              </a:ext>
            </a:extLst>
          </p:cNvPr>
          <p:cNvPicPr/>
          <p:nvPr userDrawn="1"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33283"/>
          <a:stretch/>
        </p:blipFill>
        <p:spPr bwMode="auto">
          <a:xfrm>
            <a:off x="293271" y="6290477"/>
            <a:ext cx="2266754" cy="49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25/11/2019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="" xmlns:a16="http://schemas.microsoft.com/office/drawing/2014/main" id="{91D2D0ED-5B63-4087-A4B2-62C7D4B6A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431" y="3499421"/>
            <a:ext cx="8072494" cy="1220959"/>
          </a:xfrm>
        </p:spPr>
        <p:txBody>
          <a:bodyPr>
            <a:normAutofit fontScale="90000"/>
          </a:bodyPr>
          <a:lstStyle/>
          <a:p>
            <a:r>
              <a:rPr lang="en-GB" dirty="0"/>
              <a:t>Progress and plans of AUTH</a:t>
            </a:r>
            <a:br>
              <a:rPr lang="en-GB" dirty="0"/>
            </a:br>
            <a:r>
              <a:rPr lang="en-GB" sz="1800" dirty="0"/>
              <a:t>Presenter: </a:t>
            </a:r>
            <a:r>
              <a:rPr lang="en-GB" sz="1800" dirty="0" err="1" smtClean="0"/>
              <a:t>Violeta</a:t>
            </a:r>
            <a:r>
              <a:rPr lang="en-GB" sz="1800" dirty="0" smtClean="0"/>
              <a:t> </a:t>
            </a:r>
            <a:r>
              <a:rPr lang="en-GB" sz="1800" dirty="0" err="1" smtClean="0"/>
              <a:t>Mojsovska</a:t>
            </a:r>
            <a:r>
              <a:rPr lang="en-GB" sz="1800" dirty="0" smtClean="0"/>
              <a:t/>
            </a:r>
            <a:br>
              <a:rPr lang="en-GB" sz="1800" dirty="0" smtClean="0"/>
            </a:br>
            <a:r>
              <a:rPr lang="en-GB" sz="1800" dirty="0" smtClean="0"/>
              <a:t>Institute for prevention, treatment and rehabilitation of cardiovascular diseases - </a:t>
            </a:r>
            <a:r>
              <a:rPr lang="en-GB" sz="1800" dirty="0" err="1" smtClean="0"/>
              <a:t>Ohrid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Υπότιτλος 6">
            <a:extLst>
              <a:ext uri="{FF2B5EF4-FFF2-40B4-BE49-F238E27FC236}">
                <a16:creationId xmlns="" xmlns:a16="http://schemas.microsoft.com/office/drawing/2014/main" id="{DD7C0C43-FD63-4397-A514-2C8615015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94" y="4708026"/>
            <a:ext cx="8072494" cy="1002265"/>
          </a:xfrm>
          <a:solidFill>
            <a:srgbClr val="A36298"/>
          </a:solidFill>
          <a:ln>
            <a:solidFill>
              <a:srgbClr val="A36298"/>
            </a:solidFill>
          </a:ln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2000" b="1" dirty="0">
                <a:solidFill>
                  <a:schemeClr val="bg1"/>
                </a:solidFill>
              </a:rPr>
              <a:t>4</a:t>
            </a:r>
            <a:r>
              <a:rPr lang="en-GB" sz="2000" b="1" baseline="30000" dirty="0">
                <a:solidFill>
                  <a:schemeClr val="bg1"/>
                </a:solidFill>
              </a:rPr>
              <a:t>th</a:t>
            </a:r>
            <a:r>
              <a:rPr lang="en-GB" sz="2000" b="1" dirty="0">
                <a:solidFill>
                  <a:schemeClr val="bg1"/>
                </a:solidFill>
              </a:rPr>
              <a:t> Project Meeting, 25-26 November 2019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Host: Municipality of Neapolis-Sykies (PB5)</a:t>
            </a:r>
          </a:p>
          <a:p>
            <a:pPr>
              <a:lnSpc>
                <a:spcPct val="110000"/>
              </a:lnSpc>
            </a:pPr>
            <a:r>
              <a:rPr lang="en-GB" sz="1500" dirty="0">
                <a:solidFill>
                  <a:schemeClr val="bg1"/>
                </a:solidFill>
              </a:rPr>
              <a:t>Venue: CAPSIS HOTEL, </a:t>
            </a:r>
            <a:r>
              <a:rPr lang="en-GB" sz="1500" dirty="0" err="1">
                <a:solidFill>
                  <a:schemeClr val="bg1"/>
                </a:solidFill>
              </a:rPr>
              <a:t>Monastiriou</a:t>
            </a:r>
            <a:r>
              <a:rPr lang="en-GB" sz="1500" dirty="0">
                <a:solidFill>
                  <a:schemeClr val="bg1"/>
                </a:solidFill>
              </a:rPr>
              <a:t> 16, 54629 Thessaloniki</a:t>
            </a:r>
          </a:p>
          <a:p>
            <a:pPr>
              <a:lnSpc>
                <a:spcPct val="11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="" xmlns:a16="http://schemas.microsoft.com/office/drawing/2014/main" id="{E853FD28-4274-463C-B1F9-4D4166E35DF9}"/>
              </a:ext>
            </a:extLst>
          </p:cNvPr>
          <p:cNvSpPr/>
          <p:nvPr/>
        </p:nvSpPr>
        <p:spPr>
          <a:xfrm>
            <a:off x="571430" y="5720235"/>
            <a:ext cx="8072494" cy="864096"/>
          </a:xfrm>
          <a:prstGeom prst="rect">
            <a:avLst/>
          </a:prstGeom>
          <a:noFill/>
          <a:ln>
            <a:solidFill>
              <a:srgbClr val="A36298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110000"/>
              </a:lnSpc>
              <a:spcBef>
                <a:spcPct val="20000"/>
              </a:spcBef>
            </a:pPr>
            <a:endParaRPr lang="en-US" sz="2000" b="1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staff recruitments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457200" lvl="1" indent="0">
              <a:buNone/>
              <a:defRPr/>
            </a:pPr>
            <a:r>
              <a:rPr lang="en-US" sz="2400" dirty="0" smtClean="0"/>
              <a:t>Project Staff</a:t>
            </a:r>
          </a:p>
          <a:p>
            <a:pPr marL="457200" lvl="1" indent="0">
              <a:buNone/>
              <a:defRPr/>
            </a:pPr>
            <a:r>
              <a:rPr lang="en-US" sz="2400" dirty="0" smtClean="0"/>
              <a:t>D1.6.2 Staff Costs Project manager - </a:t>
            </a:r>
            <a:r>
              <a:rPr lang="en-US" sz="2400" b="1" i="1" dirty="0" smtClean="0">
                <a:solidFill>
                  <a:srgbClr val="00B050"/>
                </a:solidFill>
              </a:rPr>
              <a:t>assigned</a:t>
            </a:r>
          </a:p>
          <a:p>
            <a:pPr marL="457200" lvl="1" indent="0">
              <a:buNone/>
              <a:defRPr/>
            </a:pPr>
            <a:r>
              <a:rPr lang="en-US" sz="2400" dirty="0" smtClean="0"/>
              <a:t>D1.6.2 Staff Costs Financial manager - </a:t>
            </a:r>
            <a:r>
              <a:rPr lang="en-US" sz="2400" b="1" i="1" dirty="0" smtClean="0">
                <a:solidFill>
                  <a:srgbClr val="00B050"/>
                </a:solidFill>
              </a:rPr>
              <a:t>assigned</a:t>
            </a:r>
          </a:p>
          <a:p>
            <a:pPr marL="457200" lvl="1" indent="0">
              <a:buNone/>
              <a:defRPr/>
            </a:pPr>
            <a:r>
              <a:rPr lang="en-US" sz="2400" dirty="0" smtClean="0"/>
              <a:t>D 1.6.2  Staff Costs Administrative staff - assigned</a:t>
            </a:r>
          </a:p>
          <a:p>
            <a:pPr marL="457200" lvl="1" indent="0">
              <a:buNone/>
              <a:defRPr/>
            </a:pPr>
            <a:endParaRPr lang="en-US" sz="2400" b="1" dirty="0" smtClean="0"/>
          </a:p>
          <a:p>
            <a:pPr marL="457200" lvl="1" indent="0">
              <a:buNone/>
              <a:defRPr/>
            </a:pPr>
            <a:r>
              <a:rPr lang="en-US" sz="2400" dirty="0" smtClean="0"/>
              <a:t>D3.6.3 Technical staff  Contribution to the Joint Strategy &amp; Action Plan with emphasis on inclusive social/health care practices for elderly and disabled citizens - </a:t>
            </a:r>
            <a:r>
              <a:rPr lang="en-US" sz="2400" b="1" i="1" dirty="0" smtClean="0">
                <a:solidFill>
                  <a:srgbClr val="00B050"/>
                </a:solidFill>
              </a:rPr>
              <a:t>assigned</a:t>
            </a:r>
          </a:p>
          <a:p>
            <a:pPr marL="457200" lvl="1" indent="0">
              <a:buNone/>
              <a:defRPr/>
            </a:pPr>
            <a:r>
              <a:rPr lang="en-US" sz="2400" dirty="0" smtClean="0"/>
              <a:t>D3.6.4 Elaborating and editing of the Guide for professionals - </a:t>
            </a:r>
            <a:r>
              <a:rPr lang="en-US" sz="2400" b="1" i="1" dirty="0" smtClean="0">
                <a:solidFill>
                  <a:srgbClr val="00B050"/>
                </a:solidFill>
              </a:rPr>
              <a:t>assigned</a:t>
            </a:r>
          </a:p>
          <a:p>
            <a:pPr marL="457200" lvl="1" indent="0">
              <a:buNone/>
              <a:defRPr/>
            </a:pPr>
            <a:endParaRPr lang="en-US" sz="2400" b="1" dirty="0" smtClean="0"/>
          </a:p>
          <a:p>
            <a:pPr marL="457200" lvl="1" indent="0">
              <a:buNone/>
              <a:defRPr/>
            </a:pPr>
            <a:r>
              <a:rPr lang="en-US" sz="2400" dirty="0" smtClean="0"/>
              <a:t>D4.6.3 Development of educational content for the E-learning platform (PP2) on health and digital health literacy - </a:t>
            </a:r>
            <a:r>
              <a:rPr lang="en-US" sz="2400" b="1" i="1" dirty="0" smtClean="0">
                <a:solidFill>
                  <a:srgbClr val="00B050"/>
                </a:solidFill>
              </a:rPr>
              <a:t>assigned</a:t>
            </a:r>
          </a:p>
          <a:p>
            <a:pPr marL="457200" lvl="1" indent="0">
              <a:buNone/>
              <a:defRPr/>
            </a:pPr>
            <a:r>
              <a:rPr lang="en-US" sz="2400" dirty="0" smtClean="0"/>
              <a:t>D4.6.5 1 Person responsible for the Helpdesk for vulnerable groups - </a:t>
            </a:r>
            <a:r>
              <a:rPr lang="en-US" sz="2400" b="1" i="1" dirty="0" smtClean="0">
                <a:solidFill>
                  <a:srgbClr val="FF0000"/>
                </a:solidFill>
              </a:rPr>
              <a:t>pending</a:t>
            </a:r>
          </a:p>
          <a:p>
            <a:pPr marL="457200" lvl="1" indent="0">
              <a:buNone/>
              <a:defRPr/>
            </a:pPr>
            <a:endParaRPr lang="en-US" sz="2400" dirty="0" smtClean="0"/>
          </a:p>
          <a:p>
            <a:pPr marL="457200" lvl="1" indent="0">
              <a:buNone/>
              <a:defRPr/>
            </a:pPr>
            <a:r>
              <a:rPr lang="en-US" sz="2400" dirty="0" smtClean="0"/>
              <a:t>D6.6.1 Personnel (2 nurses, 2 health visitors, data administrators, coordinator). 6 professionals for 6 months of the Pilot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- </a:t>
            </a:r>
            <a:r>
              <a:rPr lang="en-US" sz="2400" b="1" i="1" dirty="0" smtClean="0">
                <a:solidFill>
                  <a:srgbClr val="FF0000"/>
                </a:solidFill>
              </a:rPr>
              <a:t>pending</a:t>
            </a:r>
          </a:p>
          <a:p>
            <a:pPr marL="457200" lvl="1" indent="0">
              <a:buNone/>
              <a:defRPr/>
            </a:pPr>
            <a:r>
              <a:rPr lang="en-US" sz="2400" dirty="0" smtClean="0"/>
              <a:t>D6.6.2 Personnel (health visitor, data administrator, driver, coordinator)-  Mobile Units </a:t>
            </a:r>
            <a:r>
              <a:rPr lang="en-US" sz="2400" dirty="0" err="1" smtClean="0"/>
              <a:t>Programme</a:t>
            </a:r>
            <a:r>
              <a:rPr lang="en-US" sz="2400" dirty="0" smtClean="0"/>
              <a:t> - </a:t>
            </a:r>
            <a:r>
              <a:rPr lang="en-US" sz="2400" b="1" i="1" dirty="0" smtClean="0">
                <a:solidFill>
                  <a:srgbClr val="FF0000"/>
                </a:solidFill>
              </a:rPr>
              <a:t>pending</a:t>
            </a:r>
          </a:p>
          <a:p>
            <a:pPr lvl="1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02695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Tenders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sz="2400" b="1" i="1" dirty="0" smtClean="0"/>
              <a:t>Tender #1: </a:t>
            </a:r>
          </a:p>
          <a:p>
            <a:pPr lvl="1" fontAlgn="base"/>
            <a:r>
              <a:rPr lang="en-US" sz="2400" dirty="0" smtClean="0"/>
              <a:t>Related to: D5.6.1 &amp; D5.6.1 – Other specific equipment</a:t>
            </a:r>
          </a:p>
          <a:p>
            <a:pPr lvl="1" fontAlgn="base"/>
            <a:r>
              <a:rPr lang="en-US" sz="2400" dirty="0" smtClean="0"/>
              <a:t>Budget: 11.850 €</a:t>
            </a:r>
          </a:p>
          <a:p>
            <a:pPr lvl="1" fontAlgn="base"/>
            <a:r>
              <a:rPr lang="en-US" sz="2400" dirty="0" smtClean="0"/>
              <a:t>Closed on: 15.11.2019 </a:t>
            </a:r>
          </a:p>
          <a:p>
            <a:pPr lvl="1" fontAlgn="base"/>
            <a:r>
              <a:rPr lang="en-US" sz="2400" dirty="0" smtClean="0"/>
              <a:t>Status: </a:t>
            </a:r>
            <a:r>
              <a:rPr lang="en-US" sz="2400" b="1" dirty="0" smtClean="0"/>
              <a:t>Contract to be signed</a:t>
            </a:r>
            <a:endParaRPr lang="en-US" sz="2400" dirty="0" smtClean="0"/>
          </a:p>
          <a:p>
            <a:pPr fontAlgn="base"/>
            <a:r>
              <a:rPr lang="en-US" sz="2400" b="1" i="1" dirty="0" smtClean="0"/>
              <a:t>Tender #2: </a:t>
            </a:r>
          </a:p>
          <a:p>
            <a:pPr lvl="1" fontAlgn="base"/>
            <a:r>
              <a:rPr lang="en-US" sz="2400" dirty="0" smtClean="0"/>
              <a:t>Related to: D2.6.2 - Accomplishing media campaign - prevention of CVD  </a:t>
            </a:r>
          </a:p>
          <a:p>
            <a:pPr lvl="1" fontAlgn="base"/>
            <a:r>
              <a:rPr lang="en-US" sz="2400" dirty="0" smtClean="0"/>
              <a:t>Budget: 4500 € </a:t>
            </a:r>
          </a:p>
          <a:p>
            <a:pPr lvl="1" fontAlgn="base"/>
            <a:r>
              <a:rPr lang="en-US" sz="2400" dirty="0" smtClean="0"/>
              <a:t>Status: to be announced</a:t>
            </a:r>
          </a:p>
          <a:p>
            <a:pPr fontAlgn="base"/>
            <a:r>
              <a:rPr lang="en-US" sz="2400" b="1" i="1" dirty="0" smtClean="0"/>
              <a:t>Tender #3: </a:t>
            </a:r>
          </a:p>
          <a:p>
            <a:pPr lvl="1" fontAlgn="base"/>
            <a:r>
              <a:rPr lang="en-US" sz="2400" dirty="0" smtClean="0"/>
              <a:t>Related to: </a:t>
            </a:r>
            <a:r>
              <a:rPr lang="en-US" sz="2400" dirty="0" smtClean="0"/>
              <a:t>D3.6.5 </a:t>
            </a:r>
            <a:r>
              <a:rPr lang="en-US" sz="2400" dirty="0" smtClean="0"/>
              <a:t>– </a:t>
            </a:r>
            <a:r>
              <a:rPr lang="en-US" sz="2400" dirty="0" smtClean="0"/>
              <a:t>Event organization (</a:t>
            </a:r>
            <a:r>
              <a:rPr lang="en-US" sz="2000" dirty="0" err="1" smtClean="0"/>
              <a:t>Organisation</a:t>
            </a:r>
            <a:r>
              <a:rPr lang="en-US" sz="2000" dirty="0" smtClean="0"/>
              <a:t> of 2 three-day seminar. </a:t>
            </a:r>
            <a:endParaRPr lang="en-US" sz="2400" dirty="0" smtClean="0"/>
          </a:p>
          <a:p>
            <a:pPr lvl="1" fontAlgn="base"/>
            <a:r>
              <a:rPr lang="en-US" sz="2400" dirty="0" smtClean="0"/>
              <a:t>Budget: </a:t>
            </a:r>
            <a:r>
              <a:rPr lang="en-US" sz="2400" dirty="0" smtClean="0"/>
              <a:t>5040 </a:t>
            </a:r>
            <a:r>
              <a:rPr lang="en-US" sz="2400" dirty="0" smtClean="0"/>
              <a:t>€ </a:t>
            </a:r>
          </a:p>
          <a:p>
            <a:pPr lvl="1" fontAlgn="base"/>
            <a:r>
              <a:rPr lang="en-US" sz="2400" dirty="0" smtClean="0"/>
              <a:t>Status: to be announced</a:t>
            </a:r>
          </a:p>
          <a:p>
            <a:pPr lvl="1" fontAlgn="base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lvl="1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82974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progress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458200" cy="4929411"/>
          </a:xfrm>
        </p:spPr>
        <p:txBody>
          <a:bodyPr>
            <a:normAutofit lnSpcReduction="10000"/>
          </a:bodyPr>
          <a:lstStyle/>
          <a:p>
            <a:pPr lvl="1">
              <a:buFont typeface="Arial" pitchFamily="34" charset="0"/>
              <a:buChar char="•"/>
            </a:pPr>
            <a:r>
              <a:rPr lang="en-GB" dirty="0" smtClean="0"/>
              <a:t>D1.6.2 </a:t>
            </a:r>
            <a:r>
              <a:rPr lang="en-US" dirty="0" smtClean="0"/>
              <a:t>Key Staff assigned to the Project (WP1)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D1.6.3 Participation in relevant meetings (4 Project meetings, Thessaloniki, Bitola, Thessaloniki , </a:t>
            </a:r>
            <a:r>
              <a:rPr lang="en-US" dirty="0" err="1" smtClean="0"/>
              <a:t>Ohrid</a:t>
            </a:r>
            <a:r>
              <a:rPr lang="en-US" dirty="0" smtClean="0"/>
              <a:t>, preparations of agenda, presentations, minutes etc.); (WP1)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D2.6.2 Accomplishing media campaign - prevention of CVD (Local TV station, radio) – </a:t>
            </a:r>
            <a:r>
              <a:rPr lang="en-US" u="sng" dirty="0" smtClean="0"/>
              <a:t>tender to be announced</a:t>
            </a:r>
            <a:r>
              <a:rPr lang="en-US" dirty="0" smtClean="0"/>
              <a:t>; (WP2)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D3.6.3 Contribution to the Joint Strategy &amp; Action Plan with emphasis on inclusive social/health care practices for elderly and disabled citizens – </a:t>
            </a:r>
            <a:r>
              <a:rPr lang="en-US" b="1" i="1" dirty="0" smtClean="0">
                <a:solidFill>
                  <a:srgbClr val="00B050"/>
                </a:solidFill>
              </a:rPr>
              <a:t>finished </a:t>
            </a:r>
            <a:r>
              <a:rPr lang="en-US" dirty="0" smtClean="0"/>
              <a:t>(draft version send by PB2</a:t>
            </a:r>
            <a:r>
              <a:rPr lang="en-US" dirty="0" smtClean="0"/>
              <a:t>) (WP3);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D3.6.4 </a:t>
            </a:r>
            <a:r>
              <a:rPr lang="en-US" dirty="0" smtClean="0"/>
              <a:t>Elaborating and editing of the Guide for </a:t>
            </a:r>
            <a:r>
              <a:rPr lang="en-US" dirty="0" smtClean="0"/>
              <a:t>professionals </a:t>
            </a: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smtClean="0">
                <a:solidFill>
                  <a:srgbClr val="FF0000"/>
                </a:solidFill>
              </a:rPr>
              <a:t>External Expertise and </a:t>
            </a:r>
            <a:r>
              <a:rPr lang="en-US" dirty="0" smtClean="0">
                <a:solidFill>
                  <a:srgbClr val="FF0000"/>
                </a:solidFill>
              </a:rPr>
              <a:t>Services???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D4.6.3 </a:t>
            </a:r>
            <a:r>
              <a:rPr lang="en-US" dirty="0" smtClean="0"/>
              <a:t>Development of educational content for the E-learning platform </a:t>
            </a:r>
            <a:r>
              <a:rPr lang="en-US" dirty="0" smtClean="0"/>
              <a:t>on </a:t>
            </a:r>
            <a:r>
              <a:rPr lang="en-US" dirty="0" smtClean="0"/>
              <a:t>health and digital health </a:t>
            </a:r>
            <a:r>
              <a:rPr lang="en-US" dirty="0" smtClean="0"/>
              <a:t>literacy (WP4) – </a:t>
            </a:r>
            <a:r>
              <a:rPr lang="en-US" u="sng" dirty="0" smtClean="0"/>
              <a:t>under preparation;</a:t>
            </a:r>
            <a:endParaRPr lang="en-US" u="sng" dirty="0" smtClean="0"/>
          </a:p>
          <a:p>
            <a:pPr lvl="1">
              <a:buFont typeface="Arial" pitchFamily="34" charset="0"/>
              <a:buChar char="•"/>
            </a:pPr>
            <a:endParaRPr lang="en-US" u="sng" dirty="0" smtClean="0"/>
          </a:p>
          <a:p>
            <a:pPr lvl="1"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47442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D4.6.5 </a:t>
            </a:r>
            <a:r>
              <a:rPr lang="en-US" dirty="0" smtClean="0"/>
              <a:t>Supply, installation and maintenance service for 2 public (indoor) interactive workbench </a:t>
            </a:r>
            <a:r>
              <a:rPr lang="en-US" dirty="0" smtClean="0"/>
              <a:t>- (WP4) – to be announced (PP4);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D5.6.1 </a:t>
            </a:r>
            <a:r>
              <a:rPr lang="en-US" dirty="0" smtClean="0"/>
              <a:t>Provision, installation and maintenance of 1 complete sets of equipment - </a:t>
            </a:r>
            <a:r>
              <a:rPr lang="en-US" b="1" i="1" dirty="0" smtClean="0">
                <a:solidFill>
                  <a:srgbClr val="00B050"/>
                </a:solidFill>
              </a:rPr>
              <a:t>tender finished (contract to be signed</a:t>
            </a:r>
            <a:r>
              <a:rPr lang="en-US" b="1" i="1" dirty="0" smtClean="0">
                <a:solidFill>
                  <a:srgbClr val="00B050"/>
                </a:solidFill>
              </a:rPr>
              <a:t>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D5.6.2 Provision, installation and maintenance of 7 complete sets of equipment - </a:t>
            </a:r>
            <a:r>
              <a:rPr lang="en-US" b="1" i="1" dirty="0" smtClean="0">
                <a:solidFill>
                  <a:srgbClr val="00B050"/>
                </a:solidFill>
              </a:rPr>
              <a:t>tender finished (contract to be signed</a:t>
            </a:r>
            <a:r>
              <a:rPr lang="en-US" b="1" i="1" dirty="0" smtClean="0">
                <a:solidFill>
                  <a:srgbClr val="00B050"/>
                </a:solidFill>
              </a:rPr>
              <a:t>)</a:t>
            </a:r>
          </a:p>
          <a:p>
            <a:endParaRPr lang="en-US" b="1" i="1" dirty="0" smtClean="0">
              <a:solidFill>
                <a:srgbClr val="00B050"/>
              </a:solidFill>
            </a:endParaRPr>
          </a:p>
          <a:p>
            <a:r>
              <a:rPr lang="en-US" dirty="0" smtClean="0"/>
              <a:t>D6.6.5 </a:t>
            </a:r>
            <a:r>
              <a:rPr lang="en-US" dirty="0" err="1" smtClean="0"/>
              <a:t>Stady</a:t>
            </a:r>
            <a:r>
              <a:rPr lang="en-US" dirty="0" smtClean="0"/>
              <a:t> Visits</a:t>
            </a:r>
          </a:p>
          <a:p>
            <a:pPr>
              <a:buNone/>
            </a:pPr>
            <a:r>
              <a:rPr lang="en-US" dirty="0" smtClean="0"/>
              <a:t>     1. </a:t>
            </a:r>
            <a:r>
              <a:rPr lang="en-US" dirty="0" smtClean="0"/>
              <a:t>Center of Excellence for </a:t>
            </a:r>
            <a:r>
              <a:rPr lang="en-US" dirty="0" err="1" smtClean="0"/>
              <a:t>eHealth</a:t>
            </a:r>
            <a:r>
              <a:rPr lang="en-US" dirty="0" smtClean="0"/>
              <a:t> and Cross Border Personal Health </a:t>
            </a:r>
            <a:r>
              <a:rPr lang="en-US" dirty="0" smtClean="0"/>
              <a:t>records – </a:t>
            </a:r>
            <a:r>
              <a:rPr lang="en-US" dirty="0" err="1" smtClean="0"/>
              <a:t>Talin</a:t>
            </a:r>
            <a:r>
              <a:rPr lang="en-US" dirty="0" smtClean="0"/>
              <a:t>, Estonia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2. </a:t>
            </a:r>
            <a:r>
              <a:rPr lang="ca-ES" dirty="0" smtClean="0"/>
              <a:t>Hospital Clínic de </a:t>
            </a:r>
            <a:r>
              <a:rPr lang="ca-ES" dirty="0" smtClean="0"/>
              <a:t>Barcelona, </a:t>
            </a:r>
            <a:r>
              <a:rPr lang="en-US" dirty="0" smtClean="0"/>
              <a:t>University of Barcelona (Spain) - </a:t>
            </a:r>
            <a:r>
              <a:rPr lang="en-US" dirty="0" smtClean="0"/>
              <a:t>Digital Health Transformation of Integrated Care in Europe: Overarching Analysis of 17 Integrated Care Programs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Status of expenditures 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b="1" dirty="0" smtClean="0"/>
              <a:t>Paid out and verified expenditures until </a:t>
            </a:r>
            <a:r>
              <a:rPr lang="en-US" b="1" dirty="0" smtClean="0"/>
              <a:t>25.11.2019</a:t>
            </a:r>
            <a:endParaRPr lang="en-US" b="1" dirty="0" smtClean="0"/>
          </a:p>
          <a:p>
            <a:pPr lvl="1" fontAlgn="base"/>
            <a:r>
              <a:rPr lang="en-US" dirty="0" smtClean="0"/>
              <a:t>Paid </a:t>
            </a:r>
            <a:r>
              <a:rPr lang="en-US" dirty="0" smtClean="0"/>
              <a:t>out: </a:t>
            </a:r>
            <a:r>
              <a:rPr lang="en-US" dirty="0" smtClean="0"/>
              <a:t>€4805.9 </a:t>
            </a:r>
          </a:p>
          <a:p>
            <a:pPr lvl="1" fontAlgn="base"/>
            <a:r>
              <a:rPr lang="en-US" dirty="0" smtClean="0"/>
              <a:t>Verified: €0.00 </a:t>
            </a:r>
          </a:p>
          <a:p>
            <a:pPr fontAlgn="base"/>
            <a:endParaRPr lang="en-US" b="1" dirty="0" smtClean="0"/>
          </a:p>
          <a:p>
            <a:pPr fontAlgn="base"/>
            <a:r>
              <a:rPr lang="en-US" b="1" dirty="0" smtClean="0"/>
              <a:t>Expected </a:t>
            </a:r>
            <a:r>
              <a:rPr lang="en-US" b="1" dirty="0" smtClean="0"/>
              <a:t>paid out expenditures until </a:t>
            </a:r>
            <a:r>
              <a:rPr lang="en-US" b="1" dirty="0" smtClean="0"/>
              <a:t>31.12.2019</a:t>
            </a:r>
            <a:endParaRPr lang="en-US" b="1" dirty="0" smtClean="0"/>
          </a:p>
          <a:p>
            <a:pPr lvl="1" fontAlgn="base"/>
            <a:r>
              <a:rPr lang="en-US" dirty="0" smtClean="0"/>
              <a:t>Total:  </a:t>
            </a:r>
            <a:r>
              <a:rPr lang="en-US" dirty="0" smtClean="0"/>
              <a:t>€7850</a:t>
            </a:r>
            <a:endParaRPr lang="en-US" dirty="0" smtClean="0"/>
          </a:p>
          <a:p>
            <a:pPr lvl="1" fontAlgn="base">
              <a:buNone/>
            </a:pPr>
            <a:endParaRPr lang="en-US" dirty="0" smtClean="0"/>
          </a:p>
          <a:p>
            <a:pPr lvl="1" fontAlgn="base"/>
            <a:endParaRPr lang="en-US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3749918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6AA3BD9D-8E88-48C7-988F-9243EF2D7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Publicity outcomes and plans</a:t>
            </a:r>
            <a:endParaRPr lang="en-GB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52F80AFF-ADB5-4705-826E-A7EE6E0CD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Accomplishing </a:t>
            </a:r>
            <a:r>
              <a:rPr lang="en-US" dirty="0" smtClean="0"/>
              <a:t>media campaign - prevention of CVD </a:t>
            </a:r>
            <a:r>
              <a:rPr lang="en-US" dirty="0" smtClean="0"/>
              <a:t>(D2.6.2)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Ogranizing</a:t>
            </a:r>
            <a:r>
              <a:rPr lang="en-US" dirty="0" smtClean="0"/>
              <a:t> and conducting </a:t>
            </a:r>
            <a:r>
              <a:rPr lang="en-US" dirty="0" err="1" smtClean="0"/>
              <a:t>stady</a:t>
            </a:r>
            <a:r>
              <a:rPr lang="en-US" dirty="0" smtClean="0"/>
              <a:t> visits (D6.6.5)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Planning</a:t>
            </a:r>
            <a:r>
              <a:rPr lang="en-US" dirty="0" smtClean="0"/>
              <a:t>, preparing, conducting </a:t>
            </a:r>
            <a:r>
              <a:rPr lang="en-US" dirty="0" smtClean="0"/>
              <a:t>to </a:t>
            </a:r>
            <a:r>
              <a:rPr lang="en-US" dirty="0" smtClean="0"/>
              <a:t>foreseen Project </a:t>
            </a:r>
            <a:r>
              <a:rPr lang="en-US" dirty="0" smtClean="0"/>
              <a:t>Meeting in </a:t>
            </a:r>
            <a:r>
              <a:rPr lang="en-US" dirty="0" err="1" smtClean="0"/>
              <a:t>Ohrid</a:t>
            </a:r>
            <a:endParaRPr lang="en-US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267417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</TotalTime>
  <Words>499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Θέμα του Office</vt:lpstr>
      <vt:lpstr>Progress and plans of AUTH Presenter: Violeta Mojsovska Institute for prevention, treatment and rehabilitation of cardiovascular diseases - Ohrid</vt:lpstr>
      <vt:lpstr>Status of staff recruitments </vt:lpstr>
      <vt:lpstr>Status of Tenders</vt:lpstr>
      <vt:lpstr>Implementation progress</vt:lpstr>
      <vt:lpstr>Implementation progress</vt:lpstr>
      <vt:lpstr>Status of expenditures </vt:lpstr>
      <vt:lpstr>Publicity outcomes and plans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Lenovo</cp:lastModifiedBy>
  <cp:revision>82</cp:revision>
  <dcterms:created xsi:type="dcterms:W3CDTF">2017-09-06T09:12:49Z</dcterms:created>
  <dcterms:modified xsi:type="dcterms:W3CDTF">2019-11-25T00:19:19Z</dcterms:modified>
</cp:coreProperties>
</file>