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28" r:id="rId1"/>
  </p:sldMasterIdLst>
  <p:notesMasterIdLst>
    <p:notesMasterId r:id="rId14"/>
  </p:notesMasterIdLst>
  <p:sldIdLst>
    <p:sldId id="256" r:id="rId2"/>
    <p:sldId id="301" r:id="rId3"/>
    <p:sldId id="310" r:id="rId4"/>
    <p:sldId id="313" r:id="rId5"/>
    <p:sldId id="303" r:id="rId6"/>
    <p:sldId id="307" r:id="rId7"/>
    <p:sldId id="308" r:id="rId8"/>
    <p:sldId id="309" r:id="rId9"/>
    <p:sldId id="314" r:id="rId10"/>
    <p:sldId id="304" r:id="rId11"/>
    <p:sldId id="305" r:id="rId12"/>
    <p:sldId id="311" r:id="rId13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161"/>
    <a:srgbClr val="A36298"/>
    <a:srgbClr val="1571CD"/>
    <a:srgbClr val="0F4F8F"/>
    <a:srgbClr val="98C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1" autoAdjust="0"/>
  </p:normalViewPr>
  <p:slideViewPr>
    <p:cSldViewPr>
      <p:cViewPr varScale="1">
        <p:scale>
          <a:sx n="80" d="100"/>
          <a:sy n="80" d="100"/>
        </p:scale>
        <p:origin x="96" y="4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393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B48D5-814A-427E-A07A-062ADF82EC30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906105-2895-4AE0-AEA3-D1AC0CC26DE2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png"/><Relationship Id="rId7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07900" y="3504872"/>
            <a:ext cx="8072494" cy="655617"/>
          </a:xfrm>
        </p:spPr>
        <p:txBody>
          <a:bodyPr>
            <a:normAutofit/>
          </a:bodyPr>
          <a:lstStyle>
            <a:lvl1pPr>
              <a:defRPr sz="3000">
                <a:latin typeface="+mj-lt"/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607900" y="4266476"/>
            <a:ext cx="8072494" cy="96602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dirty="0"/>
              <a:t>Κάντε κλικ για να επεξεργαστείτε τον υπότιτλο του υποδείγματος</a:t>
            </a:r>
          </a:p>
        </p:txBody>
      </p:sp>
      <p:sp>
        <p:nvSpPr>
          <p:cNvPr id="11" name="Ορθογώνιο 10">
            <a:extLst>
              <a:ext uri="{FF2B5EF4-FFF2-40B4-BE49-F238E27FC236}">
                <a16:creationId xmlns:a16="http://schemas.microsoft.com/office/drawing/2014/main" id="{1B495F56-C729-4F5D-BC87-DEEDF2E390C1}"/>
              </a:ext>
            </a:extLst>
          </p:cNvPr>
          <p:cNvSpPr/>
          <p:nvPr userDrawn="1"/>
        </p:nvSpPr>
        <p:spPr>
          <a:xfrm>
            <a:off x="1267252" y="1476792"/>
            <a:ext cx="66967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400" b="1" dirty="0">
              <a:solidFill>
                <a:srgbClr val="0F4F8F"/>
              </a:solidFill>
              <a:ea typeface="ＭＳ Ｐゴシック" pitchFamily="-28" charset="-128"/>
            </a:endParaRPr>
          </a:p>
          <a:p>
            <a:pPr algn="ctr"/>
            <a:endParaRPr lang="en-US" sz="1400" b="1" dirty="0">
              <a:solidFill>
                <a:srgbClr val="0F4F8F"/>
              </a:solidFill>
              <a:ea typeface="ＭＳ Ｐゴシック" pitchFamily="-28" charset="-128"/>
            </a:endParaRPr>
          </a:p>
          <a:p>
            <a:pPr algn="ctr"/>
            <a:endParaRPr lang="en-US" b="1" dirty="0">
              <a:solidFill>
                <a:srgbClr val="0F4F8F"/>
              </a:solidFill>
              <a:ea typeface="ＭＳ Ｐゴシック" pitchFamily="-28" charset="-128"/>
            </a:endParaRPr>
          </a:p>
          <a:p>
            <a:pPr algn="ctr"/>
            <a:r>
              <a:rPr lang="en-GB" sz="1800" dirty="0">
                <a:solidFill>
                  <a:srgbClr val="A36298"/>
                </a:solidFill>
                <a:ea typeface="ＭＳ Ｐゴシック" pitchFamily="-28" charset="-128"/>
              </a:rPr>
              <a:t>Cross-border initiative for integrated health and social services promoting safe ageing, early prevention and independent living for all</a:t>
            </a:r>
            <a:br>
              <a:rPr lang="en-GB" sz="1800" dirty="0">
                <a:solidFill>
                  <a:srgbClr val="A36298"/>
                </a:solidFill>
                <a:ea typeface="ＭＳ Ｐゴシック" pitchFamily="-28" charset="-128"/>
              </a:rPr>
            </a:br>
            <a:r>
              <a:rPr lang="en-US" sz="2000" b="1" dirty="0">
                <a:solidFill>
                  <a:srgbClr val="A36298"/>
                </a:solidFill>
                <a:ea typeface="ＭＳ Ｐゴシック" pitchFamily="-28" charset="-128"/>
              </a:rPr>
              <a:t>– Cross4all –</a:t>
            </a:r>
            <a:r>
              <a:rPr lang="en-US" sz="1800" b="1" dirty="0">
                <a:solidFill>
                  <a:srgbClr val="A36298"/>
                </a:solidFill>
                <a:ea typeface="ＭＳ Ｐゴシック" pitchFamily="-28" charset="-128"/>
              </a:rPr>
              <a:t> </a:t>
            </a:r>
          </a:p>
          <a:p>
            <a:pPr algn="ctr"/>
            <a:r>
              <a:rPr lang="en-GB" sz="1200" i="0" dirty="0">
                <a:solidFill>
                  <a:srgbClr val="A36298"/>
                </a:solidFill>
                <a:ea typeface="ＭＳ Ｐゴシック" pitchFamily="-28" charset="-128"/>
              </a:rPr>
              <a:t>(Reg. No: 1816 / Subsidy Contract No: Cross4all-CN1-SO1.2-SC015)</a:t>
            </a:r>
            <a:endParaRPr lang="en-US" i="0" dirty="0">
              <a:solidFill>
                <a:srgbClr val="A36298"/>
              </a:solidFill>
            </a:endParaRPr>
          </a:p>
        </p:txBody>
      </p:sp>
      <p:pic>
        <p:nvPicPr>
          <p:cNvPr id="20" name="Εικόνα 19">
            <a:extLst>
              <a:ext uri="{FF2B5EF4-FFF2-40B4-BE49-F238E27FC236}">
                <a16:creationId xmlns:a16="http://schemas.microsoft.com/office/drawing/2014/main" id="{9D8CB1EB-C855-4420-A7C4-DA41BEE644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66" y="363738"/>
            <a:ext cx="1940566" cy="1251343"/>
          </a:xfrm>
          <a:prstGeom prst="rect">
            <a:avLst/>
          </a:prstGeom>
        </p:spPr>
      </p:pic>
      <p:cxnSp>
        <p:nvCxnSpPr>
          <p:cNvPr id="13" name="12 - Ευθεία γραμμή σύνδεσης">
            <a:extLst>
              <a:ext uri="{FF2B5EF4-FFF2-40B4-BE49-F238E27FC236}">
                <a16:creationId xmlns:a16="http://schemas.microsoft.com/office/drawing/2014/main" id="{302BBAEC-BEE8-42B9-84FA-AF527A88A3CC}"/>
              </a:ext>
            </a:extLst>
          </p:cNvPr>
          <p:cNvCxnSpPr/>
          <p:nvPr userDrawn="1"/>
        </p:nvCxnSpPr>
        <p:spPr>
          <a:xfrm>
            <a:off x="2755616" y="3355404"/>
            <a:ext cx="3714776" cy="1588"/>
          </a:xfrm>
          <a:prstGeom prst="line">
            <a:avLst/>
          </a:prstGeom>
          <a:ln w="19050">
            <a:solidFill>
              <a:srgbClr val="A3629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Ομάδα 13">
            <a:extLst>
              <a:ext uri="{FF2B5EF4-FFF2-40B4-BE49-F238E27FC236}">
                <a16:creationId xmlns:a16="http://schemas.microsoft.com/office/drawing/2014/main" id="{A40B494F-6710-44F1-A695-93B3C8BC292B}"/>
              </a:ext>
            </a:extLst>
          </p:cNvPr>
          <p:cNvGrpSpPr/>
          <p:nvPr userDrawn="1"/>
        </p:nvGrpSpPr>
        <p:grpSpPr>
          <a:xfrm>
            <a:off x="1327616" y="5775280"/>
            <a:ext cx="6488767" cy="770059"/>
            <a:chOff x="402889" y="3162256"/>
            <a:chExt cx="11335794" cy="1345284"/>
          </a:xfrm>
        </p:grpSpPr>
        <p:pic>
          <p:nvPicPr>
            <p:cNvPr id="15" name="Εικόνα 14">
              <a:extLst>
                <a:ext uri="{FF2B5EF4-FFF2-40B4-BE49-F238E27FC236}">
                  <a16:creationId xmlns:a16="http://schemas.microsoft.com/office/drawing/2014/main" id="{5D433394-2A1B-43AB-9C56-3AD948A5A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2889" y="3162256"/>
              <a:ext cx="1345284" cy="1345284"/>
            </a:xfrm>
            <a:prstGeom prst="rect">
              <a:avLst/>
            </a:prstGeom>
          </p:spPr>
        </p:pic>
        <p:pic>
          <p:nvPicPr>
            <p:cNvPr id="16" name="Εικόνα 15">
              <a:extLst>
                <a:ext uri="{FF2B5EF4-FFF2-40B4-BE49-F238E27FC236}">
                  <a16:creationId xmlns:a16="http://schemas.microsoft.com/office/drawing/2014/main" id="{FD36588B-75F2-42BD-8CFA-173B95385E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1073" y="3255493"/>
              <a:ext cx="1345284" cy="1158809"/>
            </a:xfrm>
            <a:prstGeom prst="rect">
              <a:avLst/>
            </a:prstGeom>
          </p:spPr>
        </p:pic>
        <p:pic>
          <p:nvPicPr>
            <p:cNvPr id="17" name="Εικόνα 16">
              <a:extLst>
                <a:ext uri="{FF2B5EF4-FFF2-40B4-BE49-F238E27FC236}">
                  <a16:creationId xmlns:a16="http://schemas.microsoft.com/office/drawing/2014/main" id="{24993374-1D8A-4394-98E9-F866D702D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261" y="3349923"/>
              <a:ext cx="1345280" cy="969947"/>
            </a:xfrm>
            <a:prstGeom prst="rect">
              <a:avLst/>
            </a:prstGeom>
          </p:spPr>
        </p:pic>
        <p:pic>
          <p:nvPicPr>
            <p:cNvPr id="18" name="Εικόνα 17">
              <a:extLst>
                <a:ext uri="{FF2B5EF4-FFF2-40B4-BE49-F238E27FC236}">
                  <a16:creationId xmlns:a16="http://schemas.microsoft.com/office/drawing/2014/main" id="{7C326A25-C062-4193-9B69-678D86D53B6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48184" y="3162256"/>
              <a:ext cx="898369" cy="1345284"/>
            </a:xfrm>
            <a:prstGeom prst="rect">
              <a:avLst/>
            </a:prstGeom>
          </p:spPr>
        </p:pic>
        <p:pic>
          <p:nvPicPr>
            <p:cNvPr id="19" name="Εικόνα 18">
              <a:extLst>
                <a:ext uri="{FF2B5EF4-FFF2-40B4-BE49-F238E27FC236}">
                  <a16:creationId xmlns:a16="http://schemas.microsoft.com/office/drawing/2014/main" id="{EF20867B-12EB-4093-9B89-EEE3F88B71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624" y="3611701"/>
              <a:ext cx="1345284" cy="446390"/>
            </a:xfrm>
            <a:prstGeom prst="rect">
              <a:avLst/>
            </a:prstGeom>
          </p:spPr>
        </p:pic>
        <p:pic>
          <p:nvPicPr>
            <p:cNvPr id="27" name="Εικόνα 26">
              <a:extLst>
                <a:ext uri="{FF2B5EF4-FFF2-40B4-BE49-F238E27FC236}">
                  <a16:creationId xmlns:a16="http://schemas.microsoft.com/office/drawing/2014/main" id="{8D81AE43-AE20-44CA-B1C6-91290C9940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94250" y="3209116"/>
              <a:ext cx="1244433" cy="1244433"/>
            </a:xfrm>
            <a:prstGeom prst="rect">
              <a:avLst/>
            </a:prstGeom>
          </p:spPr>
        </p:pic>
      </p:grpSp>
      <p:pic>
        <p:nvPicPr>
          <p:cNvPr id="21" name="Εικόνα 20">
            <a:extLst>
              <a:ext uri="{FF2B5EF4-FFF2-40B4-BE49-F238E27FC236}">
                <a16:creationId xmlns:a16="http://schemas.microsoft.com/office/drawing/2014/main" id="{D60A481A-A881-426E-8475-9D2199FFB8DE}"/>
              </a:ext>
            </a:extLst>
          </p:cNvPr>
          <p:cNvPicPr/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5" y="207377"/>
            <a:ext cx="4600575" cy="1514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E93E9E61-EE2E-4840-BA32-FF9F620D19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402" b="5754"/>
          <a:stretch/>
        </p:blipFill>
        <p:spPr>
          <a:xfrm>
            <a:off x="6910164" y="6374474"/>
            <a:ext cx="1940566" cy="461040"/>
          </a:xfrm>
          <a:prstGeom prst="rect">
            <a:avLst/>
          </a:prstGeom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827584" y="274638"/>
            <a:ext cx="7859216" cy="634082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A36298"/>
                </a:solidFill>
              </a:defRPr>
            </a:lvl1pPr>
          </a:lstStyle>
          <a:p>
            <a:r>
              <a:rPr lang="el-GR" dirty="0" err="1"/>
              <a:t>Kλικ</a:t>
            </a:r>
            <a:r>
              <a:rPr lang="el-GR" dirty="0"/>
              <a:t>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>
            <a:normAutofit/>
          </a:bodyPr>
          <a:lstStyle>
            <a:lvl1pPr>
              <a:defRPr sz="2200">
                <a:latin typeface="+mn-lt"/>
              </a:defRPr>
            </a:lvl1pPr>
            <a:lvl2pPr>
              <a:defRPr sz="2200">
                <a:latin typeface="+mn-lt"/>
              </a:defRPr>
            </a:lvl2pPr>
            <a:lvl3pPr>
              <a:defRPr sz="2200">
                <a:latin typeface="+mn-lt"/>
              </a:defRPr>
            </a:lvl3pPr>
            <a:lvl4pPr>
              <a:defRPr sz="2200">
                <a:latin typeface="+mn-lt"/>
              </a:defRPr>
            </a:lvl4pPr>
            <a:lvl5pPr>
              <a:defRPr sz="2200">
                <a:latin typeface="+mn-lt"/>
              </a:defRPr>
            </a:lvl5pPr>
          </a:lstStyle>
          <a:p>
            <a:pPr lvl="0"/>
            <a:r>
              <a:rPr lang="el-GR" dirty="0" err="1"/>
              <a:t>Kλικ</a:t>
            </a:r>
            <a:r>
              <a:rPr lang="el-GR" dirty="0"/>
              <a:t> για επεξεργασία των στυλ του υποδείγματος</a:t>
            </a:r>
          </a:p>
          <a:p>
            <a:pPr lvl="1"/>
            <a:r>
              <a:rPr lang="el-GR" dirty="0"/>
              <a:t>Δεύτερου επιπέδου</a:t>
            </a:r>
          </a:p>
          <a:p>
            <a:pPr lvl="2"/>
            <a:r>
              <a:rPr lang="el-GR" dirty="0"/>
              <a:t>Τρίτου επιπέδου</a:t>
            </a:r>
          </a:p>
          <a:p>
            <a:pPr lvl="3"/>
            <a:r>
              <a:rPr lang="el-GR" dirty="0"/>
              <a:t>Τέταρτου επιπέδου</a:t>
            </a:r>
          </a:p>
          <a:p>
            <a:pPr lvl="4"/>
            <a:r>
              <a:rPr lang="el-GR" dirty="0"/>
              <a:t>Πέμπτου επιπέδου</a:t>
            </a:r>
          </a:p>
        </p:txBody>
      </p:sp>
      <p:sp>
        <p:nvSpPr>
          <p:cNvPr id="8" name="Line 5">
            <a:extLst>
              <a:ext uri="{FF2B5EF4-FFF2-40B4-BE49-F238E27FC236}">
                <a16:creationId xmlns:a16="http://schemas.microsoft.com/office/drawing/2014/main" id="{CBE2806C-DD83-45B5-BB8B-E865F58DE34C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428596" y="6357958"/>
            <a:ext cx="8305800" cy="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" name="Line 8">
            <a:extLst>
              <a:ext uri="{FF2B5EF4-FFF2-40B4-BE49-F238E27FC236}">
                <a16:creationId xmlns:a16="http://schemas.microsoft.com/office/drawing/2014/main" id="{6D25F28D-27E2-454F-82BD-AF8ED2239AA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2483768" y="6357958"/>
            <a:ext cx="0" cy="38100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id="{5B396CB5-2E40-4340-8245-AABAF4EEECA9}"/>
              </a:ext>
            </a:extLst>
          </p:cNvPr>
          <p:cNvSpPr/>
          <p:nvPr userDrawn="1"/>
        </p:nvSpPr>
        <p:spPr>
          <a:xfrm>
            <a:off x="927674" y="908720"/>
            <a:ext cx="7806722" cy="59299"/>
          </a:xfrm>
          <a:prstGeom prst="rect">
            <a:avLst/>
          </a:prstGeom>
          <a:solidFill>
            <a:srgbClr val="A3629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id="{57734D68-D433-418C-80C0-0D7DD2644A22}"/>
              </a:ext>
            </a:extLst>
          </p:cNvPr>
          <p:cNvSpPr/>
          <p:nvPr userDrawn="1"/>
        </p:nvSpPr>
        <p:spPr>
          <a:xfrm>
            <a:off x="2515403" y="6390364"/>
            <a:ext cx="450486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  <a:tabLst>
                <a:tab pos="2637155" algn="ctr"/>
                <a:tab pos="5274310" algn="r"/>
              </a:tabLst>
            </a:pPr>
            <a:r>
              <a:rPr lang="en-US" sz="1100" dirty="0">
                <a:solidFill>
                  <a:srgbClr val="0F4F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project is co-funded by the European Union and National Funds </a:t>
            </a:r>
            <a:br>
              <a:rPr lang="en-US" sz="1100" dirty="0">
                <a:solidFill>
                  <a:srgbClr val="0F4F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100" dirty="0">
                <a:solidFill>
                  <a:srgbClr val="0F4F8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of the participating countries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id="{AAE77317-88CA-4797-812A-B671DE8B0B3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3" r="44088" b="9202"/>
          <a:stretch/>
        </p:blipFill>
        <p:spPr>
          <a:xfrm>
            <a:off x="127072" y="268120"/>
            <a:ext cx="700512" cy="720228"/>
          </a:xfrm>
          <a:prstGeom prst="rect">
            <a:avLst/>
          </a:prstGeom>
        </p:spPr>
      </p:pic>
      <p:sp>
        <p:nvSpPr>
          <p:cNvPr id="12" name="Line 8">
            <a:extLst>
              <a:ext uri="{FF2B5EF4-FFF2-40B4-BE49-F238E27FC236}">
                <a16:creationId xmlns:a16="http://schemas.microsoft.com/office/drawing/2014/main" id="{AD8C29FB-D1A5-4F75-ABAF-A5F95B7E5507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7020272" y="6357958"/>
            <a:ext cx="0" cy="381000"/>
          </a:xfrm>
          <a:prstGeom prst="line">
            <a:avLst/>
          </a:prstGeom>
          <a:noFill/>
          <a:ln w="9525">
            <a:solidFill>
              <a:srgbClr val="A36298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4" name="Εικόνα 13">
            <a:extLst>
              <a:ext uri="{FF2B5EF4-FFF2-40B4-BE49-F238E27FC236}">
                <a16:creationId xmlns:a16="http://schemas.microsoft.com/office/drawing/2014/main" id="{9DA42902-75D6-4F8F-90F1-09739E31C3EF}"/>
              </a:ext>
            </a:extLst>
          </p:cNvPr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83"/>
          <a:stretch/>
        </p:blipFill>
        <p:spPr bwMode="auto">
          <a:xfrm>
            <a:off x="293271" y="6290477"/>
            <a:ext cx="2266754" cy="497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2CEA3-3058-4D43-AE35-B3DA76CB4003}" type="datetimeFigureOut">
              <a:rPr lang="el-GR" smtClean="0"/>
              <a:pPr/>
              <a:t>25/11/19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1D1C4-C2D9-4231-9FB2-B2D9D97AA41D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1.med.auth.gr/depts/lomi/alla.htm" TargetMode="External"/><Relationship Id="rId2" Type="http://schemas.openxmlformats.org/officeDocument/2006/relationships/hyperlink" Target="https://www.nature.com/articles/d41586-019-00346-z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ross4all.eu/" TargetMode="External"/><Relationship Id="rId4" Type="http://schemas.openxmlformats.org/officeDocument/2006/relationships/hyperlink" Target="https://www.rc.auth.gr/Contest/Details/Item/27066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>
            <a:extLst>
              <a:ext uri="{FF2B5EF4-FFF2-40B4-BE49-F238E27FC236}">
                <a16:creationId xmlns:a16="http://schemas.microsoft.com/office/drawing/2014/main" id="{91D2D0ED-5B63-4087-A4B2-62C7D4B6AD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431" y="3499421"/>
            <a:ext cx="8072494" cy="1220959"/>
          </a:xfrm>
        </p:spPr>
        <p:txBody>
          <a:bodyPr>
            <a:normAutofit/>
          </a:bodyPr>
          <a:lstStyle/>
          <a:p>
            <a:r>
              <a:rPr lang="en-GB" dirty="0"/>
              <a:t>Progress and plans of AUTH</a:t>
            </a:r>
            <a:endParaRPr lang="en-US" dirty="0"/>
          </a:p>
        </p:txBody>
      </p:sp>
      <p:sp>
        <p:nvSpPr>
          <p:cNvPr id="7" name="Υπότιτλος 6">
            <a:extLst>
              <a:ext uri="{FF2B5EF4-FFF2-40B4-BE49-F238E27FC236}">
                <a16:creationId xmlns:a16="http://schemas.microsoft.com/office/drawing/2014/main" id="{DD7C0C43-FD63-4397-A514-2C8615015A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1594" y="4708026"/>
            <a:ext cx="8072494" cy="1002265"/>
          </a:xfrm>
          <a:solidFill>
            <a:srgbClr val="A36298"/>
          </a:solidFill>
          <a:ln>
            <a:solidFill>
              <a:srgbClr val="A36298"/>
            </a:solidFill>
          </a:ln>
        </p:spPr>
        <p:txBody>
          <a:bodyPr>
            <a:normAutofit fontScale="700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</a:pPr>
            <a:r>
              <a:rPr lang="en-GB" sz="2800" b="1" dirty="0">
                <a:solidFill>
                  <a:schemeClr val="bg1"/>
                </a:solidFill>
              </a:rPr>
              <a:t>5</a:t>
            </a:r>
            <a:r>
              <a:rPr lang="en-GB" sz="2800" b="1" baseline="30000" dirty="0">
                <a:solidFill>
                  <a:schemeClr val="bg1"/>
                </a:solidFill>
              </a:rPr>
              <a:t>th</a:t>
            </a:r>
            <a:r>
              <a:rPr lang="en-GB" sz="2800" b="1" dirty="0">
                <a:solidFill>
                  <a:schemeClr val="bg1"/>
                </a:solidFill>
              </a:rPr>
              <a:t> Project Meeting, 25-26 November 2019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solidFill>
                  <a:schemeClr val="bg1"/>
                </a:solidFill>
              </a:rPr>
              <a:t>Host: Municipality of Neapolis-Sykies (PB5)</a:t>
            </a:r>
          </a:p>
          <a:p>
            <a:pPr>
              <a:lnSpc>
                <a:spcPct val="110000"/>
              </a:lnSpc>
            </a:pPr>
            <a:r>
              <a:rPr lang="en-GB" sz="2000" dirty="0">
                <a:solidFill>
                  <a:schemeClr val="bg1"/>
                </a:solidFill>
              </a:rPr>
              <a:t>Venue: CAPSIS HOTEL, </a:t>
            </a:r>
            <a:r>
              <a:rPr lang="en-GB" sz="2000" dirty="0" err="1">
                <a:solidFill>
                  <a:schemeClr val="bg1"/>
                </a:solidFill>
              </a:rPr>
              <a:t>Monastiriou</a:t>
            </a:r>
            <a:r>
              <a:rPr lang="en-GB" sz="2000" dirty="0">
                <a:solidFill>
                  <a:schemeClr val="bg1"/>
                </a:solidFill>
              </a:rPr>
              <a:t> 16, 54629 Thessaloniki</a:t>
            </a:r>
          </a:p>
          <a:p>
            <a:pPr>
              <a:lnSpc>
                <a:spcPct val="11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id="{E853FD28-4274-463C-B1F9-4D4166E35DF9}"/>
              </a:ext>
            </a:extLst>
          </p:cNvPr>
          <p:cNvSpPr/>
          <p:nvPr/>
        </p:nvSpPr>
        <p:spPr>
          <a:xfrm>
            <a:off x="571430" y="5720235"/>
            <a:ext cx="8072494" cy="864096"/>
          </a:xfrm>
          <a:prstGeom prst="rect">
            <a:avLst/>
          </a:prstGeom>
          <a:noFill/>
          <a:ln>
            <a:solidFill>
              <a:srgbClr val="A36298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algn="ctr">
              <a:lnSpc>
                <a:spcPct val="110000"/>
              </a:lnSpc>
              <a:spcBef>
                <a:spcPct val="20000"/>
              </a:spcBef>
            </a:pPr>
            <a:endParaRPr lang="en-US" sz="2000" b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of expenditures 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Paid out and verified expenditures until </a:t>
            </a:r>
            <a:r>
              <a:rPr lang="el-GR" b="1" dirty="0"/>
              <a:t>30</a:t>
            </a:r>
            <a:r>
              <a:rPr lang="en-US" b="1" dirty="0"/>
              <a:t>.</a:t>
            </a:r>
            <a:r>
              <a:rPr lang="el-GR" b="1" dirty="0"/>
              <a:t>06</a:t>
            </a:r>
            <a:r>
              <a:rPr lang="en-US" b="1" dirty="0"/>
              <a:t>.201</a:t>
            </a:r>
            <a:r>
              <a:rPr lang="el-GR" b="1" dirty="0"/>
              <a:t>9</a:t>
            </a:r>
            <a:endParaRPr lang="en-US" b="1" dirty="0"/>
          </a:p>
          <a:p>
            <a:pPr lvl="1"/>
            <a:r>
              <a:rPr lang="en-US" dirty="0"/>
              <a:t>Contracted: 	</a:t>
            </a:r>
            <a:r>
              <a:rPr lang="el-GR" dirty="0"/>
              <a:t>€</a:t>
            </a:r>
            <a:r>
              <a:rPr lang="en-GB" dirty="0"/>
              <a:t>162.542,58 </a:t>
            </a:r>
            <a:r>
              <a:rPr lang="en-US" dirty="0"/>
              <a:t>(64,76 %)</a:t>
            </a:r>
            <a:endParaRPr lang="el-GR" dirty="0"/>
          </a:p>
          <a:p>
            <a:pPr lvl="1"/>
            <a:r>
              <a:rPr lang="en-US" dirty="0"/>
              <a:t>Paid out: 		</a:t>
            </a:r>
            <a:r>
              <a:rPr lang="el-GR" dirty="0"/>
              <a:t>€</a:t>
            </a:r>
            <a:r>
              <a:rPr lang="en-US" dirty="0"/>
              <a:t>99</a:t>
            </a:r>
            <a:r>
              <a:rPr lang="en-GB" dirty="0"/>
              <a:t>.259,91</a:t>
            </a:r>
            <a:r>
              <a:rPr lang="en-US" dirty="0"/>
              <a:t> (39,54%)</a:t>
            </a:r>
            <a:endParaRPr lang="el-GR" dirty="0"/>
          </a:p>
          <a:p>
            <a:pPr lvl="1"/>
            <a:r>
              <a:rPr lang="en-US" dirty="0"/>
              <a:t>Verified:		</a:t>
            </a:r>
            <a:r>
              <a:rPr lang="el-GR" dirty="0"/>
              <a:t>€</a:t>
            </a:r>
            <a:r>
              <a:rPr lang="en-GB" dirty="0"/>
              <a:t>28.868,36</a:t>
            </a:r>
            <a:r>
              <a:rPr lang="el-GR" dirty="0"/>
              <a:t> </a:t>
            </a:r>
            <a:r>
              <a:rPr lang="el-GR" sz="2000" dirty="0"/>
              <a:t>(</a:t>
            </a:r>
            <a:r>
              <a:rPr lang="en-US" sz="2000" dirty="0"/>
              <a:t>11,5%) </a:t>
            </a:r>
            <a:endParaRPr lang="en-US" dirty="0"/>
          </a:p>
          <a:p>
            <a:pPr marL="457200" lvl="1" indent="0">
              <a:buNone/>
            </a:pPr>
            <a:endParaRPr lang="en-US" i="1" dirty="0"/>
          </a:p>
          <a:p>
            <a:r>
              <a:rPr lang="en-US" b="1" dirty="0"/>
              <a:t>Expected paid out expenditures until 31.</a:t>
            </a:r>
            <a:r>
              <a:rPr lang="el-GR" b="1" dirty="0"/>
              <a:t>12</a:t>
            </a:r>
            <a:r>
              <a:rPr lang="en-US" b="1" dirty="0"/>
              <a:t>.2019</a:t>
            </a:r>
            <a:endParaRPr lang="en-US" sz="2000" i="1" dirty="0"/>
          </a:p>
          <a:p>
            <a:pPr lvl="1"/>
            <a:r>
              <a:rPr lang="en-US" dirty="0"/>
              <a:t>Personnel:  </a:t>
            </a:r>
            <a:r>
              <a:rPr lang="el-GR" dirty="0"/>
              <a:t>	€</a:t>
            </a:r>
            <a:r>
              <a:rPr lang="en-GB" dirty="0"/>
              <a:t>147.000</a:t>
            </a:r>
            <a:r>
              <a:rPr lang="en-US" dirty="0"/>
              <a:t> (87,17 %)</a:t>
            </a:r>
          </a:p>
          <a:p>
            <a:pPr lvl="1"/>
            <a:r>
              <a:rPr lang="en-US" dirty="0"/>
              <a:t>Equipment:  </a:t>
            </a:r>
            <a:r>
              <a:rPr lang="el-GR" dirty="0"/>
              <a:t>	€</a:t>
            </a:r>
            <a:r>
              <a:rPr lang="en-US" dirty="0"/>
              <a:t>6</a:t>
            </a:r>
            <a:r>
              <a:rPr lang="el-GR" dirty="0"/>
              <a:t>.</a:t>
            </a:r>
            <a:r>
              <a:rPr lang="en-US" dirty="0"/>
              <a:t>300,00</a:t>
            </a:r>
          </a:p>
          <a:p>
            <a:pPr lvl="1"/>
            <a:r>
              <a:rPr lang="en-US" dirty="0"/>
              <a:t>Other costs:  </a:t>
            </a:r>
            <a:r>
              <a:rPr lang="el-GR" dirty="0"/>
              <a:t>	€</a:t>
            </a:r>
            <a:r>
              <a:rPr lang="en-US" dirty="0"/>
              <a:t>1.300,00</a:t>
            </a:r>
          </a:p>
          <a:p>
            <a:pPr lvl="1"/>
            <a:r>
              <a:rPr lang="en-US" dirty="0"/>
              <a:t>Admin </a:t>
            </a:r>
            <a:r>
              <a:rPr lang="el-GR" dirty="0"/>
              <a:t>(</a:t>
            </a:r>
            <a:r>
              <a:rPr lang="en-US" dirty="0"/>
              <a:t>ELKE</a:t>
            </a:r>
            <a:r>
              <a:rPr lang="el-GR" dirty="0"/>
              <a:t>)</a:t>
            </a:r>
            <a:r>
              <a:rPr lang="en-US" dirty="0"/>
              <a:t>:</a:t>
            </a:r>
            <a:r>
              <a:rPr lang="el-GR" dirty="0"/>
              <a:t>	€</a:t>
            </a:r>
            <a:r>
              <a:rPr lang="en-US" dirty="0"/>
              <a:t>6</a:t>
            </a:r>
            <a:r>
              <a:rPr lang="el-GR" dirty="0"/>
              <a:t>.</a:t>
            </a:r>
            <a:r>
              <a:rPr lang="en-US" dirty="0"/>
              <a:t>000,00</a:t>
            </a:r>
          </a:p>
          <a:p>
            <a:pPr lvl="1"/>
            <a:r>
              <a:rPr lang="en-US" b="1" i="1" dirty="0"/>
              <a:t>Total</a:t>
            </a:r>
            <a:r>
              <a:rPr lang="el-GR" b="1" i="1" dirty="0"/>
              <a:t>:</a:t>
            </a:r>
            <a:r>
              <a:rPr lang="en-US" b="1" i="1" dirty="0"/>
              <a:t>      </a:t>
            </a:r>
            <a:r>
              <a:rPr lang="el-GR" b="1" i="1" dirty="0"/>
              <a:t>	</a:t>
            </a:r>
            <a:r>
              <a:rPr lang="en-US" b="1" i="1" dirty="0"/>
              <a:t>	</a:t>
            </a:r>
            <a:r>
              <a:rPr lang="el-GR" b="1" i="1" dirty="0"/>
              <a:t>€</a:t>
            </a:r>
            <a:r>
              <a:rPr lang="en-GB" b="1" i="1" dirty="0"/>
              <a:t>160.</a:t>
            </a:r>
            <a:r>
              <a:rPr lang="en-US" b="1" i="1" dirty="0"/>
              <a:t>600,00 </a:t>
            </a:r>
            <a:r>
              <a:rPr lang="en-US" i="1" dirty="0"/>
              <a:t>(</a:t>
            </a:r>
            <a:r>
              <a:rPr lang="en-US" b="1" i="1" dirty="0"/>
              <a:t>63,98 %</a:t>
            </a:r>
            <a:r>
              <a:rPr lang="en-US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7499184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Publicity outcomes and plans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OUTCOMES:</a:t>
            </a:r>
          </a:p>
          <a:p>
            <a:pPr>
              <a:spcAft>
                <a:spcPts val="600"/>
              </a:spcAft>
            </a:pPr>
            <a:r>
              <a:rPr lang="en-US" dirty="0"/>
              <a:t>Participation in AIIT2018 conference (Bitola, FYROM; 4/10/2018) with 1 keynote speech entitled "Connected Health Technologies for the Support of Chronic Patients: Challenges and Opportunities" by I. </a:t>
            </a:r>
            <a:r>
              <a:rPr lang="en-US" dirty="0" err="1"/>
              <a:t>Chouvarda</a:t>
            </a:r>
            <a:r>
              <a:rPr lang="en-US" dirty="0"/>
              <a:t> (LB1) </a:t>
            </a:r>
          </a:p>
          <a:p>
            <a:pPr>
              <a:spcAft>
                <a:spcPts val="600"/>
              </a:spcAft>
            </a:pPr>
            <a:r>
              <a:rPr lang="en-US" dirty="0"/>
              <a:t>Publication on Nature magazine “Greece-FYROM collaborations in science”: </a:t>
            </a:r>
            <a:r>
              <a:rPr lang="en-US" dirty="0">
                <a:hlinkClick r:id="rId2"/>
              </a:rPr>
              <a:t>https://www.nature.com/articles/d41586-019-00346-z</a:t>
            </a:r>
            <a:r>
              <a:rPr lang="en-US" dirty="0"/>
              <a:t> </a:t>
            </a:r>
          </a:p>
          <a:p>
            <a:pPr>
              <a:spcAft>
                <a:spcPts val="600"/>
              </a:spcAft>
            </a:pPr>
            <a:r>
              <a:rPr lang="en-US" dirty="0"/>
              <a:t>Announcement of the Project on LB1’s web page: </a:t>
            </a:r>
            <a:r>
              <a:rPr lang="en-US" dirty="0">
                <a:hlinkClick r:id="rId3"/>
              </a:rPr>
              <a:t>http://www1.med.auth.gr/depts/lomi/alla.htm</a:t>
            </a:r>
            <a:endParaRPr lang="en-US" dirty="0"/>
          </a:p>
          <a:p>
            <a:pPr>
              <a:spcAft>
                <a:spcPts val="600"/>
              </a:spcAft>
            </a:pPr>
            <a:r>
              <a:rPr lang="en-US" dirty="0"/>
              <a:t>Announcement of Tender #1 (Survey): </a:t>
            </a:r>
            <a:r>
              <a:rPr lang="en-US" dirty="0">
                <a:hlinkClick r:id="rId4"/>
              </a:rPr>
              <a:t>https://www.rc.auth.gr/Contest/Details/Item/27066</a:t>
            </a:r>
            <a:r>
              <a:rPr lang="en-US" dirty="0"/>
              <a:t>  </a:t>
            </a:r>
          </a:p>
          <a:p>
            <a:pPr>
              <a:spcAft>
                <a:spcPts val="600"/>
              </a:spcAft>
            </a:pPr>
            <a:r>
              <a:rPr lang="en-US" dirty="0"/>
              <a:t>Poster of the project, developed using the MA's “Poster Development Tool” and placed it in visible places of the premises of LB1</a:t>
            </a:r>
          </a:p>
          <a:p>
            <a:pPr>
              <a:spcAft>
                <a:spcPts val="600"/>
              </a:spcAft>
            </a:pPr>
            <a:r>
              <a:rPr lang="en-US" dirty="0"/>
              <a:t>Project’s Communication Plan</a:t>
            </a:r>
          </a:p>
          <a:p>
            <a:pPr marL="0" indent="0">
              <a:spcAft>
                <a:spcPts val="600"/>
              </a:spcAft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PLANS</a:t>
            </a:r>
            <a:r>
              <a:rPr lang="en-US" dirty="0"/>
              <a:t>: Conference Papers, </a:t>
            </a:r>
            <a:r>
              <a:rPr lang="en-US" dirty="0">
                <a:hlinkClick r:id="rId5"/>
              </a:rPr>
              <a:t>www.cross4all.eu</a:t>
            </a:r>
            <a:r>
              <a:rPr lang="en-US" dirty="0"/>
              <a:t> content management, participation to Opening events in </a:t>
            </a:r>
            <a:r>
              <a:rPr lang="en-US" dirty="0" err="1"/>
              <a:t>Ohrid</a:t>
            </a:r>
            <a:r>
              <a:rPr lang="en-US" dirty="0"/>
              <a:t> and Thessaloniki</a:t>
            </a:r>
          </a:p>
        </p:txBody>
      </p:sp>
    </p:spTree>
    <p:extLst>
      <p:ext uri="{BB962C8B-B14F-4D97-AF65-F5344CB8AC3E}">
        <p14:creationId xmlns:p14="http://schemas.microsoft.com/office/powerpoint/2010/main" val="29267417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Εικόνα 12">
            <a:extLst>
              <a:ext uri="{FF2B5EF4-FFF2-40B4-BE49-F238E27FC236}">
                <a16:creationId xmlns:a16="http://schemas.microsoft.com/office/drawing/2014/main" id="{543B8A91-843B-4AC8-838F-1ECC295E5B7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000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8" name="Ορθογώνιο 17">
            <a:extLst>
              <a:ext uri="{FF2B5EF4-FFF2-40B4-BE49-F238E27FC236}">
                <a16:creationId xmlns:a16="http://schemas.microsoft.com/office/drawing/2014/main" id="{0C8DB5E9-BEA7-4A0E-9CEC-518527570522}"/>
              </a:ext>
            </a:extLst>
          </p:cNvPr>
          <p:cNvSpPr/>
          <p:nvPr/>
        </p:nvSpPr>
        <p:spPr>
          <a:xfrm>
            <a:off x="3150502" y="4042388"/>
            <a:ext cx="2808312" cy="18803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Ορθογώνιο 16">
            <a:extLst>
              <a:ext uri="{FF2B5EF4-FFF2-40B4-BE49-F238E27FC236}">
                <a16:creationId xmlns:a16="http://schemas.microsoft.com/office/drawing/2014/main" id="{E024D6F7-33F4-4529-B3DB-9057EC2B8381}"/>
              </a:ext>
            </a:extLst>
          </p:cNvPr>
          <p:cNvSpPr/>
          <p:nvPr/>
        </p:nvSpPr>
        <p:spPr>
          <a:xfrm>
            <a:off x="754491" y="4708791"/>
            <a:ext cx="7635017" cy="1954891"/>
          </a:xfrm>
          <a:prstGeom prst="rect">
            <a:avLst/>
          </a:pr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Ορθογώνιο 13">
            <a:extLst>
              <a:ext uri="{FF2B5EF4-FFF2-40B4-BE49-F238E27FC236}">
                <a16:creationId xmlns:a16="http://schemas.microsoft.com/office/drawing/2014/main" id="{61BC91ED-4F91-403B-813D-9B845042721B}"/>
              </a:ext>
            </a:extLst>
          </p:cNvPr>
          <p:cNvSpPr/>
          <p:nvPr/>
        </p:nvSpPr>
        <p:spPr>
          <a:xfrm>
            <a:off x="0" y="0"/>
            <a:ext cx="9144000" cy="18448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id="{A3765C9D-4FDD-4D83-B844-FB8911BD863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366" y="363738"/>
            <a:ext cx="1940566" cy="1251343"/>
          </a:xfrm>
          <a:prstGeom prst="rect">
            <a:avLst/>
          </a:prstGeom>
        </p:spPr>
      </p:pic>
      <p:pic>
        <p:nvPicPr>
          <p:cNvPr id="6" name="Εικόνα 5">
            <a:extLst>
              <a:ext uri="{FF2B5EF4-FFF2-40B4-BE49-F238E27FC236}">
                <a16:creationId xmlns:a16="http://schemas.microsoft.com/office/drawing/2014/main" id="{3C4DDBE5-FE45-48B2-9B52-151FE92129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054" y="5002160"/>
            <a:ext cx="1368152" cy="1368152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id="{7B0FF1E8-0C7D-4753-A79B-F7E4F3DE02A7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935" y="207377"/>
            <a:ext cx="4600575" cy="1514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Εικόνα 14">
            <a:extLst>
              <a:ext uri="{FF2B5EF4-FFF2-40B4-BE49-F238E27FC236}">
                <a16:creationId xmlns:a16="http://schemas.microsoft.com/office/drawing/2014/main" id="{EEB1EE86-7BDB-4171-B711-54F0B7A09D3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83"/>
          <a:stretch/>
        </p:blipFill>
        <p:spPr>
          <a:xfrm>
            <a:off x="3189686" y="1484784"/>
            <a:ext cx="2764628" cy="2807136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16" name="Ορθογώνιο 15">
            <a:extLst>
              <a:ext uri="{FF2B5EF4-FFF2-40B4-BE49-F238E27FC236}">
                <a16:creationId xmlns:a16="http://schemas.microsoft.com/office/drawing/2014/main" id="{9992A047-B042-45FD-9490-650006E2A935}"/>
              </a:ext>
            </a:extLst>
          </p:cNvPr>
          <p:cNvSpPr/>
          <p:nvPr/>
        </p:nvSpPr>
        <p:spPr>
          <a:xfrm>
            <a:off x="2483768" y="5157192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 panose="020B0606020202030204" pitchFamily="34" charset="0"/>
              </a:rPr>
              <a:t>Lab of Computing, Medical Informatics, and Biomedical Imaging Technologies, Aristotle University of Thessaloniki</a:t>
            </a:r>
          </a:p>
          <a:p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Contact: </a:t>
            </a:r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Nicos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Arial Narrow" panose="020B0606020202030204" pitchFamily="34" charset="0"/>
              </a:rPr>
              <a:t>Maglaveras</a:t>
            </a:r>
            <a:r>
              <a:rPr lang="en-US" b="1" dirty="0">
                <a:solidFill>
                  <a:schemeClr val="bg1"/>
                </a:solidFill>
                <a:latin typeface="Arial Narrow" panose="020B0606020202030204" pitchFamily="34" charset="0"/>
              </a:rPr>
              <a:t>, </a:t>
            </a:r>
            <a:r>
              <a:rPr lang="en-US" i="1" dirty="0">
                <a:solidFill>
                  <a:schemeClr val="bg1"/>
                </a:solidFill>
                <a:latin typeface="Arial Narrow" panose="020B0606020202030204" pitchFamily="34" charset="0"/>
              </a:rPr>
              <a:t>Professor</a:t>
            </a:r>
            <a:endParaRPr lang="en-US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284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of staff recruitments 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#1 Project manager (D1.1.2), </a:t>
            </a:r>
            <a:r>
              <a:rPr lang="en-US" strike="sngStrike" dirty="0"/>
              <a:t>Expert research associate responsible for lessons learned thought the project pilots(D6.1.3), and for the Sustainability and Transferability plans and event (D6.1.4)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#2 Administrative staff (D1.1.2), Web content writer (D2.1.4), </a:t>
            </a:r>
            <a:r>
              <a:rPr lang="en-US" dirty="0">
                <a:solidFill>
                  <a:srgbClr val="FF0000"/>
                </a:solidFill>
              </a:rPr>
              <a:t>Member of the Pilots Monitoring Committee (D6.1.1)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#3 Communication Manager (D2.1.1), Survey monitoring (D3.1.1), Inspections tools (D3.1.2), UI designer (D4.1.2, D5.1.1) 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#4 Technical Coordinator - senior project manager and s/w developer (D4.1.2, D5.1.1)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#5 Research staff - s/w developer (D4.1.2, D5.1.1)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#6 s/w developer (D4.1.2, D5.1.1)</a:t>
            </a:r>
          </a:p>
          <a:p>
            <a:pPr>
              <a:spcAft>
                <a:spcPts val="1200"/>
              </a:spcAft>
            </a:pPr>
            <a:r>
              <a:rPr lang="en-US" dirty="0">
                <a:solidFill>
                  <a:srgbClr val="0070C0"/>
                </a:solidFill>
              </a:rPr>
              <a:t>Staff #7 s/w developer (D4.1.2, D5.1.1)</a:t>
            </a:r>
          </a:p>
          <a:p>
            <a:endParaRPr lang="en-US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26956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E436EB47-AEE2-4DBD-8EBE-14CEA01C4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of staff recruitments </a:t>
            </a:r>
          </a:p>
        </p:txBody>
      </p:sp>
      <p:graphicFrame>
        <p:nvGraphicFramePr>
          <p:cNvPr id="4" name="Θέση περιεχομένου 3">
            <a:extLst>
              <a:ext uri="{FF2B5EF4-FFF2-40B4-BE49-F238E27FC236}">
                <a16:creationId xmlns:a16="http://schemas.microsoft.com/office/drawing/2014/main" id="{147366FF-B293-4DDA-8617-C3FA8A96FD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5992881"/>
              </p:ext>
            </p:extLst>
          </p:nvPr>
        </p:nvGraphicFramePr>
        <p:xfrm>
          <a:off x="392290" y="1083135"/>
          <a:ext cx="8359420" cy="57411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3811">
                  <a:extLst>
                    <a:ext uri="{9D8B030D-6E8A-4147-A177-3AD203B41FA5}">
                      <a16:colId xmlns:a16="http://schemas.microsoft.com/office/drawing/2014/main" val="3718512689"/>
                    </a:ext>
                  </a:extLst>
                </a:gridCol>
                <a:gridCol w="495117">
                  <a:extLst>
                    <a:ext uri="{9D8B030D-6E8A-4147-A177-3AD203B41FA5}">
                      <a16:colId xmlns:a16="http://schemas.microsoft.com/office/drawing/2014/main" val="979588904"/>
                    </a:ext>
                  </a:extLst>
                </a:gridCol>
                <a:gridCol w="1226470">
                  <a:extLst>
                    <a:ext uri="{9D8B030D-6E8A-4147-A177-3AD203B41FA5}">
                      <a16:colId xmlns:a16="http://schemas.microsoft.com/office/drawing/2014/main" val="2039183025"/>
                    </a:ext>
                  </a:extLst>
                </a:gridCol>
                <a:gridCol w="5517594">
                  <a:extLst>
                    <a:ext uri="{9D8B030D-6E8A-4147-A177-3AD203B41FA5}">
                      <a16:colId xmlns:a16="http://schemas.microsoft.com/office/drawing/2014/main" val="535992801"/>
                    </a:ext>
                  </a:extLst>
                </a:gridCol>
                <a:gridCol w="736428">
                  <a:extLst>
                    <a:ext uri="{9D8B030D-6E8A-4147-A177-3AD203B41FA5}">
                      <a16:colId xmlns:a16="http://schemas.microsoft.com/office/drawing/2014/main" val="1976270631"/>
                    </a:ext>
                  </a:extLst>
                </a:gridCol>
              </a:tblGrid>
              <a:tr h="227540"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WP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A362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Del.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A362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Item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A362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Brief justification of the expenditure (Max 350 Characters)</a:t>
                      </a:r>
                      <a:endParaRPr lang="en-US" sz="1200" b="0" i="0" u="none" strike="noStrike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A3629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  <a:latin typeface="Arial Narrow" panose="020B0606020202030204" pitchFamily="34" charset="0"/>
                        </a:rPr>
                        <a:t>Total Cost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rgbClr val="A3629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8431540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WP1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D1.1.2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Project manager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1 Person responsible for the management of the project (reporting, monitoring, etc.) - part time (10,4hrs/month), 24 months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6.240,00 €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431048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D1.1.2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Administrative staff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1 Person (Assistant) responsible for administrative issues (incl. meeting minutes)- part time (18hrs/month), 24 months 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5.400,00 €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9675532"/>
                  </a:ext>
                </a:extLst>
              </a:tr>
              <a:tr h="5531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D2.1.1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Communication Manager (CM) responsible for Dissemination Management, incl. monitoring the conformance of all Project activities and outcomes with the Programme and Project communication rules (approx. 10hrs / month).  Will also produce the Communication Plan (</a:t>
                      </a:r>
                      <a:r>
                        <a:rPr lang="en-US" sz="1200" u="none" strike="noStrike" dirty="0" err="1">
                          <a:effectLst/>
                          <a:latin typeface="Arial Narrow" panose="020B0606020202030204" pitchFamily="34" charset="0"/>
                        </a:rPr>
                        <a:t>approx</a:t>
                      </a:r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 80hrs).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5.568,00 €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4538761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WP2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D2.1.4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Administrative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1 Person (PM Assistant) responsible for content management of the Project Website (Greek &amp; English) - part time (7 </a:t>
                      </a:r>
                      <a:r>
                        <a:rPr lang="en-US" sz="1200" u="none" strike="noStrike" dirty="0" err="1">
                          <a:effectLst/>
                          <a:latin typeface="Arial Narrow" panose="020B0606020202030204" pitchFamily="34" charset="0"/>
                        </a:rPr>
                        <a:t>hrs</a:t>
                      </a:r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 / month)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2.923,20 €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3549392"/>
                  </a:ext>
                </a:extLst>
              </a:tr>
              <a:tr h="13828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D3.1.1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Review of the questionnaires for the Public opinion poll- half </a:t>
                      </a:r>
                      <a:r>
                        <a:rPr lang="en-US" sz="1200" u="none" strike="noStrike" dirty="0" err="1">
                          <a:effectLst/>
                          <a:latin typeface="Arial Narrow" panose="020B0606020202030204" pitchFamily="34" charset="0"/>
                        </a:rPr>
                        <a:t>personmonth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1.080,00 €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946124"/>
                  </a:ext>
                </a:extLst>
              </a:tr>
              <a:tr h="4148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WP3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D3.1.2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Development of database and algorithms for storing and </a:t>
                      </a:r>
                      <a:r>
                        <a:rPr lang="en-US" sz="1200" u="none" strike="noStrike" dirty="0" err="1">
                          <a:effectLst/>
                          <a:latin typeface="Arial Narrow" panose="020B0606020202030204" pitchFamily="34" charset="0"/>
                        </a:rPr>
                        <a:t>analysing</a:t>
                      </a:r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 the data from the accessibility inspections (Partner P3 &amp; P5) to identify (accessible health and social services available in the CBA) - 3 months part-time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5.481,00 €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912536"/>
                  </a:ext>
                </a:extLst>
              </a:tr>
              <a:tr h="4148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WP4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D4.1.2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One senior project manager and s/w developer for monitoring and coordinating the development of the  Electronic Personal Health Record for CB use (9 months, part time)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20.700,00 €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2514980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D4.1.2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One senior developer coordinating the development of the  Electronic Personal Health Record for CB use (9 months, part time)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18.144,00 €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8157212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WP4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D4.1.2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Three (3) research staff and s/w developers coordinating the development of the  Electronic Personal Health Record for CB use (9 months, part time)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40.089,60 €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669555"/>
                  </a:ext>
                </a:extLst>
              </a:tr>
              <a:tr h="69141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WP5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D5.1.1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Development of mobile app for operating the wireless sensors and transmitting data and video to and from the Electronic personal health record system (see D4.1.2). Four s/w developers and electronics experts part time for 6 months (requirements analysis, functionality and UI design, prototyping, integration, testing)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43.012,80 €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257827"/>
                  </a:ext>
                </a:extLst>
              </a:tr>
              <a:tr h="4148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WP6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D6.1.1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Member of the Monitoring and Support Committee for the Pilot Programme of the Municipalities (P4 and P5). Approx. 6 months X 55 hours / month X 17,40€ per hour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noStrike" dirty="0">
                          <a:effectLst/>
                          <a:latin typeface="Arial Narrow" panose="020B0606020202030204" pitchFamily="34" charset="0"/>
                        </a:rPr>
                        <a:t>5.742,00 €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3859668"/>
                  </a:ext>
                </a:extLst>
              </a:tr>
              <a:tr h="27656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WP6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D6.1.3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Expert research associate responsible for documenting (GR) and consolidating (with MK from PP2) the lessons learned thought the project pilots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4.500,00 €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532263"/>
                  </a:ext>
                </a:extLst>
              </a:tr>
              <a:tr h="41485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sngStrike">
                          <a:effectLst/>
                          <a:latin typeface="Arial Narrow" panose="020B0606020202030204" pitchFamily="34" charset="0"/>
                        </a:rPr>
                        <a:t>WP6</a:t>
                      </a:r>
                      <a:endParaRPr lang="en-US" sz="1200" b="0" i="0" u="none" strike="sng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sngStrike">
                          <a:effectLst/>
                          <a:latin typeface="Arial Narrow" panose="020B0606020202030204" pitchFamily="34" charset="0"/>
                        </a:rPr>
                        <a:t>D6.1.4</a:t>
                      </a:r>
                      <a:endParaRPr lang="en-US" sz="1200" b="0" i="0" u="none" strike="sng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sngStrike">
                          <a:effectLst/>
                          <a:latin typeface="Arial Narrow" panose="020B0606020202030204" pitchFamily="34" charset="0"/>
                        </a:rPr>
                        <a:t>Technical Staff</a:t>
                      </a:r>
                      <a:endParaRPr lang="en-US" sz="1200" b="0" i="0" u="none" strike="sngStrike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ctr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Expert research associate responsible for developing the Sustainability and Transferability plans of the Project outcomes in Greece - Also responsible for planning the multiplying event in Athens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200" u="none" strike="sngStrike" dirty="0">
                          <a:effectLst/>
                          <a:latin typeface="Arial Narrow" panose="020B0606020202030204" pitchFamily="34" charset="0"/>
                        </a:rPr>
                        <a:t>4.752,00 €</a:t>
                      </a:r>
                      <a:endParaRPr lang="en-US" sz="1200" b="0" i="0" u="none" strike="sng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6286" marR="6286" marT="6286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0722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44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Status of Tenders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800" b="1" i="1" dirty="0"/>
              <a:t>Tender #1: </a:t>
            </a:r>
          </a:p>
          <a:p>
            <a:pPr lvl="1"/>
            <a:r>
              <a:rPr lang="en-US" sz="1800" dirty="0"/>
              <a:t>Related to:		D3.1.1 Joint study of needs and gaps</a:t>
            </a:r>
          </a:p>
          <a:p>
            <a:pPr lvl="1"/>
            <a:r>
              <a:rPr lang="en-US" sz="1800" dirty="0"/>
              <a:t>Budget: 		</a:t>
            </a:r>
            <a:r>
              <a:rPr lang="el-GR" sz="1800" dirty="0"/>
              <a:t>€</a:t>
            </a:r>
            <a:r>
              <a:rPr lang="en-US" sz="1800" dirty="0"/>
              <a:t>8.060</a:t>
            </a:r>
            <a:r>
              <a:rPr lang="el-GR" sz="1800" dirty="0"/>
              <a:t> (</a:t>
            </a:r>
            <a:r>
              <a:rPr lang="en-US" sz="1800" dirty="0"/>
              <a:t>incl. VAT)</a:t>
            </a:r>
          </a:p>
          <a:p>
            <a:pPr lvl="1"/>
            <a:r>
              <a:rPr lang="en-US" sz="1800" dirty="0"/>
              <a:t>Announced on:	</a:t>
            </a:r>
            <a:r>
              <a:rPr lang="en-US" sz="1800" b="1" dirty="0"/>
              <a:t>13/03/2019</a:t>
            </a:r>
          </a:p>
          <a:p>
            <a:pPr lvl="1"/>
            <a:r>
              <a:rPr lang="en-US" sz="1800" dirty="0"/>
              <a:t>Closing on: 		</a:t>
            </a:r>
            <a:r>
              <a:rPr lang="en-US" sz="1800" b="1" dirty="0"/>
              <a:t>28/03/2019</a:t>
            </a:r>
            <a:r>
              <a:rPr lang="en-US" sz="1800" dirty="0"/>
              <a:t> </a:t>
            </a:r>
          </a:p>
          <a:p>
            <a:pPr lvl="1"/>
            <a:r>
              <a:rPr lang="en-US" sz="1800" dirty="0"/>
              <a:t>Contract signed</a:t>
            </a:r>
            <a:r>
              <a:rPr lang="en-GB" sz="1800" dirty="0"/>
              <a:t>:	</a:t>
            </a:r>
            <a:r>
              <a:rPr lang="en-GB" sz="1800" b="1" dirty="0"/>
              <a:t>20/05/2019</a:t>
            </a:r>
            <a:endParaRPr lang="en-US" sz="1800" dirty="0"/>
          </a:p>
          <a:p>
            <a:endParaRPr lang="en-US" sz="1800" b="1" i="1" dirty="0"/>
          </a:p>
          <a:p>
            <a:r>
              <a:rPr lang="en-US" sz="1800" b="1" i="1" dirty="0"/>
              <a:t>Tender #2: </a:t>
            </a:r>
          </a:p>
          <a:p>
            <a:pPr lvl="1"/>
            <a:r>
              <a:rPr lang="en-US" sz="1800" dirty="0"/>
              <a:t>Related to:		D4.1.3 E-learning (content)</a:t>
            </a:r>
          </a:p>
          <a:p>
            <a:pPr lvl="1"/>
            <a:r>
              <a:rPr lang="en-US" sz="1800" dirty="0"/>
              <a:t>Budget: 		</a:t>
            </a:r>
            <a:r>
              <a:rPr lang="el-GR" sz="1800" dirty="0"/>
              <a:t>€</a:t>
            </a:r>
            <a:r>
              <a:rPr lang="en-US" sz="1800" dirty="0"/>
              <a:t>36.300,00</a:t>
            </a:r>
            <a:r>
              <a:rPr lang="el-GR" sz="1800" dirty="0"/>
              <a:t> (</a:t>
            </a:r>
            <a:r>
              <a:rPr lang="en-US" sz="1800" dirty="0"/>
              <a:t>incl. VAT)</a:t>
            </a:r>
          </a:p>
          <a:p>
            <a:pPr lvl="1"/>
            <a:r>
              <a:rPr lang="en-US" sz="1800" dirty="0"/>
              <a:t>Status: 		To be announced</a:t>
            </a:r>
          </a:p>
          <a:p>
            <a:endParaRPr lang="en-US" sz="1800" b="1" i="1" dirty="0"/>
          </a:p>
          <a:p>
            <a:r>
              <a:rPr lang="en-US" sz="1800" b="1" i="1" dirty="0"/>
              <a:t>Tender #3: </a:t>
            </a:r>
          </a:p>
          <a:p>
            <a:pPr lvl="1"/>
            <a:r>
              <a:rPr lang="en-US" sz="1800" dirty="0"/>
              <a:t>Related to:		D6.1.3 Impact assessment / D1.6.4 Transferability plans</a:t>
            </a:r>
          </a:p>
          <a:p>
            <a:pPr lvl="1"/>
            <a:r>
              <a:rPr lang="en-US" sz="1800" dirty="0"/>
              <a:t>Budget: 		</a:t>
            </a:r>
            <a:r>
              <a:rPr lang="el-GR" sz="1800" dirty="0"/>
              <a:t>€</a:t>
            </a:r>
            <a:r>
              <a:rPr lang="en-US" sz="1800" dirty="0"/>
              <a:t>9.450,00</a:t>
            </a:r>
            <a:r>
              <a:rPr lang="el-GR" sz="1800" dirty="0"/>
              <a:t> (</a:t>
            </a:r>
            <a:r>
              <a:rPr lang="en-US" sz="1800" dirty="0"/>
              <a:t>incl. VAT) </a:t>
            </a:r>
            <a:r>
              <a:rPr lang="en-US" sz="1800" dirty="0">
                <a:solidFill>
                  <a:srgbClr val="FF0000"/>
                </a:solidFill>
              </a:rPr>
              <a:t>+ </a:t>
            </a:r>
            <a:r>
              <a:rPr lang="el-GR" sz="1800" dirty="0">
                <a:solidFill>
                  <a:srgbClr val="FF0000"/>
                </a:solidFill>
              </a:rPr>
              <a:t>€</a:t>
            </a:r>
            <a:r>
              <a:rPr lang="en-US" sz="1800" dirty="0">
                <a:solidFill>
                  <a:srgbClr val="FF0000"/>
                </a:solidFill>
              </a:rPr>
              <a:t>9.252,00</a:t>
            </a:r>
            <a:r>
              <a:rPr lang="el-GR" sz="1800" dirty="0">
                <a:solidFill>
                  <a:srgbClr val="FF0000"/>
                </a:solidFill>
              </a:rPr>
              <a:t> (</a:t>
            </a:r>
            <a:r>
              <a:rPr lang="en-US" sz="1800" dirty="0">
                <a:solidFill>
                  <a:srgbClr val="FF0000"/>
                </a:solidFill>
              </a:rPr>
              <a:t>approved </a:t>
            </a:r>
            <a:r>
              <a:rPr lang="en-GB" sz="1800" dirty="0">
                <a:solidFill>
                  <a:srgbClr val="FF0000"/>
                </a:solidFill>
              </a:rPr>
              <a:t>modification)</a:t>
            </a:r>
            <a:endParaRPr lang="en-US" sz="1800" dirty="0">
              <a:solidFill>
                <a:srgbClr val="FF0000"/>
              </a:solidFill>
            </a:endParaRPr>
          </a:p>
          <a:p>
            <a:pPr lvl="1"/>
            <a:r>
              <a:rPr lang="en-US" sz="1800" dirty="0"/>
              <a:t>Status: 		To be announced</a:t>
            </a:r>
          </a:p>
          <a:p>
            <a:pPr lvl="1"/>
            <a:endParaRPr lang="en-GB" sz="1800" dirty="0"/>
          </a:p>
          <a:p>
            <a:pPr lvl="1"/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10147441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progress (WP1, WP2)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Worked on administrative &amp; financial management at beneficiary &amp; project level (see D1.1.2), including: </a:t>
            </a:r>
          </a:p>
          <a:p>
            <a:pPr lvl="1"/>
            <a:r>
              <a:rPr lang="en-US" dirty="0"/>
              <a:t>preparation of 3</a:t>
            </a:r>
            <a:r>
              <a:rPr lang="en-US" baseline="30000" dirty="0"/>
              <a:t>rd</a:t>
            </a:r>
            <a:r>
              <a:rPr lang="en-US" dirty="0"/>
              <a:t> progress report</a:t>
            </a:r>
          </a:p>
          <a:p>
            <a:pPr lvl="1"/>
            <a:r>
              <a:rPr lang="en-US" dirty="0"/>
              <a:t>responding to the Communication Officer's requests, attending the seminar for COMs in Edessa (Cross4all’s CP was selected as case study)</a:t>
            </a:r>
          </a:p>
          <a:p>
            <a:pPr lvl="1"/>
            <a:r>
              <a:rPr lang="en-US" dirty="0"/>
              <a:t>submission of budget modification request by LB1</a:t>
            </a:r>
          </a:p>
          <a:p>
            <a:pPr lvl="1"/>
            <a:r>
              <a:rPr lang="en-US" dirty="0"/>
              <a:t>etc.)</a:t>
            </a:r>
          </a:p>
          <a:p>
            <a:r>
              <a:rPr lang="en-US" dirty="0"/>
              <a:t>Completed internal procedures for replacing the PM</a:t>
            </a:r>
          </a:p>
          <a:p>
            <a:r>
              <a:rPr lang="en-US" dirty="0"/>
              <a:t>Completed the recruitment and selection of all staff needs at local level (technical staff)</a:t>
            </a:r>
          </a:p>
          <a:p>
            <a:r>
              <a:rPr lang="en-US" dirty="0"/>
              <a:t>Preparations for PM4 and Conference in Ohrid</a:t>
            </a:r>
          </a:p>
        </p:txBody>
      </p:sp>
    </p:spTree>
    <p:extLst>
      <p:ext uri="{BB962C8B-B14F-4D97-AF65-F5344CB8AC3E}">
        <p14:creationId xmlns:p14="http://schemas.microsoft.com/office/powerpoint/2010/main" val="2474421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progress (WP3)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Provision of input to PB6 for the preparation of their subcontracted activities</a:t>
            </a:r>
          </a:p>
          <a:p>
            <a:pPr>
              <a:spcAft>
                <a:spcPts val="600"/>
              </a:spcAft>
            </a:pPr>
            <a:r>
              <a:rPr lang="en-GB" dirty="0"/>
              <a:t>Supervised the contractor’s work </a:t>
            </a:r>
            <a:r>
              <a:rPr lang="en-US" dirty="0"/>
              <a:t>in relation to Public opinion poll of D3.1.1</a:t>
            </a:r>
            <a:endParaRPr lang="en-GB" i="1" dirty="0"/>
          </a:p>
        </p:txBody>
      </p:sp>
    </p:spTree>
    <p:extLst>
      <p:ext uri="{BB962C8B-B14F-4D97-AF65-F5344CB8AC3E}">
        <p14:creationId xmlns:p14="http://schemas.microsoft.com/office/powerpoint/2010/main" val="1242689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progress (WP4-5)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Development of the PHR is in progress (see D4.1.2)</a:t>
            </a:r>
          </a:p>
          <a:p>
            <a:pPr>
              <a:spcAft>
                <a:spcPts val="600"/>
              </a:spcAft>
            </a:pPr>
            <a:r>
              <a:rPr lang="en-US" dirty="0"/>
              <a:t>Drafting of the tender texts for the remaining external services (WP4) to be completed soon</a:t>
            </a:r>
            <a:endParaRPr lang="en-GB" dirty="0"/>
          </a:p>
          <a:p>
            <a:pPr>
              <a:spcAft>
                <a:spcPts val="600"/>
              </a:spcAft>
            </a:pPr>
            <a:r>
              <a:rPr lang="en-US" dirty="0"/>
              <a:t>Development of the mobile app for health professionals is in progress (see D5.1.1)</a:t>
            </a:r>
          </a:p>
          <a:p>
            <a:pPr>
              <a:spcAft>
                <a:spcPts val="600"/>
              </a:spcAft>
            </a:pPr>
            <a:r>
              <a:rPr lang="en-US" dirty="0"/>
              <a:t>Worked at project level, on technical coordination with the partners (see WP4 and WP5 activities), conferring with the partners on technical issues, specifications, decisions, etc.</a:t>
            </a:r>
          </a:p>
        </p:txBody>
      </p:sp>
    </p:spTree>
    <p:extLst>
      <p:ext uri="{BB962C8B-B14F-4D97-AF65-F5344CB8AC3E}">
        <p14:creationId xmlns:p14="http://schemas.microsoft.com/office/powerpoint/2010/main" val="795984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Implementation progress (WP6)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Drafting of the tender texts for the remaining external services (WP6) has been initiated and shall be completed soon</a:t>
            </a:r>
            <a:endParaRPr lang="en-GB" dirty="0"/>
          </a:p>
          <a:p>
            <a:pPr>
              <a:spcAft>
                <a:spcPts val="600"/>
              </a:spcAft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2141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6AA3BD9D-8E88-48C7-988F-9243EF2D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Next steps</a:t>
            </a:r>
            <a:endParaRPr lang="en-GB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id="{52F80AFF-ADB5-4705-826E-A7EE6E0CD6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Will present the outcomes of the contract for D3.1.1 (telephone survey)</a:t>
            </a:r>
          </a:p>
          <a:p>
            <a:pPr>
              <a:spcAft>
                <a:spcPts val="600"/>
              </a:spcAft>
            </a:pPr>
            <a:r>
              <a:rPr lang="en-US" dirty="0"/>
              <a:t>Will finalize the </a:t>
            </a:r>
            <a:r>
              <a:rPr lang="en-US" dirty="0" err="1"/>
              <a:t>ToRs</a:t>
            </a:r>
            <a:r>
              <a:rPr lang="en-US" dirty="0"/>
              <a:t> and launch a tender for the remaining activities (D4.1.3, D6.1.3 and D6.1.4)</a:t>
            </a:r>
          </a:p>
          <a:p>
            <a:pPr>
              <a:spcAft>
                <a:spcPts val="600"/>
              </a:spcAft>
            </a:pPr>
            <a:r>
              <a:rPr lang="en-US" dirty="0"/>
              <a:t>Will finalize the developments of the PHR (D4.1.2) and the mobile app for professionals (D5.1.1) and will make them available for the initiation of the WP6 pilots</a:t>
            </a:r>
          </a:p>
          <a:p>
            <a:pPr>
              <a:spcAft>
                <a:spcPts val="600"/>
              </a:spcAft>
            </a:pPr>
            <a:r>
              <a:rPr lang="en-US" dirty="0"/>
              <a:t>Will contribute to the preparation of, and will participate in, the forthcoming project meetings, public events and study visits</a:t>
            </a:r>
          </a:p>
        </p:txBody>
      </p:sp>
    </p:spTree>
    <p:extLst>
      <p:ext uri="{BB962C8B-B14F-4D97-AF65-F5344CB8AC3E}">
        <p14:creationId xmlns:p14="http://schemas.microsoft.com/office/powerpoint/2010/main" val="3384259840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1355</TotalTime>
  <Words>1376</Words>
  <Application>Microsoft Office PowerPoint</Application>
  <PresentationFormat>Προβολή στην οθόνη (4:3)</PresentationFormat>
  <Paragraphs>150</Paragraphs>
  <Slides>12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12</vt:i4>
      </vt:variant>
    </vt:vector>
  </HeadingPairs>
  <TitlesOfParts>
    <vt:vector size="16" baseType="lpstr">
      <vt:lpstr>Arial</vt:lpstr>
      <vt:lpstr>Arial Narrow</vt:lpstr>
      <vt:lpstr>Calibri</vt:lpstr>
      <vt:lpstr>Θέμα του Office</vt:lpstr>
      <vt:lpstr>Progress and plans of AUTH</vt:lpstr>
      <vt:lpstr>Status of staff recruitments </vt:lpstr>
      <vt:lpstr>Status of staff recruitments </vt:lpstr>
      <vt:lpstr>Status of Tenders</vt:lpstr>
      <vt:lpstr>Implementation progress (WP1, WP2)</vt:lpstr>
      <vt:lpstr>Implementation progress (WP3)</vt:lpstr>
      <vt:lpstr>Implementation progress (WP4-5)</vt:lpstr>
      <vt:lpstr>Implementation progress (WP6)</vt:lpstr>
      <vt:lpstr>Next steps</vt:lpstr>
      <vt:lpstr>Status of expenditures </vt:lpstr>
      <vt:lpstr>Publicity outcomes and plans</vt:lpstr>
      <vt:lpstr>Παρουσίαση του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AM</cp:lastModifiedBy>
  <cp:revision>77</cp:revision>
  <dcterms:created xsi:type="dcterms:W3CDTF">2017-09-06T09:12:49Z</dcterms:created>
  <dcterms:modified xsi:type="dcterms:W3CDTF">2019-11-25T06:20:44Z</dcterms:modified>
</cp:coreProperties>
</file>