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3"/>
  </p:notesMasterIdLst>
  <p:sldIdLst>
    <p:sldId id="256" r:id="rId2"/>
    <p:sldId id="326" r:id="rId3"/>
    <p:sldId id="344" r:id="rId4"/>
    <p:sldId id="345" r:id="rId5"/>
    <p:sldId id="346" r:id="rId6"/>
    <p:sldId id="331" r:id="rId7"/>
    <p:sldId id="341" r:id="rId8"/>
    <p:sldId id="333" r:id="rId9"/>
    <p:sldId id="338" r:id="rId10"/>
    <p:sldId id="320" r:id="rId11"/>
    <p:sldId id="311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5CBCC"/>
    <a:srgbClr val="FF6161"/>
    <a:srgbClr val="A36298"/>
    <a:srgbClr val="1571CD"/>
    <a:srgbClr val="0F4F8F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>
      <p:cViewPr varScale="1">
        <p:scale>
          <a:sx n="118" d="100"/>
          <a:sy n="118" d="100"/>
        </p:scale>
        <p:origin x="14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48D5-814A-427E-A07A-062ADF82EC30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105-2895-4AE0-AEA3-D1AC0CC26D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7900" y="3504872"/>
            <a:ext cx="8072494" cy="655617"/>
          </a:xfrm>
        </p:spPr>
        <p:txBody>
          <a:bodyPr>
            <a:normAutofit/>
          </a:bodyPr>
          <a:lstStyle>
            <a:lvl1pPr>
              <a:defRPr sz="300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9660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B495F56-C729-4F5D-BC87-DEEDF2E390C1}"/>
              </a:ext>
            </a:extLst>
          </p:cNvPr>
          <p:cNvSpPr/>
          <p:nvPr userDrawn="1"/>
        </p:nvSpPr>
        <p:spPr>
          <a:xfrm>
            <a:off x="607900" y="1476792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0F4F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b="1" dirty="0">
              <a:solidFill>
                <a:srgbClr val="0F4F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b="1" dirty="0">
              <a:solidFill>
                <a:srgbClr val="0F4F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800" dirty="0">
                <a:solidFill>
                  <a:srgbClr val="A362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Cross-border initiative for integrated health and social services promoting safe ageing, early prevention and independent living for all</a:t>
            </a:r>
            <a:br>
              <a:rPr lang="en-GB" sz="1800" dirty="0">
                <a:solidFill>
                  <a:srgbClr val="A362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solidFill>
                  <a:srgbClr val="A362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Cross4all –</a:t>
            </a:r>
            <a:r>
              <a:rPr lang="en-US" sz="1800" b="1" dirty="0">
                <a:solidFill>
                  <a:srgbClr val="A362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GB" sz="1200" i="0" dirty="0">
                <a:solidFill>
                  <a:srgbClr val="A362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(Reg. No: 1816 / Subsidy Contract No: Cross4all-CN1-SO1.2-SC015)</a:t>
            </a:r>
            <a:endParaRPr lang="en-US" i="0" dirty="0">
              <a:solidFill>
                <a:srgbClr val="A362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8CB1EB-C855-4420-A7C4-DA41BEE64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302BBAEC-BEE8-42B9-84FA-AF527A88A3CC}"/>
              </a:ext>
            </a:extLst>
          </p:cNvPr>
          <p:cNvCxnSpPr/>
          <p:nvPr userDrawn="1"/>
        </p:nvCxnSpPr>
        <p:spPr>
          <a:xfrm>
            <a:off x="2755616" y="3355404"/>
            <a:ext cx="3714776" cy="1588"/>
          </a:xfrm>
          <a:prstGeom prst="line">
            <a:avLst/>
          </a:prstGeom>
          <a:ln w="19050">
            <a:solidFill>
              <a:srgbClr val="A36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A40B494F-6710-44F1-A695-93B3C8BC292B}"/>
              </a:ext>
            </a:extLst>
          </p:cNvPr>
          <p:cNvGrpSpPr/>
          <p:nvPr userDrawn="1"/>
        </p:nvGrpSpPr>
        <p:grpSpPr>
          <a:xfrm>
            <a:off x="1327616" y="5775280"/>
            <a:ext cx="6488767" cy="770059"/>
            <a:chOff x="402889" y="3162256"/>
            <a:chExt cx="11335794" cy="1345284"/>
          </a:xfrm>
        </p:grpSpPr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5D433394-2A1B-43AB-9C56-3AD948A5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89" y="3162256"/>
              <a:ext cx="1345284" cy="1345284"/>
            </a:xfrm>
            <a:prstGeom prst="rect">
              <a:avLst/>
            </a:prstGeom>
          </p:spPr>
        </p:pic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FD36588B-75F2-42BD-8CFA-173B95385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73" y="3255493"/>
              <a:ext cx="1345284" cy="1158809"/>
            </a:xfrm>
            <a:prstGeom prst="rect">
              <a:avLst/>
            </a:prstGeom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24993374-1D8A-4394-98E9-F866D702D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61" y="3349923"/>
              <a:ext cx="1345280" cy="969947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7C326A25-C062-4193-9B69-678D86D5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184" y="3162256"/>
              <a:ext cx="898369" cy="1345284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EF20867B-12EB-4093-9B89-EEE3F88B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624" y="3611701"/>
              <a:ext cx="1345284" cy="446390"/>
            </a:xfrm>
            <a:prstGeom prst="rect">
              <a:avLst/>
            </a:prstGeom>
          </p:spPr>
        </p:pic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8D81AE43-AE20-44CA-B1C6-91290C99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250" y="3209116"/>
              <a:ext cx="1244433" cy="1244433"/>
            </a:xfrm>
            <a:prstGeom prst="rect">
              <a:avLst/>
            </a:prstGeom>
          </p:spPr>
        </p:pic>
      </p:grp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60A481A-A881-426E-8475-9D2199FFB8DE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93E9E61-EE2E-4840-BA32-FF9F620D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2" b="5754"/>
          <a:stretch/>
        </p:blipFill>
        <p:spPr>
          <a:xfrm>
            <a:off x="6910164" y="6374474"/>
            <a:ext cx="1940566" cy="4610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A3629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BE2806C-DD83-45B5-BB8B-E865F58DE3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596" y="6357958"/>
            <a:ext cx="8305800" cy="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D25F28D-27E2-454F-82BD-AF8ED2239A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83768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B396CB5-2E40-4340-8245-AABAF4EEECA9}"/>
              </a:ext>
            </a:extLst>
          </p:cNvPr>
          <p:cNvSpPr/>
          <p:nvPr userDrawn="1"/>
        </p:nvSpPr>
        <p:spPr>
          <a:xfrm>
            <a:off x="927674" y="908720"/>
            <a:ext cx="7806722" cy="59299"/>
          </a:xfrm>
          <a:prstGeom prst="rect">
            <a:avLst/>
          </a:prstGeom>
          <a:solidFill>
            <a:srgbClr val="A3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7734D68-D433-418C-80C0-0D7DD2644A22}"/>
              </a:ext>
            </a:extLst>
          </p:cNvPr>
          <p:cNvSpPr/>
          <p:nvPr userDrawn="1"/>
        </p:nvSpPr>
        <p:spPr>
          <a:xfrm>
            <a:off x="2515403" y="6390364"/>
            <a:ext cx="45048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1100" dirty="0">
                <a:solidFill>
                  <a:srgbClr val="0F4F8F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The project is co-funded by the European Union and </a:t>
            </a:r>
            <a:br>
              <a:rPr lang="en-US" sz="1100" dirty="0">
                <a:solidFill>
                  <a:srgbClr val="0F4F8F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solidFill>
                  <a:srgbClr val="0F4F8F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National Funds of the participating countries</a:t>
            </a:r>
            <a:endParaRPr lang="en-US" sz="1200" dirty="0">
              <a:effectLst/>
              <a:latin typeface="Montserrat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AE77317-88CA-4797-812A-B671DE8B0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44088" b="9202"/>
          <a:stretch/>
        </p:blipFill>
        <p:spPr>
          <a:xfrm>
            <a:off x="127072" y="268120"/>
            <a:ext cx="700512" cy="720228"/>
          </a:xfrm>
          <a:prstGeom prst="rect">
            <a:avLst/>
          </a:prstGeom>
        </p:spPr>
      </p:pic>
      <p:sp>
        <p:nvSpPr>
          <p:cNvPr id="12" name="Line 8">
            <a:extLst>
              <a:ext uri="{FF2B5EF4-FFF2-40B4-BE49-F238E27FC236}">
                <a16:creationId xmlns:a16="http://schemas.microsoft.com/office/drawing/2014/main" id="{AD8C29FB-D1A5-4F75-ABAF-A5F95B7E55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020272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DA42902-75D6-4F8F-90F1-09739E31C3EF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3"/>
          <a:stretch/>
        </p:blipFill>
        <p:spPr bwMode="auto">
          <a:xfrm>
            <a:off x="293271" y="6290477"/>
            <a:ext cx="2266754" cy="49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1D2D0ED-5B63-4087-A4B2-62C7D4B6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31" y="3499421"/>
            <a:ext cx="8072494" cy="1220959"/>
          </a:xfrm>
        </p:spPr>
        <p:txBody>
          <a:bodyPr>
            <a:normAutofit/>
          </a:bodyPr>
          <a:lstStyle/>
          <a:p>
            <a:r>
              <a:rPr lang="en-GB" dirty="0"/>
              <a:t>State of Play</a:t>
            </a:r>
            <a:endParaRPr lang="en-US" dirty="0"/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DD7C0C43-FD63-4397-A514-2C861501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94" y="4708026"/>
            <a:ext cx="8072494" cy="1002265"/>
          </a:xfrm>
          <a:solidFill>
            <a:srgbClr val="A36298"/>
          </a:solidFill>
          <a:ln>
            <a:solidFill>
              <a:srgbClr val="A36298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</a:rPr>
              <a:t>5</a:t>
            </a:r>
            <a:r>
              <a:rPr lang="en-GB" sz="2800" b="1" baseline="30000" dirty="0">
                <a:solidFill>
                  <a:schemeClr val="bg1"/>
                </a:solidFill>
              </a:rPr>
              <a:t>th</a:t>
            </a:r>
            <a:r>
              <a:rPr lang="en-GB" sz="2800" b="1" dirty="0">
                <a:solidFill>
                  <a:schemeClr val="bg1"/>
                </a:solidFill>
              </a:rPr>
              <a:t> Project Meeting, 25-26 November 2019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Host: Municipality of Neapolis-Sykies (PB5)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Venue: CAPSIS HOTEL, </a:t>
            </a:r>
            <a:r>
              <a:rPr lang="en-GB" sz="2000" dirty="0" err="1">
                <a:solidFill>
                  <a:schemeClr val="bg1"/>
                </a:solidFill>
              </a:rPr>
              <a:t>Monastiriou</a:t>
            </a:r>
            <a:r>
              <a:rPr lang="en-GB" sz="2000" dirty="0">
                <a:solidFill>
                  <a:schemeClr val="bg1"/>
                </a:solidFill>
              </a:rPr>
              <a:t> 16, 54629 Thessaloniki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853FD28-4274-463C-B1F9-4D4166E35DF9}"/>
              </a:ext>
            </a:extLst>
          </p:cNvPr>
          <p:cNvSpPr/>
          <p:nvPr/>
        </p:nvSpPr>
        <p:spPr>
          <a:xfrm>
            <a:off x="571430" y="5720235"/>
            <a:ext cx="8072494" cy="864096"/>
          </a:xfrm>
          <a:prstGeom prst="rect">
            <a:avLst/>
          </a:prstGeom>
          <a:noFill/>
          <a:ln>
            <a:solidFill>
              <a:srgbClr val="A36298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B7D71-C1CC-46A1-9FE1-DB5FE14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topics and objectives for this meeting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1D7963-1589-47E4-9D2F-B0C8E872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 underperformance risk &amp; take joint decisions as necessary</a:t>
            </a:r>
          </a:p>
          <a:p>
            <a:pPr lvl="1">
              <a:spcAft>
                <a:spcPts val="1200"/>
              </a:spcAft>
            </a:pPr>
            <a:r>
              <a:rPr lang="en-GB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measures</a:t>
            </a:r>
            <a:r>
              <a:rPr lang="en-GB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need to be discussed and agreed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(to enhance publicity, project extension, etc.)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for each partner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for the next period needs to be made clear and binding</a:t>
            </a:r>
          </a:p>
          <a:p>
            <a:pPr>
              <a:spcAft>
                <a:spcPts val="1200"/>
              </a:spcAft>
            </a:pPr>
            <a:r>
              <a:rPr lang="en-GB" dirty="0"/>
              <a:t>Next period planning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Plan all WP3 activities (complete and close)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Completing the tech developments (WP4 &amp; WP5)</a:t>
            </a:r>
          </a:p>
          <a:p>
            <a:pPr lvl="1"/>
            <a:r>
              <a:rPr lang="en-GB" dirty="0"/>
              <a:t>Plan the initiation of the pilots (WP6)</a:t>
            </a:r>
          </a:p>
          <a:p>
            <a:pPr lvl="1">
              <a:spcAft>
                <a:spcPts val="1200"/>
              </a:spcAft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4874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43B8A91-843B-4AC8-838F-1ECC295E5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0C8DB5E9-BEA7-4A0E-9CEC-518527570522}"/>
              </a:ext>
            </a:extLst>
          </p:cNvPr>
          <p:cNvSpPr/>
          <p:nvPr/>
        </p:nvSpPr>
        <p:spPr>
          <a:xfrm>
            <a:off x="3150502" y="4042388"/>
            <a:ext cx="2808312" cy="1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E024D6F7-33F4-4529-B3DB-9057EC2B8381}"/>
              </a:ext>
            </a:extLst>
          </p:cNvPr>
          <p:cNvSpPr/>
          <p:nvPr/>
        </p:nvSpPr>
        <p:spPr>
          <a:xfrm>
            <a:off x="754491" y="4708791"/>
            <a:ext cx="7635017" cy="19548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61BC91ED-4F91-403B-813D-9B845042721B}"/>
              </a:ext>
            </a:extLst>
          </p:cNvPr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3765C9D-4FDD-4D83-B844-FB8911BD8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C4DDBE5-FE45-48B2-9B52-151FE9212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4" y="5002160"/>
            <a:ext cx="1368152" cy="136815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B0FF1E8-0C7D-4753-A79B-F7E4F3DE02A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EB1EE86-7BDB-4171-B711-54F0B7A09D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3"/>
          <a:stretch/>
        </p:blipFill>
        <p:spPr>
          <a:xfrm>
            <a:off x="3189686" y="1484784"/>
            <a:ext cx="2764628" cy="2807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992A047-B042-45FD-9490-650006E2A935}"/>
              </a:ext>
            </a:extLst>
          </p:cNvPr>
          <p:cNvSpPr/>
          <p:nvPr/>
        </p:nvSpPr>
        <p:spPr>
          <a:xfrm>
            <a:off x="2483768" y="5180999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Alexandros Mourouzis</a:t>
            </a:r>
            <a:b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Lab of Computing, Medical Informatics, and Biomedical Imaging Technologies, Aristotle University of Thessaloniki</a:t>
            </a:r>
          </a:p>
        </p:txBody>
      </p:sp>
    </p:spTree>
    <p:extLst>
      <p:ext uri="{BB962C8B-B14F-4D97-AF65-F5344CB8AC3E}">
        <p14:creationId xmlns:p14="http://schemas.microsoft.com/office/powerpoint/2010/main" val="398284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B7D71-C1CC-46A1-9FE1-DB5FE14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1D7963-1589-47E4-9D2F-B0C8E872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92941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The purpose of this first presentation is to provide and short overview on the current situation in the Project, and to:</a:t>
            </a:r>
          </a:p>
          <a:p>
            <a:pPr>
              <a:spcAft>
                <a:spcPts val="1200"/>
              </a:spcAft>
            </a:pPr>
            <a:r>
              <a:rPr lang="en-US" dirty="0"/>
              <a:t>highlight the progress made so far</a:t>
            </a:r>
          </a:p>
          <a:p>
            <a:pPr>
              <a:spcAft>
                <a:spcPts val="1200"/>
              </a:spcAft>
            </a:pPr>
            <a:r>
              <a:rPr lang="en-US" dirty="0"/>
              <a:t>identify key issues &amp; critical delays in relation to the original plans</a:t>
            </a:r>
          </a:p>
          <a:p>
            <a:pPr>
              <a:spcAft>
                <a:spcPts val="1200"/>
              </a:spcAft>
            </a:pPr>
            <a:r>
              <a:rPr lang="en-US" dirty="0"/>
              <a:t>derive the main topics that we need to focus and discuss upon</a:t>
            </a:r>
          </a:p>
          <a:p>
            <a:pPr>
              <a:spcAft>
                <a:spcPts val="1200"/>
              </a:spcAft>
            </a:pPr>
            <a:r>
              <a:rPr lang="en-US" dirty="0"/>
              <a:t>set the primary objectives of this meeting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2816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B7D71-C1CC-46A1-9FE1-DB5FE14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Progress Report </a:t>
            </a:r>
            <a:r>
              <a:rPr lang="en-US" sz="2700" dirty="0"/>
              <a:t>(15 months in the project)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4DAC43-6B18-4397-990F-AF76B981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653"/>
            <a:ext cx="9144000" cy="5058383"/>
          </a:xfrm>
          <a:prstGeom prst="rect">
            <a:avLst/>
          </a:prstGeom>
        </p:spPr>
      </p:pic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52A0DB2A-86D2-4E66-B77B-D3DE2EA3F8EA}"/>
              </a:ext>
            </a:extLst>
          </p:cNvPr>
          <p:cNvGrpSpPr/>
          <p:nvPr/>
        </p:nvGrpSpPr>
        <p:grpSpPr>
          <a:xfrm>
            <a:off x="4355976" y="1016653"/>
            <a:ext cx="1580882" cy="5343189"/>
            <a:chOff x="4998126" y="899808"/>
            <a:chExt cx="1580882" cy="5343189"/>
          </a:xfrm>
        </p:grpSpPr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id="{CCDCD4DA-5CF1-4D4A-BA7B-82A148386727}"/>
                </a:ext>
              </a:extLst>
            </p:cNvPr>
            <p:cNvCxnSpPr>
              <a:cxnSpLocks/>
            </p:cNvCxnSpPr>
            <p:nvPr/>
          </p:nvCxnSpPr>
          <p:spPr>
            <a:xfrm>
              <a:off x="5804520" y="899808"/>
              <a:ext cx="0" cy="5058383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656CA-F4CE-4ED9-8133-21EBCE490382}"/>
                </a:ext>
              </a:extLst>
            </p:cNvPr>
            <p:cNvSpPr txBox="1"/>
            <p:nvPr/>
          </p:nvSpPr>
          <p:spPr>
            <a:xfrm>
              <a:off x="4998126" y="5904443"/>
              <a:ext cx="1580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600" baseline="300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nd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progress report</a:t>
              </a:r>
            </a:p>
          </p:txBody>
        </p:sp>
      </p:grp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0CA772-9519-404E-BBEF-81A2EE49C662}"/>
              </a:ext>
            </a:extLst>
          </p:cNvPr>
          <p:cNvCxnSpPr>
            <a:cxnSpLocks/>
          </p:cNvCxnSpPr>
          <p:nvPr/>
        </p:nvCxnSpPr>
        <p:spPr>
          <a:xfrm>
            <a:off x="6700692" y="1016653"/>
            <a:ext cx="0" cy="509812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84F8E4-1AB2-441F-9F2D-399828F3617C}"/>
              </a:ext>
            </a:extLst>
          </p:cNvPr>
          <p:cNvSpPr txBox="1"/>
          <p:nvPr/>
        </p:nvSpPr>
        <p:spPr>
          <a:xfrm>
            <a:off x="6156178" y="6021288"/>
            <a:ext cx="164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en-US" sz="16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rd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29648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B7D71-C1CC-46A1-9FE1-DB5FE14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Progress Report </a:t>
            </a:r>
            <a:r>
              <a:rPr lang="en-US" sz="2700" dirty="0"/>
              <a:t>(15 months in the project)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4DAC43-6B18-4397-990F-AF76B981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653"/>
            <a:ext cx="9144000" cy="5058383"/>
          </a:xfrm>
          <a:prstGeom prst="rect">
            <a:avLst/>
          </a:prstGeom>
        </p:spPr>
      </p:pic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52A0DB2A-86D2-4E66-B77B-D3DE2EA3F8EA}"/>
              </a:ext>
            </a:extLst>
          </p:cNvPr>
          <p:cNvGrpSpPr/>
          <p:nvPr/>
        </p:nvGrpSpPr>
        <p:grpSpPr>
          <a:xfrm>
            <a:off x="4355976" y="1016653"/>
            <a:ext cx="1580882" cy="5343189"/>
            <a:chOff x="4998126" y="899808"/>
            <a:chExt cx="1580882" cy="5343189"/>
          </a:xfrm>
        </p:grpSpPr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id="{CCDCD4DA-5CF1-4D4A-BA7B-82A148386727}"/>
                </a:ext>
              </a:extLst>
            </p:cNvPr>
            <p:cNvCxnSpPr>
              <a:cxnSpLocks/>
            </p:cNvCxnSpPr>
            <p:nvPr/>
          </p:nvCxnSpPr>
          <p:spPr>
            <a:xfrm>
              <a:off x="5804520" y="899808"/>
              <a:ext cx="0" cy="5058383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656CA-F4CE-4ED9-8133-21EBCE490382}"/>
                </a:ext>
              </a:extLst>
            </p:cNvPr>
            <p:cNvSpPr txBox="1"/>
            <p:nvPr/>
          </p:nvSpPr>
          <p:spPr>
            <a:xfrm>
              <a:off x="4998126" y="5904443"/>
              <a:ext cx="1580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600" baseline="300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nd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progress report</a:t>
              </a:r>
            </a:p>
          </p:txBody>
        </p:sp>
      </p:grp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0CA772-9519-404E-BBEF-81A2EE49C662}"/>
              </a:ext>
            </a:extLst>
          </p:cNvPr>
          <p:cNvCxnSpPr>
            <a:cxnSpLocks/>
          </p:cNvCxnSpPr>
          <p:nvPr/>
        </p:nvCxnSpPr>
        <p:spPr>
          <a:xfrm>
            <a:off x="6700692" y="1016653"/>
            <a:ext cx="0" cy="509812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84F8E4-1AB2-441F-9F2D-399828F3617C}"/>
              </a:ext>
            </a:extLst>
          </p:cNvPr>
          <p:cNvSpPr txBox="1"/>
          <p:nvPr/>
        </p:nvSpPr>
        <p:spPr>
          <a:xfrm>
            <a:off x="6156178" y="6021288"/>
            <a:ext cx="164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en-US" sz="16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rd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progress report</a:t>
            </a: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B0CF2521-B6B2-4C02-BE8D-B7457AEFF281}"/>
              </a:ext>
            </a:extLst>
          </p:cNvPr>
          <p:cNvGrpSpPr/>
          <p:nvPr/>
        </p:nvGrpSpPr>
        <p:grpSpPr>
          <a:xfrm>
            <a:off x="3691480" y="1975666"/>
            <a:ext cx="2176664" cy="2589278"/>
            <a:chOff x="10456343" y="1362778"/>
            <a:chExt cx="2659779" cy="2589278"/>
          </a:xfrm>
        </p:grpSpPr>
        <p:sp>
          <p:nvSpPr>
            <p:cNvPr id="12" name="Θέση περιεχομένου 2">
              <a:extLst>
                <a:ext uri="{FF2B5EF4-FFF2-40B4-BE49-F238E27FC236}">
                  <a16:creationId xmlns:a16="http://schemas.microsoft.com/office/drawing/2014/main" id="{7F166987-3CBE-4A35-8053-AF7854874E9C}"/>
                </a:ext>
              </a:extLst>
            </p:cNvPr>
            <p:cNvSpPr txBox="1">
              <a:spLocks/>
            </p:cNvSpPr>
            <p:nvPr/>
          </p:nvSpPr>
          <p:spPr>
            <a:xfrm>
              <a:off x="10456343" y="1362778"/>
              <a:ext cx="2659779" cy="25892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LB1 = €28.868,36 (11,5%)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PB2 = €510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0,3%</a:t>
              </a:r>
              <a:r>
                <a:rPr lang="en-US" sz="1600" dirty="0">
                  <a:latin typeface="Arial Narrow" panose="020B0606020202030204" pitchFamily="34" charset="0"/>
                </a:rPr>
                <a:t>) 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PB3 = €2.441,65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1,1%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PB4 = €897,95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0,6%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PB5 = €3.642,58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1,7%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PB6 = €816,63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0,6%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b="1" dirty="0">
                  <a:latin typeface="Arial Narrow" panose="020B0606020202030204" pitchFamily="34" charset="0"/>
                </a:rPr>
                <a:t>Total = €37.177,17 (</a:t>
              </a:r>
              <a:r>
                <a: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3,3%</a:t>
              </a:r>
              <a:r>
                <a:rPr lang="en-US" sz="1600" b="1" dirty="0">
                  <a:latin typeface="Arial Narrow" panose="020B0606020202030204" pitchFamily="34" charset="0"/>
                </a:rPr>
                <a:t>)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5E0D38EA-22AE-40CB-B046-3FEC1781C1E2}"/>
                </a:ext>
              </a:extLst>
            </p:cNvPr>
            <p:cNvCxnSpPr>
              <a:cxnSpLocks/>
            </p:cNvCxnSpPr>
            <p:nvPr/>
          </p:nvCxnSpPr>
          <p:spPr>
            <a:xfrm>
              <a:off x="10531976" y="3575832"/>
              <a:ext cx="23614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F90BC4AD-19CC-4C09-8CC5-53DC5C40B783}"/>
              </a:ext>
            </a:extLst>
          </p:cNvPr>
          <p:cNvGrpSpPr/>
          <p:nvPr/>
        </p:nvGrpSpPr>
        <p:grpSpPr>
          <a:xfrm>
            <a:off x="6228184" y="1975666"/>
            <a:ext cx="2176657" cy="2589278"/>
            <a:chOff x="9792826" y="1650810"/>
            <a:chExt cx="2659770" cy="2589278"/>
          </a:xfrm>
        </p:grpSpPr>
        <p:sp>
          <p:nvSpPr>
            <p:cNvPr id="15" name="Θέση περιεχομένου 2">
              <a:extLst>
                <a:ext uri="{FF2B5EF4-FFF2-40B4-BE49-F238E27FC236}">
                  <a16:creationId xmlns:a16="http://schemas.microsoft.com/office/drawing/2014/main" id="{C87D685F-838D-4E02-96DC-B6B6C6E86755}"/>
                </a:ext>
              </a:extLst>
            </p:cNvPr>
            <p:cNvSpPr txBox="1">
              <a:spLocks/>
            </p:cNvSpPr>
            <p:nvPr/>
          </p:nvSpPr>
          <p:spPr>
            <a:xfrm>
              <a:off x="9792826" y="1650810"/>
              <a:ext cx="2659770" cy="25892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LB1 = €99.259,91 (39,6%)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PB2 = €14.706,04 (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Arial Narrow" panose="020B0606020202030204" pitchFamily="34" charset="0"/>
                </a:rPr>
                <a:t>8,2%</a:t>
              </a:r>
              <a:r>
                <a:rPr lang="en-US" sz="1600" dirty="0">
                  <a:highlight>
                    <a:srgbClr val="FFFF00"/>
                  </a:highlight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PB3 = €9.025,40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4,1%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PB4 = €2.915,97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2,0%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PB5 = €11.030,24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5,2%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PB6 = €816,63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0,6%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b="1" dirty="0">
                  <a:latin typeface="Arial Narrow" panose="020B0606020202030204" pitchFamily="34" charset="0"/>
                </a:rPr>
                <a:t>Total = €137.754,19 (</a:t>
              </a:r>
              <a:r>
                <a: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12%</a:t>
              </a:r>
              <a:r>
                <a:rPr lang="en-US" sz="1600" b="1" dirty="0">
                  <a:latin typeface="Arial Narrow" panose="020B0606020202030204" pitchFamily="34" charset="0"/>
                </a:rPr>
                <a:t>)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6" name="Ευθεία γραμμή σύνδεσης 15">
              <a:extLst>
                <a:ext uri="{FF2B5EF4-FFF2-40B4-BE49-F238E27FC236}">
                  <a16:creationId xmlns:a16="http://schemas.microsoft.com/office/drawing/2014/main" id="{7E7B72CB-5E91-451B-A44E-48120F5023C9}"/>
                </a:ext>
              </a:extLst>
            </p:cNvPr>
            <p:cNvCxnSpPr>
              <a:cxnSpLocks/>
            </p:cNvCxnSpPr>
            <p:nvPr/>
          </p:nvCxnSpPr>
          <p:spPr>
            <a:xfrm>
              <a:off x="9940852" y="3848500"/>
              <a:ext cx="231570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0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B7D71-C1CC-46A1-9FE1-DB5FE14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Progress Report </a:t>
            </a:r>
            <a:r>
              <a:rPr lang="en-US" sz="2700" dirty="0"/>
              <a:t>(15 months in the project)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4DAC43-6B18-4397-990F-AF76B981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76" y="1016653"/>
            <a:ext cx="9144000" cy="5058383"/>
          </a:xfrm>
          <a:prstGeom prst="rect">
            <a:avLst/>
          </a:prstGeom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0CA772-9519-404E-BBEF-81A2EE49C662}"/>
              </a:ext>
            </a:extLst>
          </p:cNvPr>
          <p:cNvCxnSpPr>
            <a:cxnSpLocks/>
          </p:cNvCxnSpPr>
          <p:nvPr/>
        </p:nvCxnSpPr>
        <p:spPr>
          <a:xfrm>
            <a:off x="6700692" y="1016653"/>
            <a:ext cx="0" cy="509812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84F8E4-1AB2-441F-9F2D-399828F3617C}"/>
              </a:ext>
            </a:extLst>
          </p:cNvPr>
          <p:cNvSpPr txBox="1"/>
          <p:nvPr/>
        </p:nvSpPr>
        <p:spPr>
          <a:xfrm>
            <a:off x="6156178" y="6021288"/>
            <a:ext cx="164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en-US" sz="16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rd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progress report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02FDDA26-1506-42F9-ADD6-5A3E0FF713C0}"/>
              </a:ext>
            </a:extLst>
          </p:cNvPr>
          <p:cNvGrpSpPr/>
          <p:nvPr/>
        </p:nvGrpSpPr>
        <p:grpSpPr>
          <a:xfrm>
            <a:off x="6228184" y="1975666"/>
            <a:ext cx="2176657" cy="2589278"/>
            <a:chOff x="9792826" y="1650810"/>
            <a:chExt cx="2659770" cy="2589278"/>
          </a:xfrm>
        </p:grpSpPr>
        <p:sp>
          <p:nvSpPr>
            <p:cNvPr id="23" name="Θέση περιεχομένου 2">
              <a:extLst>
                <a:ext uri="{FF2B5EF4-FFF2-40B4-BE49-F238E27FC236}">
                  <a16:creationId xmlns:a16="http://schemas.microsoft.com/office/drawing/2014/main" id="{AFEFF49B-2980-44EB-90CF-68D14B20256D}"/>
                </a:ext>
              </a:extLst>
            </p:cNvPr>
            <p:cNvSpPr txBox="1">
              <a:spLocks/>
            </p:cNvSpPr>
            <p:nvPr/>
          </p:nvSpPr>
          <p:spPr>
            <a:xfrm>
              <a:off x="9792826" y="1650810"/>
              <a:ext cx="2659770" cy="25892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LB1 = €99.259,91 (39,6%)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PB2 = €14.706,04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8,2%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PB3 = €9.025,40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4,1%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PB4 = €2.915,97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2,0%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PB5 = €11.030,24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5,2%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latin typeface="Arial Narrow" panose="020B0606020202030204" pitchFamily="34" charset="0"/>
                </a:rPr>
                <a:t>PB6 = €816,63 (</a:t>
              </a:r>
              <a:r>
                <a:rPr lang="en-US" sz="160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0,6%</a:t>
              </a:r>
              <a:r>
                <a:rPr lang="en-US" sz="1600" dirty="0">
                  <a:latin typeface="Arial Narrow" panose="020B0606020202030204" pitchFamily="34" charset="0"/>
                </a:rPr>
                <a:t>)</a:t>
              </a:r>
            </a:p>
            <a:p>
              <a:pPr marL="0" indent="0">
                <a:spcAft>
                  <a:spcPts val="600"/>
                </a:spcAft>
                <a:buNone/>
              </a:pPr>
              <a:r>
                <a:rPr lang="en-US" sz="1600" b="1" dirty="0">
                  <a:latin typeface="Arial Narrow" panose="020B0606020202030204" pitchFamily="34" charset="0"/>
                </a:rPr>
                <a:t>Total = €137.754,19 (</a:t>
              </a:r>
              <a:r>
                <a:rPr lang="en-US" sz="16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12%</a:t>
              </a:r>
              <a:r>
                <a:rPr lang="en-US" sz="1600" b="1" dirty="0">
                  <a:latin typeface="Arial Narrow" panose="020B0606020202030204" pitchFamily="34" charset="0"/>
                </a:rPr>
                <a:t>)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24" name="Ευθεία γραμμή σύνδεσης 23">
              <a:extLst>
                <a:ext uri="{FF2B5EF4-FFF2-40B4-BE49-F238E27FC236}">
                  <a16:creationId xmlns:a16="http://schemas.microsoft.com/office/drawing/2014/main" id="{8586ABBB-BAE3-4BFE-97E7-0A027A8C0DB1}"/>
                </a:ext>
              </a:extLst>
            </p:cNvPr>
            <p:cNvCxnSpPr>
              <a:cxnSpLocks/>
            </p:cNvCxnSpPr>
            <p:nvPr/>
          </p:nvCxnSpPr>
          <p:spPr>
            <a:xfrm>
              <a:off x="9940852" y="3848500"/>
              <a:ext cx="231570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Επεξήγηση: Γραμμή 24">
            <a:extLst>
              <a:ext uri="{FF2B5EF4-FFF2-40B4-BE49-F238E27FC236}">
                <a16:creationId xmlns:a16="http://schemas.microsoft.com/office/drawing/2014/main" id="{171412DA-89D9-49E8-B86F-BBED2EF0B3EA}"/>
              </a:ext>
            </a:extLst>
          </p:cNvPr>
          <p:cNvSpPr/>
          <p:nvPr/>
        </p:nvSpPr>
        <p:spPr>
          <a:xfrm>
            <a:off x="3312368" y="1556792"/>
            <a:ext cx="2176657" cy="605472"/>
          </a:xfrm>
          <a:prstGeom prst="borderCallout1">
            <a:avLst>
              <a:gd name="adj1" fmla="val 33396"/>
              <a:gd name="adj2" fmla="val 103196"/>
              <a:gd name="adj3" fmla="val 96363"/>
              <a:gd name="adj4" fmla="val 136768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Verified: 29% 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(11,5%) 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Contracted: 66%</a:t>
            </a:r>
          </a:p>
        </p:txBody>
      </p:sp>
      <p:sp>
        <p:nvSpPr>
          <p:cNvPr id="26" name="Επεξήγηση: Γραμμή 25">
            <a:extLst>
              <a:ext uri="{FF2B5EF4-FFF2-40B4-BE49-F238E27FC236}">
                <a16:creationId xmlns:a16="http://schemas.microsoft.com/office/drawing/2014/main" id="{5B70791E-09D1-4890-9462-918869DB9A78}"/>
              </a:ext>
            </a:extLst>
          </p:cNvPr>
          <p:cNvSpPr/>
          <p:nvPr/>
        </p:nvSpPr>
        <p:spPr>
          <a:xfrm>
            <a:off x="3312368" y="2253531"/>
            <a:ext cx="2176657" cy="311373"/>
          </a:xfrm>
          <a:prstGeom prst="borderCallout1">
            <a:avLst>
              <a:gd name="adj1" fmla="val 33396"/>
              <a:gd name="adj2" fmla="val 103196"/>
              <a:gd name="adj3" fmla="val 82368"/>
              <a:gd name="adj4" fmla="val 13713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Contracted: 71%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Επεξήγηση: Γραμμή 26">
            <a:extLst>
              <a:ext uri="{FF2B5EF4-FFF2-40B4-BE49-F238E27FC236}">
                <a16:creationId xmlns:a16="http://schemas.microsoft.com/office/drawing/2014/main" id="{95513BD5-4FBF-444C-8DCE-4D7635C3748D}"/>
              </a:ext>
            </a:extLst>
          </p:cNvPr>
          <p:cNvSpPr/>
          <p:nvPr/>
        </p:nvSpPr>
        <p:spPr>
          <a:xfrm>
            <a:off x="3312368" y="2661188"/>
            <a:ext cx="2176657" cy="372782"/>
          </a:xfrm>
          <a:prstGeom prst="borderCallout1">
            <a:avLst>
              <a:gd name="adj1" fmla="val 33396"/>
              <a:gd name="adj2" fmla="val 103196"/>
              <a:gd name="adj3" fmla="val 61054"/>
              <a:gd name="adj4" fmla="val 137139"/>
            </a:avLst>
          </a:prstGeom>
          <a:solidFill>
            <a:srgbClr val="F5CB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Narrow" panose="020B0606020202030204" pitchFamily="34" charset="0"/>
              </a:rPr>
              <a:t>Contracted: 9%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Επεξήγηση: Γραμμή 27">
            <a:extLst>
              <a:ext uri="{FF2B5EF4-FFF2-40B4-BE49-F238E27FC236}">
                <a16:creationId xmlns:a16="http://schemas.microsoft.com/office/drawing/2014/main" id="{EC453A62-CE86-4627-B30C-518F521EA57C}"/>
              </a:ext>
            </a:extLst>
          </p:cNvPr>
          <p:cNvSpPr/>
          <p:nvPr/>
        </p:nvSpPr>
        <p:spPr>
          <a:xfrm>
            <a:off x="3312367" y="3598005"/>
            <a:ext cx="2176657" cy="338764"/>
          </a:xfrm>
          <a:prstGeom prst="borderCallout1">
            <a:avLst>
              <a:gd name="adj1" fmla="val 33396"/>
              <a:gd name="adj2" fmla="val 103196"/>
              <a:gd name="adj3" fmla="val -4183"/>
              <a:gd name="adj4" fmla="val 137511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Contracted: 25%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Επεξήγηση: Γραμμή 28">
            <a:extLst>
              <a:ext uri="{FF2B5EF4-FFF2-40B4-BE49-F238E27FC236}">
                <a16:creationId xmlns:a16="http://schemas.microsoft.com/office/drawing/2014/main" id="{D6141E9A-F371-441A-8786-6E535DFB915B}"/>
              </a:ext>
            </a:extLst>
          </p:cNvPr>
          <p:cNvSpPr/>
          <p:nvPr/>
        </p:nvSpPr>
        <p:spPr>
          <a:xfrm>
            <a:off x="3312366" y="3130254"/>
            <a:ext cx="2176657" cy="372782"/>
          </a:xfrm>
          <a:prstGeom prst="borderCallout1">
            <a:avLst>
              <a:gd name="adj1" fmla="val 33396"/>
              <a:gd name="adj2" fmla="val 103196"/>
              <a:gd name="adj3" fmla="val 28493"/>
              <a:gd name="adj4" fmla="val 136395"/>
            </a:avLst>
          </a:prstGeom>
          <a:solidFill>
            <a:srgbClr val="F5CB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Narrow" panose="020B0606020202030204" pitchFamily="34" charset="0"/>
              </a:rPr>
              <a:t>Contracted: 6%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Επεξήγηση: Γραμμή 29">
            <a:extLst>
              <a:ext uri="{FF2B5EF4-FFF2-40B4-BE49-F238E27FC236}">
                <a16:creationId xmlns:a16="http://schemas.microsoft.com/office/drawing/2014/main" id="{EA9A2996-EF81-4083-AB1B-74006F066DAD}"/>
              </a:ext>
            </a:extLst>
          </p:cNvPr>
          <p:cNvSpPr/>
          <p:nvPr/>
        </p:nvSpPr>
        <p:spPr>
          <a:xfrm>
            <a:off x="3315364" y="4012996"/>
            <a:ext cx="2176657" cy="372782"/>
          </a:xfrm>
          <a:prstGeom prst="borderCallout1">
            <a:avLst>
              <a:gd name="adj1" fmla="val 33396"/>
              <a:gd name="adj2" fmla="val 103196"/>
              <a:gd name="adj3" fmla="val -8409"/>
              <a:gd name="adj4" fmla="val 136767"/>
            </a:avLst>
          </a:prstGeom>
          <a:solidFill>
            <a:srgbClr val="F5CB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Narrow" panose="020B0606020202030204" pitchFamily="34" charset="0"/>
              </a:rPr>
              <a:t>Contracted: &lt;1%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B7D71-C1CC-46A1-9FE1-DB5FE14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Progress Report </a:t>
            </a:r>
            <a:r>
              <a:rPr lang="en-US" sz="2700" dirty="0"/>
              <a:t>(9 months in the project)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1D7963-1589-47E4-9D2F-B0C8E872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u="sng" dirty="0"/>
              <a:t>Key conclusions: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LB1 expenditures follow smoothly the timing of the Project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B050"/>
                </a:solidFill>
              </a:rPr>
              <a:t>PB2 has now contracted over 70% + started making expenditures (no verifications yet)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9900"/>
                </a:solidFill>
              </a:rPr>
              <a:t>PB5 has now contracted over 25%, to be significantly increased soon (no verifications yet)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PB3, PB4, PB6 contracting is falling behind significantly (risks to be assessed)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5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B7D71-C1CC-46A1-9FE1-DB5FE14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progress &amp; major delays</a:t>
            </a:r>
          </a:p>
        </p:txBody>
      </p:sp>
    </p:spTree>
    <p:extLst>
      <p:ext uri="{BB962C8B-B14F-4D97-AF65-F5344CB8AC3E}">
        <p14:creationId xmlns:p14="http://schemas.microsoft.com/office/powerpoint/2010/main" val="24931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1CCE31-70F4-429B-8531-CE3FF824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808"/>
            <a:ext cx="9144000" cy="5058383"/>
          </a:xfrm>
          <a:prstGeom prst="rect">
            <a:avLst/>
          </a:prstGeom>
        </p:spPr>
      </p:pic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C7AB7CE2-F25E-4F11-A823-406BA77A334C}"/>
              </a:ext>
            </a:extLst>
          </p:cNvPr>
          <p:cNvGrpSpPr/>
          <p:nvPr/>
        </p:nvGrpSpPr>
        <p:grpSpPr>
          <a:xfrm>
            <a:off x="2882323" y="99467"/>
            <a:ext cx="1288027" cy="2183867"/>
            <a:chOff x="2882323" y="99467"/>
            <a:chExt cx="1288027" cy="2183867"/>
          </a:xfrm>
        </p:grpSpPr>
        <p:sp>
          <p:nvSpPr>
            <p:cNvPr id="28" name="Ορθογώνιο 27">
              <a:extLst>
                <a:ext uri="{FF2B5EF4-FFF2-40B4-BE49-F238E27FC236}">
                  <a16:creationId xmlns:a16="http://schemas.microsoft.com/office/drawing/2014/main" id="{A731590B-1BE0-4751-8FA7-AA4A7AF81D2C}"/>
                </a:ext>
              </a:extLst>
            </p:cNvPr>
            <p:cNvSpPr/>
            <p:nvPr/>
          </p:nvSpPr>
          <p:spPr>
            <a:xfrm>
              <a:off x="3275856" y="2100509"/>
              <a:ext cx="315937" cy="18282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Επεξήγηση: Γραμμή με γωνία 4">
              <a:extLst>
                <a:ext uri="{FF2B5EF4-FFF2-40B4-BE49-F238E27FC236}">
                  <a16:creationId xmlns:a16="http://schemas.microsoft.com/office/drawing/2014/main" id="{853DA99C-1B77-4674-B48B-E2DAE64DA4D9}"/>
                </a:ext>
              </a:extLst>
            </p:cNvPr>
            <p:cNvSpPr/>
            <p:nvPr/>
          </p:nvSpPr>
          <p:spPr>
            <a:xfrm>
              <a:off x="2882323" y="99467"/>
              <a:ext cx="1288027" cy="490996"/>
            </a:xfrm>
            <a:prstGeom prst="borderCallout2">
              <a:avLst>
                <a:gd name="adj1" fmla="val 104560"/>
                <a:gd name="adj2" fmla="val 49575"/>
                <a:gd name="adj3" fmla="val 162482"/>
                <a:gd name="adj4" fmla="val 48589"/>
                <a:gd name="adj5" fmla="val 400519"/>
                <a:gd name="adj6" fmla="val 46767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Opening event in Thessaloniki</a:t>
              </a:r>
            </a:p>
          </p:txBody>
        </p:sp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6FA57447-674F-4FFE-A4D1-99FC670548AC}"/>
              </a:ext>
            </a:extLst>
          </p:cNvPr>
          <p:cNvGrpSpPr/>
          <p:nvPr/>
        </p:nvGrpSpPr>
        <p:grpSpPr>
          <a:xfrm>
            <a:off x="3270817" y="94297"/>
            <a:ext cx="3893463" cy="2371862"/>
            <a:chOff x="3270817" y="94297"/>
            <a:chExt cx="3893463" cy="2371862"/>
          </a:xfrm>
        </p:grpSpPr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071D1165-1C86-4C5F-8DEF-F6D20B672F3E}"/>
                </a:ext>
              </a:extLst>
            </p:cNvPr>
            <p:cNvSpPr/>
            <p:nvPr/>
          </p:nvSpPr>
          <p:spPr>
            <a:xfrm>
              <a:off x="3270817" y="2283334"/>
              <a:ext cx="3893463" cy="18282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Επεξήγηση: Γραμμή με γωνία 28">
              <a:extLst>
                <a:ext uri="{FF2B5EF4-FFF2-40B4-BE49-F238E27FC236}">
                  <a16:creationId xmlns:a16="http://schemas.microsoft.com/office/drawing/2014/main" id="{A46894BF-4036-4922-B4E9-664455939D11}"/>
                </a:ext>
              </a:extLst>
            </p:cNvPr>
            <p:cNvSpPr/>
            <p:nvPr/>
          </p:nvSpPr>
          <p:spPr>
            <a:xfrm>
              <a:off x="4553234" y="94297"/>
              <a:ext cx="996765" cy="490996"/>
            </a:xfrm>
            <a:prstGeom prst="borderCallout2">
              <a:avLst>
                <a:gd name="adj1" fmla="val 108272"/>
                <a:gd name="adj2" fmla="val 17484"/>
                <a:gd name="adj3" fmla="val 149899"/>
                <a:gd name="adj4" fmla="val -3958"/>
                <a:gd name="adj5" fmla="val 449808"/>
                <a:gd name="adj6" fmla="val -28198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Project website</a:t>
              </a:r>
            </a:p>
          </p:txBody>
        </p:sp>
      </p:grp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A98AB957-D395-405A-AE1D-38AC03B1AC7F}"/>
              </a:ext>
            </a:extLst>
          </p:cNvPr>
          <p:cNvCxnSpPr/>
          <p:nvPr/>
        </p:nvCxnSpPr>
        <p:spPr>
          <a:xfrm>
            <a:off x="7956376" y="628090"/>
            <a:ext cx="0" cy="5832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7FB39DA9-15CC-4431-B40B-092882525B87}"/>
              </a:ext>
            </a:extLst>
          </p:cNvPr>
          <p:cNvCxnSpPr>
            <a:cxnSpLocks/>
          </p:cNvCxnSpPr>
          <p:nvPr/>
        </p:nvCxnSpPr>
        <p:spPr>
          <a:xfrm>
            <a:off x="6732240" y="714513"/>
            <a:ext cx="0" cy="534409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BD71792-DDFA-40A8-B381-D9A63AD279F6}"/>
              </a:ext>
            </a:extLst>
          </p:cNvPr>
          <p:cNvSpPr txBox="1"/>
          <p:nvPr/>
        </p:nvSpPr>
        <p:spPr>
          <a:xfrm>
            <a:off x="6588224" y="6021288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PR3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385650-A66C-4FEF-B37F-E43C2E5EAF1B}"/>
              </a:ext>
            </a:extLst>
          </p:cNvPr>
          <p:cNvSpPr txBox="1"/>
          <p:nvPr/>
        </p:nvSpPr>
        <p:spPr>
          <a:xfrm>
            <a:off x="7658858" y="6383446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today</a:t>
            </a:r>
          </a:p>
        </p:txBody>
      </p:sp>
      <p:cxnSp>
        <p:nvCxnSpPr>
          <p:cNvPr id="35" name="Ευθύγραμμο βέλος σύνδεσης 34">
            <a:extLst>
              <a:ext uri="{FF2B5EF4-FFF2-40B4-BE49-F238E27FC236}">
                <a16:creationId xmlns:a16="http://schemas.microsoft.com/office/drawing/2014/main" id="{5215A08A-023B-48E6-9B16-E7C4537C14A2}"/>
              </a:ext>
            </a:extLst>
          </p:cNvPr>
          <p:cNvCxnSpPr>
            <a:cxnSpLocks/>
          </p:cNvCxnSpPr>
          <p:nvPr/>
        </p:nvCxnSpPr>
        <p:spPr>
          <a:xfrm flipH="1">
            <a:off x="8012480" y="6393887"/>
            <a:ext cx="107195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07DD4DA-0DD2-4A1E-9DD1-0AF7C73544FE}"/>
              </a:ext>
            </a:extLst>
          </p:cNvPr>
          <p:cNvSpPr txBox="1"/>
          <p:nvPr/>
        </p:nvSpPr>
        <p:spPr>
          <a:xfrm>
            <a:off x="8030884" y="6374142"/>
            <a:ext cx="105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&lt;4 months</a:t>
            </a:r>
          </a:p>
        </p:txBody>
      </p:sp>
      <p:sp>
        <p:nvSpPr>
          <p:cNvPr id="37" name="Ορθογώνιο 36">
            <a:extLst>
              <a:ext uri="{FF2B5EF4-FFF2-40B4-BE49-F238E27FC236}">
                <a16:creationId xmlns:a16="http://schemas.microsoft.com/office/drawing/2014/main" id="{BC491613-2837-42A1-89E4-ED4C748970BC}"/>
              </a:ext>
            </a:extLst>
          </p:cNvPr>
          <p:cNvSpPr/>
          <p:nvPr/>
        </p:nvSpPr>
        <p:spPr>
          <a:xfrm>
            <a:off x="2990467" y="1955221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AD2A7C6B-BFBE-4064-85F6-A7F466F4AD7A}"/>
              </a:ext>
            </a:extLst>
          </p:cNvPr>
          <p:cNvSpPr/>
          <p:nvPr/>
        </p:nvSpPr>
        <p:spPr>
          <a:xfrm>
            <a:off x="5507171" y="1936453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83481C8D-161D-4602-B5A8-277E8E050729}"/>
              </a:ext>
            </a:extLst>
          </p:cNvPr>
          <p:cNvSpPr/>
          <p:nvPr/>
        </p:nvSpPr>
        <p:spPr>
          <a:xfrm>
            <a:off x="3856497" y="2563448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Ορθογώνιο 39">
            <a:extLst>
              <a:ext uri="{FF2B5EF4-FFF2-40B4-BE49-F238E27FC236}">
                <a16:creationId xmlns:a16="http://schemas.microsoft.com/office/drawing/2014/main" id="{14351D73-15D0-4AE3-97F9-4F5537B340E8}"/>
              </a:ext>
            </a:extLst>
          </p:cNvPr>
          <p:cNvSpPr/>
          <p:nvPr/>
        </p:nvSpPr>
        <p:spPr>
          <a:xfrm>
            <a:off x="4958547" y="2722927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Ορθογώνιο 40">
            <a:extLst>
              <a:ext uri="{FF2B5EF4-FFF2-40B4-BE49-F238E27FC236}">
                <a16:creationId xmlns:a16="http://schemas.microsoft.com/office/drawing/2014/main" id="{110871CD-1448-4575-9BAF-CCC675A8323A}"/>
              </a:ext>
            </a:extLst>
          </p:cNvPr>
          <p:cNvSpPr/>
          <p:nvPr/>
        </p:nvSpPr>
        <p:spPr>
          <a:xfrm>
            <a:off x="4958546" y="2864546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id="{C8D0B386-54AA-475A-BAF4-B7051BAAC01B}"/>
              </a:ext>
            </a:extLst>
          </p:cNvPr>
          <p:cNvSpPr/>
          <p:nvPr/>
        </p:nvSpPr>
        <p:spPr>
          <a:xfrm>
            <a:off x="5494095" y="2864546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id="{6EEC889A-D533-457B-B3CF-82FE7349912A}"/>
              </a:ext>
            </a:extLst>
          </p:cNvPr>
          <p:cNvSpPr/>
          <p:nvPr/>
        </p:nvSpPr>
        <p:spPr>
          <a:xfrm>
            <a:off x="4657703" y="3006267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F3878A56-B3CE-4EC0-988D-FE4147616EC8}"/>
              </a:ext>
            </a:extLst>
          </p:cNvPr>
          <p:cNvSpPr/>
          <p:nvPr/>
        </p:nvSpPr>
        <p:spPr>
          <a:xfrm>
            <a:off x="2460896" y="3502804"/>
            <a:ext cx="4509428" cy="1366356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Επεξήγηση: Γραμμή με γωνία 46">
            <a:extLst>
              <a:ext uri="{FF2B5EF4-FFF2-40B4-BE49-F238E27FC236}">
                <a16:creationId xmlns:a16="http://schemas.microsoft.com/office/drawing/2014/main" id="{CC34C289-DFC9-4ED9-8002-2309E4A8365D}"/>
              </a:ext>
            </a:extLst>
          </p:cNvPr>
          <p:cNvSpPr/>
          <p:nvPr/>
        </p:nvSpPr>
        <p:spPr>
          <a:xfrm>
            <a:off x="1123734" y="99467"/>
            <a:ext cx="1288026" cy="377205"/>
          </a:xfrm>
          <a:prstGeom prst="borderCallout2">
            <a:avLst>
              <a:gd name="adj1" fmla="val 44493"/>
              <a:gd name="adj2" fmla="val 100149"/>
              <a:gd name="adj3" fmla="val 115286"/>
              <a:gd name="adj4" fmla="val 112879"/>
              <a:gd name="adj5" fmla="val 490456"/>
              <a:gd name="adj6" fmla="val 153319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&amp;P materials</a:t>
            </a:r>
          </a:p>
        </p:txBody>
      </p:sp>
      <p:sp>
        <p:nvSpPr>
          <p:cNvPr id="48" name="Επεξήγηση: Γραμμή με γωνία 47">
            <a:extLst>
              <a:ext uri="{FF2B5EF4-FFF2-40B4-BE49-F238E27FC236}">
                <a16:creationId xmlns:a16="http://schemas.microsoft.com/office/drawing/2014/main" id="{7B1F2F9F-F154-450C-86FA-0ED6D49AFCA4}"/>
              </a:ext>
            </a:extLst>
          </p:cNvPr>
          <p:cNvSpPr/>
          <p:nvPr/>
        </p:nvSpPr>
        <p:spPr>
          <a:xfrm>
            <a:off x="5810032" y="107604"/>
            <a:ext cx="1288026" cy="377205"/>
          </a:xfrm>
          <a:prstGeom prst="borderCallout2">
            <a:avLst>
              <a:gd name="adj1" fmla="val 98124"/>
              <a:gd name="adj2" fmla="val 43607"/>
              <a:gd name="adj3" fmla="val 151756"/>
              <a:gd name="adj4" fmla="val 42515"/>
              <a:gd name="adj5" fmla="val 488310"/>
              <a:gd name="adj6" fmla="val -3744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Video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Επεξήγηση: Γραμμή με γωνία 48">
            <a:extLst>
              <a:ext uri="{FF2B5EF4-FFF2-40B4-BE49-F238E27FC236}">
                <a16:creationId xmlns:a16="http://schemas.microsoft.com/office/drawing/2014/main" id="{EF70063B-6487-4363-A5C0-7BF35911AAF8}"/>
              </a:ext>
            </a:extLst>
          </p:cNvPr>
          <p:cNvSpPr/>
          <p:nvPr/>
        </p:nvSpPr>
        <p:spPr>
          <a:xfrm>
            <a:off x="2234223" y="6021288"/>
            <a:ext cx="914212" cy="533954"/>
          </a:xfrm>
          <a:prstGeom prst="borderCallout2">
            <a:avLst>
              <a:gd name="adj1" fmla="val 44493"/>
              <a:gd name="adj2" fmla="val 100149"/>
              <a:gd name="adj3" fmla="val -30591"/>
              <a:gd name="adj4" fmla="val 128845"/>
              <a:gd name="adj5" fmla="val -614402"/>
              <a:gd name="adj6" fmla="val 19350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Study by PB4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Επεξήγηση: Γραμμή με γωνία 49">
            <a:extLst>
              <a:ext uri="{FF2B5EF4-FFF2-40B4-BE49-F238E27FC236}">
                <a16:creationId xmlns:a16="http://schemas.microsoft.com/office/drawing/2014/main" id="{3D5617F1-C2A1-43C1-A7C5-6FF047FF2938}"/>
              </a:ext>
            </a:extLst>
          </p:cNvPr>
          <p:cNvSpPr/>
          <p:nvPr/>
        </p:nvSpPr>
        <p:spPr>
          <a:xfrm>
            <a:off x="3462299" y="6021287"/>
            <a:ext cx="976414" cy="533955"/>
          </a:xfrm>
          <a:prstGeom prst="borderCallout2">
            <a:avLst>
              <a:gd name="adj1" fmla="val -972"/>
              <a:gd name="adj2" fmla="val 50424"/>
              <a:gd name="adj3" fmla="val -115166"/>
              <a:gd name="adj4" fmla="val 59586"/>
              <a:gd name="adj5" fmla="val -528157"/>
              <a:gd name="adj6" fmla="val 132453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Guide for seminars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Επεξήγηση: Γραμμή με γωνία 50">
            <a:extLst>
              <a:ext uri="{FF2B5EF4-FFF2-40B4-BE49-F238E27FC236}">
                <a16:creationId xmlns:a16="http://schemas.microsoft.com/office/drawing/2014/main" id="{C973F444-D062-4166-B716-DFB0A7C99836}"/>
              </a:ext>
            </a:extLst>
          </p:cNvPr>
          <p:cNvSpPr/>
          <p:nvPr/>
        </p:nvSpPr>
        <p:spPr>
          <a:xfrm>
            <a:off x="7562236" y="3544414"/>
            <a:ext cx="976414" cy="467966"/>
          </a:xfrm>
          <a:prstGeom prst="borderCallout2">
            <a:avLst>
              <a:gd name="adj1" fmla="val 42764"/>
              <a:gd name="adj2" fmla="val -5102"/>
              <a:gd name="adj3" fmla="val 59327"/>
              <a:gd name="adj4" fmla="val -23289"/>
              <a:gd name="adj5" fmla="val 111721"/>
              <a:gd name="adj6" fmla="val -5981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tech dev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Επεξήγηση: Γραμμή με γωνία 51">
            <a:extLst>
              <a:ext uri="{FF2B5EF4-FFF2-40B4-BE49-F238E27FC236}">
                <a16:creationId xmlns:a16="http://schemas.microsoft.com/office/drawing/2014/main" id="{F5E9DAC9-5C73-4EAE-98ED-52408E6AFE59}"/>
              </a:ext>
            </a:extLst>
          </p:cNvPr>
          <p:cNvSpPr/>
          <p:nvPr/>
        </p:nvSpPr>
        <p:spPr>
          <a:xfrm>
            <a:off x="1072424" y="6025166"/>
            <a:ext cx="666974" cy="530076"/>
          </a:xfrm>
          <a:prstGeom prst="borderCallout2">
            <a:avLst>
              <a:gd name="adj1" fmla="val 44493"/>
              <a:gd name="adj2" fmla="val 100149"/>
              <a:gd name="adj3" fmla="val -30591"/>
              <a:gd name="adj4" fmla="val 128845"/>
              <a:gd name="adj5" fmla="val -64750"/>
              <a:gd name="adj6" fmla="val 285813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Study visits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Ορθογώνιο 52">
            <a:extLst>
              <a:ext uri="{FF2B5EF4-FFF2-40B4-BE49-F238E27FC236}">
                <a16:creationId xmlns:a16="http://schemas.microsoft.com/office/drawing/2014/main" id="{84C93520-F761-4736-BA16-B0E573F5429B}"/>
              </a:ext>
            </a:extLst>
          </p:cNvPr>
          <p:cNvSpPr/>
          <p:nvPr/>
        </p:nvSpPr>
        <p:spPr>
          <a:xfrm>
            <a:off x="3010758" y="5613516"/>
            <a:ext cx="315937" cy="1828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Επεξήγηση: Γραμμή με γωνία 53">
            <a:extLst>
              <a:ext uri="{FF2B5EF4-FFF2-40B4-BE49-F238E27FC236}">
                <a16:creationId xmlns:a16="http://schemas.microsoft.com/office/drawing/2014/main" id="{2B79F5B6-7DF5-4C71-BB1D-4CA586A1B326}"/>
              </a:ext>
            </a:extLst>
          </p:cNvPr>
          <p:cNvSpPr/>
          <p:nvPr/>
        </p:nvSpPr>
        <p:spPr>
          <a:xfrm>
            <a:off x="4592085" y="6030333"/>
            <a:ext cx="799604" cy="524910"/>
          </a:xfrm>
          <a:prstGeom prst="borderCallout2">
            <a:avLst>
              <a:gd name="adj1" fmla="val 1328"/>
              <a:gd name="adj2" fmla="val 53291"/>
              <a:gd name="adj3" fmla="val -95778"/>
              <a:gd name="adj4" fmla="val 62071"/>
              <a:gd name="adj5" fmla="val -564377"/>
              <a:gd name="adj6" fmla="val 6564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Draft strategy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Επεξήγηση: Γραμμή με γωνία 54">
            <a:extLst>
              <a:ext uri="{FF2B5EF4-FFF2-40B4-BE49-F238E27FC236}">
                <a16:creationId xmlns:a16="http://schemas.microsoft.com/office/drawing/2014/main" id="{61B3793B-C5D2-42A9-858D-29F2BC7F3601}"/>
              </a:ext>
            </a:extLst>
          </p:cNvPr>
          <p:cNvSpPr/>
          <p:nvPr/>
        </p:nvSpPr>
        <p:spPr>
          <a:xfrm>
            <a:off x="5524198" y="6027813"/>
            <a:ext cx="1029775" cy="524910"/>
          </a:xfrm>
          <a:prstGeom prst="borderCallout2">
            <a:avLst>
              <a:gd name="adj1" fmla="val 1328"/>
              <a:gd name="adj2" fmla="val 53291"/>
              <a:gd name="adj3" fmla="val -121985"/>
              <a:gd name="adj4" fmla="val 36139"/>
              <a:gd name="adj5" fmla="val -573627"/>
              <a:gd name="adj6" fmla="val 1299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Inspections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E90BB4-5FB8-46C0-9094-06A7E7DE6DF3}"/>
              </a:ext>
            </a:extLst>
          </p:cNvPr>
          <p:cNvSpPr txBox="1"/>
          <p:nvPr/>
        </p:nvSpPr>
        <p:spPr>
          <a:xfrm>
            <a:off x="1133703" y="6521013"/>
            <a:ext cx="322227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Pushing behind the common strategy &amp; the workshops</a:t>
            </a:r>
          </a:p>
        </p:txBody>
      </p: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AEF9D577-8EBC-4526-8F88-8D57350D00F5}"/>
              </a:ext>
            </a:extLst>
          </p:cNvPr>
          <p:cNvCxnSpPr>
            <a:cxnSpLocks/>
          </p:cNvCxnSpPr>
          <p:nvPr/>
        </p:nvCxnSpPr>
        <p:spPr>
          <a:xfrm>
            <a:off x="8289439" y="694766"/>
            <a:ext cx="0" cy="534409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2F3EABA-0288-43D8-A374-85135FE7F7A0}"/>
              </a:ext>
            </a:extLst>
          </p:cNvPr>
          <p:cNvSpPr txBox="1"/>
          <p:nvPr/>
        </p:nvSpPr>
        <p:spPr>
          <a:xfrm>
            <a:off x="8145423" y="6056967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PR4</a:t>
            </a:r>
          </a:p>
        </p:txBody>
      </p:sp>
    </p:spTree>
    <p:extLst>
      <p:ext uri="{BB962C8B-B14F-4D97-AF65-F5344CB8AC3E}">
        <p14:creationId xmlns:p14="http://schemas.microsoft.com/office/powerpoint/2010/main" val="35634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1CCE31-70F4-429B-8531-CE3FF824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808"/>
            <a:ext cx="9144000" cy="505838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2216B7B-AFAB-49A4-BDBF-8CD96DEC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61"/>
          <a:stretch/>
        </p:blipFill>
        <p:spPr>
          <a:xfrm>
            <a:off x="0" y="5805263"/>
            <a:ext cx="9144000" cy="1435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B42BCF-794B-48F6-872B-7BA1F9C944CC}"/>
              </a:ext>
            </a:extLst>
          </p:cNvPr>
          <p:cNvSpPr txBox="1"/>
          <p:nvPr/>
        </p:nvSpPr>
        <p:spPr>
          <a:xfrm>
            <a:off x="6938778" y="4099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today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6BD0757-FE7C-4A61-83D7-CADC3F96CA90}"/>
              </a:ext>
            </a:extLst>
          </p:cNvPr>
          <p:cNvSpPr/>
          <p:nvPr/>
        </p:nvSpPr>
        <p:spPr>
          <a:xfrm>
            <a:off x="2493179" y="912216"/>
            <a:ext cx="528975" cy="489304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B50A8C8-8E59-466C-83B6-1B754CF5EB57}"/>
              </a:ext>
            </a:extLst>
          </p:cNvPr>
          <p:cNvGrpSpPr/>
          <p:nvPr/>
        </p:nvGrpSpPr>
        <p:grpSpPr>
          <a:xfrm>
            <a:off x="2411760" y="3501008"/>
            <a:ext cx="4536503" cy="3133817"/>
            <a:chOff x="2403668" y="3501008"/>
            <a:chExt cx="4536503" cy="3133817"/>
          </a:xfrm>
        </p:grpSpPr>
        <p:sp>
          <p:nvSpPr>
            <p:cNvPr id="15" name="Επεξήγηση: Γραμμή με γωνία 14">
              <a:extLst>
                <a:ext uri="{FF2B5EF4-FFF2-40B4-BE49-F238E27FC236}">
                  <a16:creationId xmlns:a16="http://schemas.microsoft.com/office/drawing/2014/main" id="{17DEFBA7-70C6-4E28-A19D-CD10B64F0CC3}"/>
                </a:ext>
              </a:extLst>
            </p:cNvPr>
            <p:cNvSpPr/>
            <p:nvPr/>
          </p:nvSpPr>
          <p:spPr>
            <a:xfrm>
              <a:off x="2403668" y="6107163"/>
              <a:ext cx="2360515" cy="527662"/>
            </a:xfrm>
            <a:prstGeom prst="borderCallout2">
              <a:avLst>
                <a:gd name="adj1" fmla="val 43563"/>
                <a:gd name="adj2" fmla="val 99714"/>
                <a:gd name="adj3" fmla="val 39522"/>
                <a:gd name="adj4" fmla="val 111426"/>
                <a:gd name="adj5" fmla="val -232947"/>
                <a:gd name="adj6" fmla="val 162340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Complete the developments</a:t>
              </a:r>
            </a:p>
          </p:txBody>
        </p:sp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8809F98B-89AE-49E0-8B16-7E889C41B6B1}"/>
                </a:ext>
              </a:extLst>
            </p:cNvPr>
            <p:cNvSpPr/>
            <p:nvPr/>
          </p:nvSpPr>
          <p:spPr>
            <a:xfrm>
              <a:off x="3014062" y="3501008"/>
              <a:ext cx="3926109" cy="136815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0D57B3D1-6544-4E53-A78C-BD2F0D9F8D4D}"/>
              </a:ext>
            </a:extLst>
          </p:cNvPr>
          <p:cNvGrpSpPr/>
          <p:nvPr/>
        </p:nvGrpSpPr>
        <p:grpSpPr>
          <a:xfrm>
            <a:off x="5796137" y="5034390"/>
            <a:ext cx="3328546" cy="1600435"/>
            <a:chOff x="5796137" y="5034390"/>
            <a:chExt cx="3328546" cy="1600435"/>
          </a:xfrm>
        </p:grpSpPr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55B60265-534A-46EE-95C3-F927A3539A45}"/>
                </a:ext>
              </a:extLst>
            </p:cNvPr>
            <p:cNvSpPr/>
            <p:nvPr/>
          </p:nvSpPr>
          <p:spPr>
            <a:xfrm>
              <a:off x="7164289" y="5034390"/>
              <a:ext cx="1960394" cy="298366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Επεξήγηση: Γραμμή με γωνία 18">
              <a:extLst>
                <a:ext uri="{FF2B5EF4-FFF2-40B4-BE49-F238E27FC236}">
                  <a16:creationId xmlns:a16="http://schemas.microsoft.com/office/drawing/2014/main" id="{C1747823-3F1D-4926-8202-77320C871A37}"/>
                </a:ext>
              </a:extLst>
            </p:cNvPr>
            <p:cNvSpPr/>
            <p:nvPr/>
          </p:nvSpPr>
          <p:spPr>
            <a:xfrm>
              <a:off x="5796137" y="6107163"/>
              <a:ext cx="1440160" cy="527662"/>
            </a:xfrm>
            <a:prstGeom prst="borderCallout2">
              <a:avLst>
                <a:gd name="adj1" fmla="val 43563"/>
                <a:gd name="adj2" fmla="val 99714"/>
                <a:gd name="adj3" fmla="val 39522"/>
                <a:gd name="adj4" fmla="val 111426"/>
                <a:gd name="adj5" fmla="val -147067"/>
                <a:gd name="adj6" fmla="val 155406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Initiate the pilots</a:t>
              </a:r>
            </a:p>
          </p:txBody>
        </p:sp>
      </p:grp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A1728369-79ED-4335-9ED6-C5A99A7B6C9B}"/>
              </a:ext>
            </a:extLst>
          </p:cNvPr>
          <p:cNvCxnSpPr>
            <a:cxnSpLocks/>
          </p:cNvCxnSpPr>
          <p:nvPr/>
        </p:nvCxnSpPr>
        <p:spPr>
          <a:xfrm>
            <a:off x="7236296" y="748521"/>
            <a:ext cx="0" cy="51926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444BACEC-D336-49B8-84D4-816EDF05799C}"/>
              </a:ext>
            </a:extLst>
          </p:cNvPr>
          <p:cNvSpPr/>
          <p:nvPr/>
        </p:nvSpPr>
        <p:spPr>
          <a:xfrm>
            <a:off x="323528" y="6107163"/>
            <a:ext cx="1496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Next stage</a:t>
            </a:r>
          </a:p>
        </p:txBody>
      </p:sp>
    </p:spTree>
    <p:extLst>
      <p:ext uri="{BB962C8B-B14F-4D97-AF65-F5344CB8AC3E}">
        <p14:creationId xmlns:p14="http://schemas.microsoft.com/office/powerpoint/2010/main" val="35952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538</Words>
  <Application>Microsoft Office PowerPoint</Application>
  <PresentationFormat>Προβολή στην οθόνη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Montserrat</vt:lpstr>
      <vt:lpstr>Open Sans</vt:lpstr>
      <vt:lpstr>Open Sans Condensed</vt:lpstr>
      <vt:lpstr>Θέμα του Office</vt:lpstr>
      <vt:lpstr>State of Play</vt:lpstr>
      <vt:lpstr>Introduction</vt:lpstr>
      <vt:lpstr>3rd Progress Report (15 months in the project)</vt:lpstr>
      <vt:lpstr>3rd Progress Report (15 months in the project)</vt:lpstr>
      <vt:lpstr>3rd Progress Report (15 months in the project)</vt:lpstr>
      <vt:lpstr>2nd Progress Report (9 months in the project)</vt:lpstr>
      <vt:lpstr>Overview of progress &amp; major delays</vt:lpstr>
      <vt:lpstr>Παρουσίαση του PowerPoint</vt:lpstr>
      <vt:lpstr>Παρουσίαση του PowerPoint</vt:lpstr>
      <vt:lpstr>Main topics and objectives for this meeting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AM</cp:lastModifiedBy>
  <cp:revision>107</cp:revision>
  <dcterms:created xsi:type="dcterms:W3CDTF">2017-09-06T09:12:49Z</dcterms:created>
  <dcterms:modified xsi:type="dcterms:W3CDTF">2019-11-25T06:26:03Z</dcterms:modified>
</cp:coreProperties>
</file>